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Override1.xml" ContentType="application/vnd.openxmlformats-officedocument.themeOverrid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229" r:id="rId4"/>
    <p:sldMasterId id="2147484552" r:id="rId5"/>
  </p:sldMasterIdLst>
  <p:notesMasterIdLst>
    <p:notesMasterId r:id="rId27"/>
  </p:notesMasterIdLst>
  <p:handoutMasterIdLst>
    <p:handoutMasterId r:id="rId28"/>
  </p:handoutMasterIdLst>
  <p:sldIdLst>
    <p:sldId id="1706" r:id="rId6"/>
    <p:sldId id="1605" r:id="rId7"/>
    <p:sldId id="4213" r:id="rId8"/>
    <p:sldId id="4212" r:id="rId9"/>
    <p:sldId id="1995" r:id="rId10"/>
    <p:sldId id="11639" r:id="rId11"/>
    <p:sldId id="4327" r:id="rId12"/>
    <p:sldId id="410" r:id="rId13"/>
    <p:sldId id="2266" r:id="rId14"/>
    <p:sldId id="4354" r:id="rId15"/>
    <p:sldId id="4366" r:id="rId16"/>
    <p:sldId id="4368" r:id="rId17"/>
    <p:sldId id="4369" r:id="rId18"/>
    <p:sldId id="4370" r:id="rId19"/>
    <p:sldId id="4367" r:id="rId20"/>
    <p:sldId id="4371" r:id="rId21"/>
    <p:sldId id="4373" r:id="rId22"/>
    <p:sldId id="4374" r:id="rId23"/>
    <p:sldId id="265" r:id="rId24"/>
    <p:sldId id="261" r:id="rId25"/>
    <p:sldId id="260" r:id="rId26"/>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CC7B7869-5BFF-C84B-ACF3-A09D050470B1}">
          <p14:sldIdLst>
            <p14:sldId id="1706"/>
            <p14:sldId id="1605"/>
          </p14:sldIdLst>
        </p14:section>
        <p14:section name="overview" id="{28A64FAC-A435-B547-8112-C50128F27900}">
          <p14:sldIdLst>
            <p14:sldId id="4213"/>
            <p14:sldId id="4212"/>
            <p14:sldId id="1995"/>
            <p14:sldId id="11639"/>
            <p14:sldId id="4327"/>
            <p14:sldId id="410"/>
            <p14:sldId id="2266"/>
            <p14:sldId id="4354"/>
          </p14:sldIdLst>
        </p14:section>
        <p14:section name="id token" id="{DB837EEE-4674-434C-8EF5-8660DA91E554}">
          <p14:sldIdLst>
            <p14:sldId id="4366"/>
            <p14:sldId id="4368"/>
            <p14:sldId id="4369"/>
            <p14:sldId id="4370"/>
          </p14:sldIdLst>
        </p14:section>
        <p14:section name="access tokens" id="{FDED6B1A-FDAA-3B42-88BA-7D529264105A}">
          <p14:sldIdLst>
            <p14:sldId id="4367"/>
            <p14:sldId id="4371"/>
            <p14:sldId id="4373"/>
            <p14:sldId id="4374"/>
            <p14:sldId id="265"/>
          </p14:sldIdLst>
        </p14:section>
        <p14:section name="outro" id="{A7071F39-36A1-6447-9B46-09ADFEF9D31F}">
          <p14:sldIdLst>
            <p14:sldId id="261"/>
            <p14:sldId id="260"/>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A18"/>
    <a:srgbClr val="2D2D30"/>
    <a:srgbClr val="2F2F2F"/>
    <a:srgbClr val="787878"/>
    <a:srgbClr val="595959"/>
    <a:srgbClr val="A6A6A6"/>
    <a:srgbClr val="7F7F7F"/>
    <a:srgbClr val="00BCF2"/>
    <a:srgbClr val="FFFFFF"/>
    <a:srgbClr val="BCEEFC"/>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3AE0581-757E-684F-B90A-F312E8A7FE51}" v="245" dt="2019-09-25T20:39:13.81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8449" autoAdjust="0"/>
    <p:restoredTop sz="64617" autoAdjust="0"/>
  </p:normalViewPr>
  <p:slideViewPr>
    <p:cSldViewPr snapToGrid="0">
      <p:cViewPr varScale="1">
        <p:scale>
          <a:sx n="63" d="100"/>
          <a:sy n="63" d="100"/>
        </p:scale>
        <p:origin x="1398" y="60"/>
      </p:cViewPr>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00" d="100"/>
        <a:sy n="100" d="100"/>
      </p:scale>
      <p:origin x="0" y="-144"/>
    </p:cViewPr>
  </p:sorterViewPr>
  <p:notesViewPr>
    <p:cSldViewPr snapToGrid="0" showGuides="1">
      <p:cViewPr varScale="1">
        <p:scale>
          <a:sx n="60" d="100"/>
          <a:sy n="60" d="100"/>
        </p:scale>
        <p:origin x="3187" y="3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customXml" Target="../customXml/item3.xml"/><Relationship Id="rId21" Type="http://schemas.openxmlformats.org/officeDocument/2006/relationships/slide" Target="slides/slide16.xml"/><Relationship Id="rId34" Type="http://schemas.microsoft.com/office/2015/10/relationships/revisionInfo" Target="revisionInfo.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handoutMaster" Target="handoutMasters/handoutMaster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notesMaster" Target="notesMasters/notesMaster1.xml"/><Relationship Id="rId30"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9/3/2020 1:44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9/3/2020 1:44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9/3/2020 1:44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074947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defTabSz="1866296">
              <a:defRPr/>
            </a:pPr>
            <a:fld id="{4E4D531F-42C9-4D67-9080-B14D75B01444}" type="slidenum">
              <a:rPr lang="en-US">
                <a:solidFill>
                  <a:prstClr val="black"/>
                </a:solidFill>
                <a:latin typeface="Calibri" panose="020F0502020204030204"/>
              </a:rPr>
              <a:pPr defTabSz="1866296">
                <a:defRPr/>
              </a:pPr>
              <a:t>10</a:t>
            </a:fld>
            <a:endParaRPr lang="en-US">
              <a:solidFill>
                <a:prstClr val="black"/>
              </a:solidFill>
              <a:latin typeface="Calibri" panose="020F0502020204030204"/>
            </a:endParaRPr>
          </a:p>
        </p:txBody>
      </p:sp>
      <p:sp>
        <p:nvSpPr>
          <p:cNvPr id="3" name="Notes Placeholder 2">
            <a:extLst>
              <a:ext uri="{FF2B5EF4-FFF2-40B4-BE49-F238E27FC236}">
                <a16:creationId xmlns:a16="http://schemas.microsoft.com/office/drawing/2014/main" id="{14AA2270-C1DE-4705-B3C4-34BF2F29461F}"/>
              </a:ext>
            </a:extLst>
          </p:cNvPr>
          <p:cNvSpPr>
            <a:spLocks noGrp="1"/>
          </p:cNvSpPr>
          <p:nvPr>
            <p:ph type="body" idx="1"/>
          </p:nvPr>
        </p:nvSpPr>
        <p:spPr/>
        <p:txBody>
          <a:bodyPr/>
          <a:lstStyle/>
          <a:p>
            <a:r>
              <a:rPr lang="en-US" dirty="0"/>
              <a:t>The third element of Microsoft identity is policies. Policies have become complicated with users accessing resources from different networks and devices. The threat matrix depending on how a user is accessing a resource is complex. Various combinations of different users using different devices pose different risks to the organization.</a:t>
            </a:r>
          </a:p>
          <a:p>
            <a:endParaRPr lang="en-US" dirty="0"/>
          </a:p>
          <a:p>
            <a:r>
              <a:rPr lang="en-US" dirty="0"/>
              <a:t>Microsoft identity is built to support this complex and dynamic threat matrix. One policy can be applied when a user is on a trusted corporate network using their company issued laptop, while another policy can apply to the same user when they access the same resource from home on their personal tablet.</a:t>
            </a:r>
          </a:p>
          <a:p>
            <a:endParaRPr lang="en-US" dirty="0"/>
          </a:p>
          <a:p>
            <a:r>
              <a:rPr lang="en-US" dirty="0"/>
              <a:t>By relaying on Microsoft identity to handle these complex policies, you don't have to implement the complex logic in your custom applications.</a:t>
            </a:r>
          </a:p>
          <a:p>
            <a:endParaRPr lang="en-US" dirty="0"/>
          </a:p>
        </p:txBody>
      </p:sp>
    </p:spTree>
    <p:extLst>
      <p:ext uri="{BB962C8B-B14F-4D97-AF65-F5344CB8AC3E}">
        <p14:creationId xmlns:p14="http://schemas.microsoft.com/office/powerpoint/2010/main" val="31274974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far, we've looked at what Microsoft identity is from a high level. As a developer, when you build an application, you will ultimately request tokens from Microsoft identity to identify a user and authorize them to use an application with specific permissions. Let's look at the different tokens you will use.</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9/3/2020 1:44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1810487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kern="1200" dirty="0">
                <a:solidFill>
                  <a:schemeClr val="tx1"/>
                </a:solidFill>
                <a:effectLst/>
                <a:latin typeface="Segoe UI Light" pitchFamily="34" charset="0"/>
                <a:ea typeface="+mn-ea"/>
                <a:cs typeface="+mn-cs"/>
              </a:rPr>
              <a:t>The first type of token is an ID token that is made available via Microsoft identity's support of the OpenID Connect protocol.</a:t>
            </a:r>
          </a:p>
          <a:p>
            <a:endParaRPr lang="en-US" sz="900" b="0" kern="1200" dirty="0">
              <a:solidFill>
                <a:schemeClr val="tx1"/>
              </a:solidFill>
              <a:effectLst/>
              <a:latin typeface="Segoe UI Light" pitchFamily="34" charset="0"/>
              <a:ea typeface="+mn-ea"/>
              <a:cs typeface="+mn-cs"/>
            </a:endParaRPr>
          </a:p>
          <a:p>
            <a:r>
              <a:rPr lang="en-US" sz="900" b="0" kern="1200" dirty="0">
                <a:solidFill>
                  <a:schemeClr val="tx1"/>
                </a:solidFill>
                <a:effectLst/>
                <a:latin typeface="Segoe UI Light" pitchFamily="34" charset="0"/>
                <a:ea typeface="+mn-ea"/>
                <a:cs typeface="+mn-cs"/>
              </a:rPr>
              <a:t>OpenID Connect extends the OAuth 2.0 authorization protocol to use as an authentication protocol, so that you can implement single sign-on using OAuth in your applications. It also introduces the concept of an ID token.</a:t>
            </a:r>
          </a:p>
          <a:p>
            <a:endParaRPr lang="en-US" dirty="0"/>
          </a:p>
          <a:p>
            <a:r>
              <a:rPr lang="en-US" dirty="0"/>
              <a:t>An ID token is a security token that allows the client to verify the identity of the user. The ID token also gets basic profile information about the user. Because OpenID Connect extends OAuth 2.0, apps can securely acquire access tokens, which can be used to access resources that are secured by an authorization server.</a:t>
            </a:r>
          </a:p>
          <a:p>
            <a:endParaRPr lang="en-US" dirty="0"/>
          </a:p>
          <a:p>
            <a:r>
              <a:rPr lang="en-US" dirty="0"/>
              <a:t>The claims included within an ID token can be used for the user experience within your application, as keys in a database, and providing access to the client application.</a:t>
            </a:r>
          </a:p>
          <a:p>
            <a:endParaRPr lang="en-US" dirty="0"/>
          </a:p>
          <a:p>
            <a:r>
              <a:rPr lang="en-US" dirty="0"/>
              <a:t>ID tokens for Microsoft identity are JSON web tokens (JWT). These ID tokens consist of a header, payload, and signature. The header and signature are used to verify the authenticity of the token, while the payload contains the information about the user requested by your client.</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9/3/2020 1:44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19172904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9/3/2020 1:44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27000562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important for developers, whenever possible, to use a well-maintained Open ID Connect library. While Microsoft identity is built on open standards like OAuth2 and Open ID Connect, fully implementing these protocols is time consuming and complicated. It is also required that any implementation of these standards be kept up-to-date with the latest recommendations to ensure the implementation is as secure as possible. ​</a:t>
            </a:r>
          </a:p>
          <a:p>
            <a:endParaRPr lang="en-US" dirty="0"/>
          </a:p>
          <a:p>
            <a:r>
              <a:rPr lang="en-US" dirty="0"/>
              <a:t>When your web app needs to authenticate the user, it can direct the user to the Microsoft identity platform /authorize endpoint using an Open ID Connect library. ​</a:t>
            </a:r>
          </a:p>
          <a:p>
            <a:endParaRPr lang="en-US" dirty="0"/>
          </a:p>
          <a:p>
            <a:r>
              <a:rPr lang="en-US" dirty="0"/>
              <a:t>At this point, the user is prompted to enter their credentials, enter a Multi-factor, use a FIDO2 compatible device, or perhaps use a </a:t>
            </a:r>
            <a:r>
              <a:rPr lang="en-US" dirty="0" err="1"/>
              <a:t>passwordless</a:t>
            </a:r>
            <a:r>
              <a:rPr lang="en-US" dirty="0"/>
              <a:t> experience using Microsoft Authenticator or Windows Hello to complete the authentication. All of these options are handled by the platform without any additional code from the developers. The Microsoft identity platform endpoint verifies that the user has consented to the permissions indicated in the scope parameter. If the user hasn't consented to any of those permissions, the Microsoft identity platform endpoint prompts the user to consent to the required permissions. You can read more about permissions, consent, and multi-tenant apps.​</a:t>
            </a:r>
          </a:p>
          <a:p>
            <a:endParaRPr lang="en-US" dirty="0"/>
          </a:p>
          <a:p>
            <a:r>
              <a:rPr lang="en-US" dirty="0"/>
              <a:t>After the user authenticates and grants consent, the Microsoft identity platform endpoint returns a response to your app at the indicated redirect URI.​</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9/3/2020 1:44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16888555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Many web apps need to not only sign the user in, but also to access a web service on behalf of the user by using OAuth. This scenario combines OpenID Connect for user authentication while simultaneously getting an authorization code that you can use to get access tokens if you are using the OAuth authorization code flow.</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9/3/2020 1:44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32225099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1" kern="1200" dirty="0">
                <a:solidFill>
                  <a:schemeClr val="tx1"/>
                </a:solidFill>
                <a:effectLst/>
                <a:latin typeface="Segoe UI Light" pitchFamily="34" charset="0"/>
                <a:ea typeface="+mn-ea"/>
                <a:cs typeface="+mn-cs"/>
              </a:rPr>
              <a:t>*Access tokens*</a:t>
            </a:r>
            <a:r>
              <a:rPr lang="en-US" sz="900" b="0" kern="1200" dirty="0">
                <a:solidFill>
                  <a:schemeClr val="tx1"/>
                </a:solidFill>
                <a:effectLst/>
                <a:latin typeface="Segoe UI Light" pitchFamily="34" charset="0"/>
                <a:ea typeface="+mn-ea"/>
                <a:cs typeface="+mn-cs"/>
              </a:rPr>
              <a:t> enable clients to securely call APIs protected by Azure AD. Applications should never inspect or validate an access token. Access tokens must only be passed to the API.</a:t>
            </a:r>
          </a:p>
          <a:p>
            <a:br>
              <a:rPr lang="en-US" sz="900" b="0" kern="1200" dirty="0">
                <a:solidFill>
                  <a:schemeClr val="tx1"/>
                </a:solidFill>
                <a:effectLst/>
                <a:latin typeface="Segoe UI Light" pitchFamily="34" charset="0"/>
                <a:ea typeface="+mn-ea"/>
                <a:cs typeface="+mn-cs"/>
              </a:rPr>
            </a:br>
            <a:r>
              <a:rPr lang="en-US" sz="900" b="0" kern="1200" dirty="0">
                <a:solidFill>
                  <a:schemeClr val="tx1"/>
                </a:solidFill>
                <a:effectLst/>
                <a:latin typeface="Segoe UI Light" pitchFamily="34" charset="0"/>
                <a:ea typeface="+mn-ea"/>
                <a:cs typeface="+mn-cs"/>
              </a:rPr>
              <a:t>Access tokens are created based for the audience of the token, meaning the API that owns the scopes in the token. ​</a:t>
            </a:r>
          </a:p>
          <a:p>
            <a:br>
              <a:rPr lang="en-US" sz="900" b="0" kern="1200" dirty="0">
                <a:solidFill>
                  <a:schemeClr val="tx1"/>
                </a:solidFill>
                <a:effectLst/>
                <a:latin typeface="Segoe UI Light" pitchFamily="34" charset="0"/>
                <a:ea typeface="+mn-ea"/>
                <a:cs typeface="+mn-cs"/>
              </a:rPr>
            </a:br>
            <a:endParaRPr lang="en-US" sz="900" b="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9/3/2020 1:44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19503696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acquire an access token, use your Open ID Connect/OAuth2 library. For example with MSAL, you always use the following pattern. ​</a:t>
            </a:r>
          </a:p>
          <a:p>
            <a:endParaRPr lang="en-US" dirty="0"/>
          </a:p>
          <a:p>
            <a:r>
              <a:rPr lang="en-US" dirty="0"/>
              <a:t>First you attempt to acquire the access token silently. If MSAL has a token cached, or can silently refresh a token, it will do so. ​</a:t>
            </a:r>
          </a:p>
          <a:p>
            <a:endParaRPr lang="en-US" dirty="0"/>
          </a:p>
          <a:p>
            <a:r>
              <a:rPr lang="en-US" dirty="0"/>
              <a:t>By including permission scopes in the request, the Microsoft identity platform endpoint ensures that the user has consented to the permissions indicated in the scope query parameter. ​</a:t>
            </a:r>
          </a:p>
          <a:p>
            <a:endParaRPr lang="en-US" dirty="0"/>
          </a:p>
          <a:p>
            <a:r>
              <a:rPr lang="en-US" dirty="0"/>
              <a:t>If MSAL cannot acquire the token silently, it will through a UI Required exception. If this happens, the developer should request the access token interactively. This could happen if consent for the permission has not been granted, the user has not yet authenticated, or perhaps the users is using an unmanaged device to access sensitive data from a location where the user has never been before and an MFA is required. ​</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9/3/2020 1:44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25410574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Your application may receive tokens on behalf of a user or directly from an application as if there is an automated service or daemon application.</a:t>
            </a:r>
          </a:p>
          <a:p>
            <a:endParaRPr lang="en-US" dirty="0"/>
          </a:p>
          <a:p>
            <a:r>
              <a:rPr lang="en-US" dirty="0"/>
              <a:t>These app-only tokens indicate that this call is coming from an application and doesn't have a user backing it. These tokens are handled largely the same as user tokens, with some differences.</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9/3/2020 1:44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15097500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9/3/2020 1:44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40206840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9/3/2020 1:44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225950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9/3/2020 1:44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32988647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9/3/2020 1:44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12379013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344091" y="4473892"/>
            <a:ext cx="6193632" cy="3660458"/>
          </a:xfrm>
        </p:spPr>
        <p:txBody>
          <a:bodyPr/>
          <a:lstStyle/>
          <a:p>
            <a:r>
              <a:rPr lang="en-US" sz="900" b="0" kern="1200" dirty="0">
                <a:solidFill>
                  <a:schemeClr val="tx1"/>
                </a:solidFill>
                <a:effectLst/>
                <a:latin typeface="Segoe UI Light" pitchFamily="34" charset="0"/>
                <a:ea typeface="+mn-ea"/>
                <a:cs typeface="+mn-cs"/>
              </a:rPr>
              <a:t>In today's world, physically protected networks aren't as common as they once were. Even your on-premises networks aren’t as secure as you think they are. The configuration of today's networks are driven by the needs of users and business that has changed over time.</a:t>
            </a:r>
          </a:p>
          <a:p>
            <a:endParaRPr lang="en-US" sz="900" b="0" kern="1200" dirty="0">
              <a:solidFill>
                <a:schemeClr val="tx1"/>
              </a:solidFill>
              <a:effectLst/>
              <a:latin typeface="Segoe UI Light" pitchFamily="34" charset="0"/>
              <a:ea typeface="+mn-ea"/>
              <a:cs typeface="+mn-cs"/>
            </a:endParaRPr>
          </a:p>
          <a:p>
            <a:r>
              <a:rPr lang="en-US" sz="900" b="0" kern="1200" dirty="0">
                <a:solidFill>
                  <a:schemeClr val="tx1"/>
                </a:solidFill>
                <a:effectLst/>
                <a:latin typeface="Segoe UI Light" pitchFamily="34" charset="0"/>
                <a:ea typeface="+mn-ea"/>
                <a:cs typeface="+mn-cs"/>
              </a:rPr>
              <a:t>Organizations can't assume users will be in one place, rather they are on both internal and/or external networks. Users don't access networks with one device either; they have a myriad of devices and types of software architectures they use including on-premises apps, SAAS apps, mobile apps, and so on.</a:t>
            </a:r>
          </a:p>
          <a:p>
            <a:endParaRPr lang="en-US" sz="900" b="0" kern="1200" dirty="0">
              <a:solidFill>
                <a:schemeClr val="tx1"/>
              </a:solidFill>
              <a:effectLst/>
              <a:latin typeface="Segoe UI Light" pitchFamily="34" charset="0"/>
              <a:ea typeface="+mn-ea"/>
              <a:cs typeface="+mn-cs"/>
            </a:endParaRPr>
          </a:p>
          <a:p>
            <a:r>
              <a:rPr lang="en-US" sz="900" b="0" kern="1200" dirty="0">
                <a:solidFill>
                  <a:schemeClr val="tx1"/>
                </a:solidFill>
                <a:effectLst/>
                <a:latin typeface="Segoe UI Light" pitchFamily="34" charset="0"/>
                <a:ea typeface="+mn-ea"/>
                <a:cs typeface="+mn-cs"/>
              </a:rPr>
              <a:t>How are you as a developer supposed to properly secure your applications and your user's access to information across so many scenarios?</a:t>
            </a:r>
          </a:p>
          <a:p>
            <a:endParaRPr lang="en-US" sz="900" b="0" kern="1200" dirty="0">
              <a:solidFill>
                <a:schemeClr val="tx1"/>
              </a:solidFill>
              <a:effectLst/>
              <a:latin typeface="Segoe UI Light" pitchFamily="34" charset="0"/>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5F2D3714-B553-A044-BA72-366907BA36B5}"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308041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60919"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Segoe UI" pitchFamily="34" charset="0"/>
                <a:ea typeface="+mn-ea"/>
                <a:cs typeface="+mn-cs"/>
              </a:rPr>
              <a:t>Build 2012</a:t>
            </a:r>
          </a:p>
        </p:txBody>
      </p:sp>
      <p:sp>
        <p:nvSpPr>
          <p:cNvPr id="6" name="Date Placeholder 5"/>
          <p:cNvSpPr>
            <a:spLocks noGrp="1"/>
          </p:cNvSpPr>
          <p:nvPr>
            <p:ph type="dt" idx="12"/>
          </p:nvPr>
        </p:nvSpPr>
        <p:spPr/>
        <p:txBody>
          <a:bodyPr/>
          <a:lstStyle/>
          <a:p>
            <a:pPr marL="0" marR="0" lvl="0" indent="0" algn="r" defTabSz="960919" rtl="0" eaLnBrk="1" fontAlgn="auto" latinLnBrk="0" hangingPunct="1">
              <a:lnSpc>
                <a:spcPct val="100000"/>
              </a:lnSpc>
              <a:spcBef>
                <a:spcPts val="0"/>
              </a:spcBef>
              <a:spcAft>
                <a:spcPts val="0"/>
              </a:spcAft>
              <a:buClrTx/>
              <a:buSzTx/>
              <a:buFontTx/>
              <a:buNone/>
              <a:tabLst/>
              <a:defRPr/>
            </a:pPr>
            <a:fld id="{FA577F15-4695-43CD-83B0-974BBDDCBE58}" type="datetime1">
              <a:rPr kumimoji="0" lang="en-US" sz="1800" b="0" i="0" u="none" strike="noStrike" kern="0" cap="none" spc="0" normalizeH="0" baseline="0" noProof="0">
                <a:ln>
                  <a:noFill/>
                </a:ln>
                <a:solidFill>
                  <a:prstClr val="black"/>
                </a:solidFill>
                <a:effectLst/>
                <a:uLnTx/>
                <a:uFillTx/>
                <a:latin typeface="Segoe UI" pitchFamily="34" charset="0"/>
                <a:ea typeface="+mn-ea"/>
                <a:cs typeface="+mn-cs"/>
              </a:rPr>
              <a:pPr marL="0" marR="0" lvl="0" indent="0" algn="r" defTabSz="960919" rtl="0" eaLnBrk="1" fontAlgn="auto" latinLnBrk="0" hangingPunct="1">
                <a:lnSpc>
                  <a:spcPct val="100000"/>
                </a:lnSpc>
                <a:spcBef>
                  <a:spcPts val="0"/>
                </a:spcBef>
                <a:spcAft>
                  <a:spcPts val="0"/>
                </a:spcAft>
                <a:buClrTx/>
                <a:buSzTx/>
                <a:buFontTx/>
                <a:buNone/>
                <a:tabLst/>
                <a:defRPr/>
              </a:pPr>
              <a:t>9/3/2020</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60919"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a:ln>
                  <a:noFill/>
                </a:ln>
                <a:solidFill>
                  <a:prstClr val="black"/>
                </a:solidFill>
                <a:effectLst/>
                <a:uLnTx/>
                <a:uFillTx/>
                <a:latin typeface="Segoe UI" pitchFamily="34" charset="0"/>
                <a:ea typeface="+mn-ea"/>
                <a:cs typeface="+mn-cs"/>
              </a:rPr>
              <a:pPr marL="0" marR="0" lvl="0" indent="0" algn="r" defTabSz="960919" rtl="0" eaLnBrk="1" fontAlgn="auto" latinLnBrk="0" hangingPunct="1">
                <a:lnSpc>
                  <a:spcPct val="100000"/>
                </a:lnSpc>
                <a:spcBef>
                  <a:spcPts val="0"/>
                </a:spcBef>
                <a:spcAft>
                  <a:spcPts val="0"/>
                </a:spcAft>
                <a:buClrTx/>
                <a:buSzTx/>
                <a:buFontTx/>
                <a:buNone/>
                <a:tabLst/>
                <a:defRPr/>
              </a:pPr>
              <a:t>4</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
        <p:nvSpPr>
          <p:cNvPr id="3" name="Notes Placeholder 2">
            <a:extLst>
              <a:ext uri="{FF2B5EF4-FFF2-40B4-BE49-F238E27FC236}">
                <a16:creationId xmlns:a16="http://schemas.microsoft.com/office/drawing/2014/main" id="{0AA136F7-4567-4BF2-9CAD-7C3ADDF00D99}"/>
              </a:ext>
            </a:extLst>
          </p:cNvPr>
          <p:cNvSpPr>
            <a:spLocks noGrp="1"/>
          </p:cNvSpPr>
          <p:nvPr>
            <p:ph type="body" idx="1"/>
          </p:nvPr>
        </p:nvSpPr>
        <p:spPr/>
        <p:txBody>
          <a:bodyPr/>
          <a:lstStyle/>
          <a:p>
            <a:r>
              <a:rPr lang="en-US" sz="800" dirty="0"/>
              <a:t>The answer is to use an identity provider as your control plane. By using your identity provider, your application and the organization can decide who gets to do what, when they get to do it, how they got to do it.</a:t>
            </a:r>
          </a:p>
          <a:p>
            <a:endParaRPr lang="en-US" sz="800" dirty="0"/>
          </a:p>
          <a:p>
            <a:r>
              <a:rPr lang="en-US" sz="800" dirty="0"/>
              <a:t>Access and control are important as well as that they have the level of sophistication available to them.</a:t>
            </a:r>
          </a:p>
          <a:p>
            <a:endParaRPr lang="en-US" sz="800" dirty="0"/>
          </a:p>
          <a:p>
            <a:r>
              <a:rPr lang="en-US" sz="800" dirty="0"/>
              <a:t>It might be OK if somebody is working on sensitive financial information when they are on the company network at the office. However, it might not be OK for them to access that information from an internet café on the other side of the world where the organization is unaware of the user's environment.</a:t>
            </a:r>
          </a:p>
          <a:p>
            <a:endParaRPr lang="en-US" sz="800" dirty="0"/>
          </a:p>
          <a:p>
            <a:r>
              <a:rPr lang="en-US" sz="900" b="0" kern="1200" dirty="0">
                <a:solidFill>
                  <a:schemeClr val="tx1"/>
                </a:solidFill>
                <a:effectLst/>
                <a:latin typeface="Segoe UI Light" pitchFamily="34" charset="0"/>
                <a:ea typeface="+mn-ea"/>
                <a:cs typeface="+mn-cs"/>
              </a:rPr>
              <a:t>The idea is that your identity provider can help you provide the right control plane for your application.</a:t>
            </a:r>
          </a:p>
        </p:txBody>
      </p:sp>
    </p:spTree>
    <p:extLst>
      <p:ext uri="{BB962C8B-B14F-4D97-AF65-F5344CB8AC3E}">
        <p14:creationId xmlns:p14="http://schemas.microsoft.com/office/powerpoint/2010/main" val="14594337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identity provider is where the users, resources, and policies intersect within your organization.</a:t>
            </a:r>
          </a:p>
          <a:p>
            <a:endParaRPr lang="en-US" dirty="0"/>
          </a:p>
          <a:p>
            <a:r>
              <a:rPr lang="en-US" dirty="0"/>
              <a:t>As a developer, you want your application to be accessible to the highest number of users who should have access to it. Independent software vendors (ISVs) are especially interested in the greatest reach in order to grow their businesses.</a:t>
            </a:r>
          </a:p>
          <a:p>
            <a:endParaRPr lang="en-US" dirty="0"/>
          </a:p>
          <a:p>
            <a:r>
              <a:rPr lang="en-US" dirty="0"/>
              <a:t>You also need access to those resources the users need access to including mail and  information about me. Access to these resources is important in building valuable solutions for your customers.</a:t>
            </a:r>
          </a:p>
          <a:p>
            <a:endParaRPr lang="en-US" dirty="0"/>
          </a:p>
          <a:p>
            <a:r>
              <a:rPr lang="en-US" dirty="0"/>
              <a:t>A problem you need to address is how will all these users access their resources but in a way that complies with whatever policies and security requirements the enterprise demands.</a:t>
            </a:r>
          </a:p>
          <a:p>
            <a:endParaRPr lang="en-US" dirty="0"/>
          </a:p>
          <a:p>
            <a:r>
              <a:rPr lang="en-US" dirty="0"/>
              <a:t>How do you make sure that your application follows the right policies? Each enterprise will have a different point of view on what the policy should be.</a:t>
            </a:r>
          </a:p>
          <a:p>
            <a:endParaRPr lang="en-US" dirty="0"/>
          </a:p>
          <a:p>
            <a:r>
              <a:rPr lang="en-US" dirty="0"/>
              <a:t>This is where an identity platform can help. The goal of Microsoft identity is to make it easy for you to address the largest number of users and the most valuable amount of information in a secure way that satisfies the policies of those enterprises.</a:t>
            </a:r>
          </a:p>
          <a:p>
            <a:endParaRPr lang="en-US" dirty="0"/>
          </a:p>
          <a:p>
            <a:r>
              <a:rPr lang="en-US" dirty="0"/>
              <a:t>Let's look at how Microsoft identity approaches users, resources, and policies.</a:t>
            </a:r>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4B7D2A56-582E-4EB8-9B5F-C8980F4A821C}"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682238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DE25042A-7F1D-F947-8AC5-1DC5194A3EA7}" type="slidenum">
              <a:rPr lang="en-US"/>
              <a:pPr/>
              <a:t>6</a:t>
            </a:fld>
            <a:endParaRPr lang="en-US"/>
          </a:p>
        </p:txBody>
      </p:sp>
      <p:sp>
        <p:nvSpPr>
          <p:cNvPr id="3" name="Notes Placeholder 2">
            <a:extLst>
              <a:ext uri="{FF2B5EF4-FFF2-40B4-BE49-F238E27FC236}">
                <a16:creationId xmlns:a16="http://schemas.microsoft.com/office/drawing/2014/main" id="{B3E533C4-63B4-4D80-A6D4-96C578E308C4}"/>
              </a:ext>
            </a:extLst>
          </p:cNvPr>
          <p:cNvSpPr>
            <a:spLocks noGrp="1"/>
          </p:cNvSpPr>
          <p:nvPr>
            <p:ph type="body" idx="1"/>
          </p:nvPr>
        </p:nvSpPr>
        <p:spPr/>
        <p:txBody>
          <a:bodyPr/>
          <a:lstStyle/>
          <a:p>
            <a:r>
              <a:rPr lang="en-US" sz="1600" dirty="0"/>
              <a:t>Microsoft identity includes three solutions for addressing the largest number of users.</a:t>
            </a:r>
          </a:p>
          <a:p>
            <a:endParaRPr lang="en-US" sz="1600" dirty="0"/>
          </a:p>
          <a:p>
            <a:r>
              <a:rPr lang="en-US" sz="1600" dirty="0">
                <a:cs typeface="Segoe UI" panose="020B0502040204020203" pitchFamily="34" charset="0"/>
              </a:rPr>
              <a:t>Microsoft is one of the </a:t>
            </a:r>
            <a:r>
              <a:rPr lang="en-US" sz="1600" b="1" dirty="0">
                <a:cs typeface="Segoe UI" panose="020B0502040204020203" pitchFamily="34" charset="0"/>
              </a:rPr>
              <a:t>largest</a:t>
            </a:r>
            <a:r>
              <a:rPr lang="en-US" sz="1600" dirty="0">
                <a:cs typeface="Segoe UI" panose="020B0502040204020203" pitchFamily="34" charset="0"/>
              </a:rPr>
              <a:t> identity providers. Azure Active Directory manages over a </a:t>
            </a:r>
            <a:r>
              <a:rPr lang="en-US" sz="1600" b="1" dirty="0">
                <a:cs typeface="Segoe UI" panose="020B0502040204020203" pitchFamily="34" charset="0"/>
              </a:rPr>
              <a:t>billion identities</a:t>
            </a:r>
            <a:r>
              <a:rPr lang="en-US" sz="1600" dirty="0">
                <a:cs typeface="Segoe UI" panose="020B0502040204020203" pitchFamily="34" charset="0"/>
              </a:rPr>
              <a:t>, and </a:t>
            </a:r>
            <a:r>
              <a:rPr lang="en-US" sz="1600" b="1" dirty="0">
                <a:cs typeface="Segoe UI" panose="020B0502040204020203" pitchFamily="34" charset="0"/>
              </a:rPr>
              <a:t>billions</a:t>
            </a:r>
            <a:r>
              <a:rPr lang="en-US" sz="1600" dirty="0">
                <a:cs typeface="Segoe UI" panose="020B0502040204020203" pitchFamily="34" charset="0"/>
              </a:rPr>
              <a:t> of authentications a day. Over </a:t>
            </a:r>
            <a:r>
              <a:rPr lang="en-US" sz="1600" b="1" dirty="0">
                <a:cs typeface="Segoe UI" panose="020B0502040204020203" pitchFamily="34" charset="0"/>
              </a:rPr>
              <a:t>20 million</a:t>
            </a:r>
            <a:r>
              <a:rPr lang="en-US" sz="1600" dirty="0">
                <a:cs typeface="Segoe UI" panose="020B0502040204020203" pitchFamily="34" charset="0"/>
              </a:rPr>
              <a:t> organizations, including </a:t>
            </a:r>
            <a:r>
              <a:rPr lang="en-US" sz="1600" b="1" dirty="0">
                <a:cs typeface="Segoe UI" panose="020B0502040204020203" pitchFamily="34" charset="0"/>
              </a:rPr>
              <a:t>most </a:t>
            </a:r>
            <a:r>
              <a:rPr lang="en-US" sz="1600" dirty="0">
                <a:cs typeface="Segoe UI" panose="020B0502040204020203" pitchFamily="34" charset="0"/>
              </a:rPr>
              <a:t>Fortune 500 companies, </a:t>
            </a:r>
            <a:r>
              <a:rPr lang="en-US" sz="1600" b="1" dirty="0">
                <a:cs typeface="Segoe UI" panose="020B0502040204020203" pitchFamily="34" charset="0"/>
              </a:rPr>
              <a:t>use</a:t>
            </a:r>
            <a:r>
              <a:rPr lang="en-US" sz="1600" dirty="0">
                <a:cs typeface="Segoe UI" panose="020B0502040204020203" pitchFamily="34" charset="0"/>
              </a:rPr>
              <a:t> Azure Active Directory. </a:t>
            </a:r>
          </a:p>
          <a:p>
            <a:endParaRPr lang="en-US" sz="1600" dirty="0"/>
          </a:p>
          <a:p>
            <a:r>
              <a:rPr lang="en-US" sz="1600" dirty="0"/>
              <a:t>Microsoft identity offers two additional solutions for partners and customers.</a:t>
            </a:r>
          </a:p>
          <a:p>
            <a:endParaRPr lang="en-US" sz="1500" dirty="0">
              <a:cs typeface="Segoe UI" panose="020B0502040204020203" pitchFamily="34" charset="0"/>
            </a:endParaRPr>
          </a:p>
        </p:txBody>
      </p:sp>
      <p:sp>
        <p:nvSpPr>
          <p:cNvPr id="9" name="Slide Image Placeholder 8">
            <a:extLst>
              <a:ext uri="{FF2B5EF4-FFF2-40B4-BE49-F238E27FC236}">
                <a16:creationId xmlns:a16="http://schemas.microsoft.com/office/drawing/2014/main" id="{86FBB584-265D-48F7-99A5-FCFA73909BA7}"/>
              </a:ext>
            </a:extLst>
          </p:cNvPr>
          <p:cNvSpPr>
            <a:spLocks noGrp="1" noRot="1" noChangeAspect="1"/>
          </p:cNvSpPr>
          <p:nvPr>
            <p:ph type="sldImg"/>
          </p:nvPr>
        </p:nvSpPr>
        <p:spPr/>
      </p:sp>
    </p:spTree>
    <p:extLst>
      <p:ext uri="{BB962C8B-B14F-4D97-AF65-F5344CB8AC3E}">
        <p14:creationId xmlns:p14="http://schemas.microsoft.com/office/powerpoint/2010/main" val="36441707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AD business to business (B2B) enables an organization in Azure AD to securely share files and resources with another organization in Azure AD.</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9/3/2020 1:44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30938945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AD Business to Customer (B2C) enables an organization to provide customer-facing apps that enable users to sign with an identity they already have, such as a Microsoft Account, Gmail, Facebook, or Twitter account or create an account for the solution.​</a:t>
            </a: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949364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882" b="0" kern="1200" dirty="0">
                <a:solidFill>
                  <a:schemeClr val="tx1"/>
                </a:solidFill>
                <a:effectLst/>
                <a:latin typeface="Segoe UI Light" pitchFamily="34" charset="0"/>
                <a:ea typeface="+mn-ea"/>
                <a:cs typeface="+mn-cs"/>
              </a:rPr>
              <a:t>Microsoft Graph is the gateway to all your data in the Microsoft Cloud. From Office 365, Enterprise Mobility + Security to Windows 10, Microsoft Graph enables developers to build applications that provide users access to their data. Developers and users can access their data with Microsoft Graph by authenticating and authorizing users with Microsoft identity.</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9/3/2020 1:44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6062847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Master" Target="../slideMasters/slideMaster1.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Master" Target="../slideMasters/slideMaster1.xml"/><Relationship Id="rId4" Type="http://schemas.openxmlformats.org/officeDocument/2006/relationships/image" Target="../media/image14.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6.jp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Master" Target="../slideMasters/slideMaster2.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Master" Target="../slideMasters/slideMaster2.xml"/><Relationship Id="rId4" Type="http://schemas.openxmlformats.org/officeDocument/2006/relationships/image" Target="../media/image14.jp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5465282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3699272733"/>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dirty="0"/>
              <a:t>Title</a:t>
            </a:r>
          </a:p>
        </p:txBody>
      </p:sp>
    </p:spTree>
    <p:extLst>
      <p:ext uri="{BB962C8B-B14F-4D97-AF65-F5344CB8AC3E}">
        <p14:creationId xmlns:p14="http://schemas.microsoft.com/office/powerpoint/2010/main" val="3832563861"/>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68934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424437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37150375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2" y="-1"/>
            <a:ext cx="12436475" cy="6994526"/>
          </a:xfrm>
          <a:prstGeom prst="rect">
            <a:avLst/>
          </a:prstGeom>
        </p:spPr>
      </p:pic>
      <p:sp>
        <p:nvSpPr>
          <p:cNvPr id="4" name="Rectangle 3">
            <a:extLst>
              <a:ext uri="{FF2B5EF4-FFF2-40B4-BE49-F238E27FC236}">
                <a16:creationId xmlns:a16="http://schemas.microsoft.com/office/drawing/2014/main" id="{3C67E965-287F-42B7-813C-42EF173BF65D}"/>
              </a:ext>
            </a:extLst>
          </p:cNvPr>
          <p:cNvSpPr/>
          <p:nvPr userDrawn="1"/>
        </p:nvSpPr>
        <p:spPr bwMode="auto">
          <a:xfrm>
            <a:off x="0" y="-1"/>
            <a:ext cx="7940040" cy="6994525"/>
          </a:xfrm>
          <a:prstGeom prst="rect">
            <a:avLst/>
          </a:prstGeom>
          <a:gradFill>
            <a:gsLst>
              <a:gs pos="17000">
                <a:schemeClr val="tx2">
                  <a:alpha val="85000"/>
                </a:schemeClr>
              </a:gs>
              <a:gs pos="100000">
                <a:schemeClr val="tx2">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899478"/>
            <a:ext cx="7604125" cy="2701925"/>
          </a:xfrm>
          <a:noFill/>
        </p:spPr>
        <p:txBody>
          <a:bodyPr wrap="square" lIns="0" tIns="0" rIns="0" bIns="0" anchor="t" anchorCtr="0">
            <a:noAutofit/>
          </a:bodyPr>
          <a:lstStyle>
            <a:lvl1pPr>
              <a:lnSpc>
                <a:spcPts val="5600"/>
              </a:lnSpc>
              <a:defRPr sz="5400" spc="-150" baseline="0">
                <a:solidFill>
                  <a:schemeClr val="bg2"/>
                </a:solidFill>
              </a:defRPr>
            </a:lvl1pPr>
          </a:lstStyle>
          <a:p>
            <a:r>
              <a:rPr lang="en-US" dirty="0"/>
              <a:t>Section title</a:t>
            </a: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1</a:t>
            </a:r>
          </a:p>
        </p:txBody>
      </p:sp>
      <p:sp>
        <p:nvSpPr>
          <p:cNvPr id="4" name="Picture Placeholder 3"/>
          <p:cNvSpPr>
            <a:spLocks noGrp="1"/>
          </p:cNvSpPr>
          <p:nvPr>
            <p:ph type="pic" sz="quarter" idx="10"/>
          </p:nvPr>
        </p:nvSpPr>
        <p:spPr>
          <a:xfrm>
            <a:off x="6354763" y="0"/>
            <a:ext cx="6081712" cy="6994525"/>
          </a:xfrm>
          <a:blipFill dpi="0" rotWithShape="1">
            <a:blip r:embed="rId2"/>
            <a:srcRect/>
            <a:tile tx="-1530350" ty="0" sx="66000" sy="66000" flip="none" algn="tl"/>
          </a:blipFill>
        </p:spPr>
        <p:txBody>
          <a:bodyPr anchor="ctr">
            <a:noAutofit/>
          </a:bodyPr>
          <a:lstStyle>
            <a:lvl1pPr marL="0" indent="0" algn="ctr">
              <a:buNone/>
              <a:defRPr>
                <a:solidFill>
                  <a:schemeClr val="bg2"/>
                </a:solidFill>
              </a:defRPr>
            </a:lvl1pPr>
          </a:lstStyle>
          <a:p>
            <a:r>
              <a:rPr lang="en-US"/>
              <a:t>Click icon to add picture</a:t>
            </a:r>
            <a:endParaRPr lang="en-US" dirty="0"/>
          </a:p>
        </p:txBody>
      </p:sp>
    </p:spTree>
    <p:extLst>
      <p:ext uri="{BB962C8B-B14F-4D97-AF65-F5344CB8AC3E}">
        <p14:creationId xmlns:p14="http://schemas.microsoft.com/office/powerpoint/2010/main" val="224490109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65138" y="2168525"/>
            <a:ext cx="2734056" cy="4371975"/>
          </a:xfrm>
          <a:blipFill dpi="0" rotWithShape="1">
            <a:blip r:embed="rId2"/>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5" name="Picture Placeholder 3"/>
          <p:cNvSpPr>
            <a:spLocks noGrp="1"/>
          </p:cNvSpPr>
          <p:nvPr>
            <p:ph type="pic" sz="quarter" idx="11" hasCustomPrompt="1"/>
          </p:nvPr>
        </p:nvSpPr>
        <p:spPr>
          <a:xfrm>
            <a:off x="3397922" y="2168524"/>
            <a:ext cx="2734056" cy="4371975"/>
          </a:xfrm>
          <a:blipFill dpi="0" rotWithShape="1">
            <a:blip r:embed="rId3"/>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6" name="Picture Placeholder 3"/>
          <p:cNvSpPr>
            <a:spLocks noGrp="1"/>
          </p:cNvSpPr>
          <p:nvPr>
            <p:ph type="pic" sz="quarter" idx="12" hasCustomPrompt="1"/>
          </p:nvPr>
        </p:nvSpPr>
        <p:spPr>
          <a:xfrm>
            <a:off x="9263490" y="2168524"/>
            <a:ext cx="2734056" cy="4371975"/>
          </a:xfrm>
          <a:blipFill dpi="0" rotWithShape="1">
            <a:blip r:embed="rId4"/>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7" name="Picture Placeholder 3"/>
          <p:cNvSpPr>
            <a:spLocks noGrp="1"/>
          </p:cNvSpPr>
          <p:nvPr>
            <p:ph type="pic" sz="quarter" idx="13" hasCustomPrompt="1"/>
          </p:nvPr>
        </p:nvSpPr>
        <p:spPr>
          <a:xfrm>
            <a:off x="6330706" y="2168524"/>
            <a:ext cx="2734056" cy="4371975"/>
          </a:xfrm>
          <a:blipFill dpi="0" rotWithShape="1">
            <a:blip r:embed="rId5"/>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2</a:t>
            </a:r>
          </a:p>
        </p:txBody>
      </p:sp>
      <p:sp>
        <p:nvSpPr>
          <p:cNvPr id="17" name="Text Placeholder 16"/>
          <p:cNvSpPr>
            <a:spLocks noGrp="1"/>
          </p:cNvSpPr>
          <p:nvPr>
            <p:ph type="body" sz="quarter" idx="14" hasCustomPrompt="1"/>
          </p:nvPr>
        </p:nvSpPr>
        <p:spPr>
          <a:xfrm>
            <a:off x="465138"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8" name="Text Placeholder 16"/>
          <p:cNvSpPr>
            <a:spLocks noGrp="1"/>
          </p:cNvSpPr>
          <p:nvPr>
            <p:ph type="body" sz="quarter" idx="15" hasCustomPrompt="1"/>
          </p:nvPr>
        </p:nvSpPr>
        <p:spPr>
          <a:xfrm>
            <a:off x="3397922"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9" name="Text Placeholder 16"/>
          <p:cNvSpPr>
            <a:spLocks noGrp="1"/>
          </p:cNvSpPr>
          <p:nvPr>
            <p:ph type="body" sz="quarter" idx="16" hasCustomPrompt="1"/>
          </p:nvPr>
        </p:nvSpPr>
        <p:spPr>
          <a:xfrm>
            <a:off x="6330706"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20" name="Text Placeholder 16"/>
          <p:cNvSpPr>
            <a:spLocks noGrp="1"/>
          </p:cNvSpPr>
          <p:nvPr>
            <p:ph type="body" sz="quarter" idx="17" hasCustomPrompt="1"/>
          </p:nvPr>
        </p:nvSpPr>
        <p:spPr>
          <a:xfrm>
            <a:off x="9263490"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Tree>
    <p:extLst>
      <p:ext uri="{BB962C8B-B14F-4D97-AF65-F5344CB8AC3E}">
        <p14:creationId xmlns:p14="http://schemas.microsoft.com/office/powerpoint/2010/main" val="403992619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168525"/>
            <a:ext cx="3690937" cy="2654300"/>
          </a:xfrm>
          <a:blipFill>
            <a:blip r:embed="rId2"/>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89437" y="2168525"/>
            <a:ext cx="3679825" cy="2654300"/>
          </a:xfrm>
          <a:blipFill>
            <a:blip r:embed="rId3"/>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302625" y="2168525"/>
            <a:ext cx="3695700" cy="2654300"/>
          </a:xfrm>
          <a:blipFill>
            <a:blip r:embed="rId4"/>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Photo layout 3</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152275358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2768780090"/>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grpSp>
        <p:nvGrpSpPr>
          <p:cNvPr id="7" name="Group 6"/>
          <p:cNvGrpSpPr/>
          <p:nvPr userDrawn="1"/>
        </p:nvGrpSpPr>
        <p:grpSpPr>
          <a:xfrm>
            <a:off x="465139" y="449264"/>
            <a:ext cx="933131" cy="200341"/>
            <a:chOff x="465139" y="449264"/>
            <a:chExt cx="933131" cy="200341"/>
          </a:xfrm>
        </p:grpSpPr>
        <p:pic>
          <p:nvPicPr>
            <p:cNvPr id="97" name="Picture 96"/>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4"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Tree>
    <p:extLst>
      <p:ext uri="{BB962C8B-B14F-4D97-AF65-F5344CB8AC3E}">
        <p14:creationId xmlns:p14="http://schemas.microsoft.com/office/powerpoint/2010/main" val="70824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Tree>
    <p:extLst>
      <p:ext uri="{BB962C8B-B14F-4D97-AF65-F5344CB8AC3E}">
        <p14:creationId xmlns:p14="http://schemas.microsoft.com/office/powerpoint/2010/main" val="2994402774"/>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Tree>
    <p:extLst>
      <p:ext uri="{BB962C8B-B14F-4D97-AF65-F5344CB8AC3E}">
        <p14:creationId xmlns:p14="http://schemas.microsoft.com/office/powerpoint/2010/main" val="3589100596"/>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endParaRPr lang="en-US" dirty="0"/>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endParaRPr lang="en-US" dirty="0"/>
          </a:p>
        </p:txBody>
      </p:sp>
    </p:spTree>
    <p:extLst>
      <p:ext uri="{BB962C8B-B14F-4D97-AF65-F5344CB8AC3E}">
        <p14:creationId xmlns:p14="http://schemas.microsoft.com/office/powerpoint/2010/main" val="3811322961"/>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a:t>Click icon to add table</a:t>
            </a:r>
          </a:p>
        </p:txBody>
      </p:sp>
    </p:spTree>
    <p:extLst>
      <p:ext uri="{BB962C8B-B14F-4D97-AF65-F5344CB8AC3E}">
        <p14:creationId xmlns:p14="http://schemas.microsoft.com/office/powerpoint/2010/main" val="1399307191"/>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32908552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dirty="0"/>
              <a:t>Thank you.</a:t>
            </a:r>
          </a:p>
        </p:txBody>
      </p:sp>
    </p:spTree>
    <p:extLst>
      <p:ext uri="{BB962C8B-B14F-4D97-AF65-F5344CB8AC3E}">
        <p14:creationId xmlns:p14="http://schemas.microsoft.com/office/powerpoint/2010/main" val="10720828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86897" y="296897"/>
            <a:ext cx="11375536" cy="762786"/>
          </a:xfrm>
        </p:spPr>
        <p:txBody>
          <a:bodyPr lIns="146304" tIns="91440" rIns="146304" bIns="91440"/>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4"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190"/>
            <a:fld id="{727B4C2D-45E2-4621-8491-2995EB46A674}" type="slidenum">
              <a:rPr lang="en-US" smtClean="0">
                <a:gradFill>
                  <a:gsLst>
                    <a:gs pos="100000">
                      <a:srgbClr val="797A7D"/>
                    </a:gs>
                    <a:gs pos="0">
                      <a:srgbClr val="797A7D"/>
                    </a:gs>
                  </a:gsLst>
                  <a:lin ang="5400000" scaled="0"/>
                </a:gradFill>
              </a:rPr>
              <a:pPr defTabSz="932190"/>
              <a:t>‹#›</a:t>
            </a:fld>
            <a:endParaRPr lang="en-US" dirty="0">
              <a:gradFill>
                <a:gsLst>
                  <a:gs pos="100000">
                    <a:srgbClr val="797A7D"/>
                  </a:gs>
                  <a:gs pos="0">
                    <a:srgbClr val="797A7D"/>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322558777"/>
      </p:ext>
    </p:extLst>
  </p:cSld>
  <p:clrMapOvr>
    <a:masterClrMapping/>
  </p:clrMapOvr>
  <p:transition>
    <p:fade/>
  </p:transition>
  <p:extLst>
    <p:ext uri="{DCECCB84-F9BA-43D5-87BE-67443E8EF086}">
      <p15:sldGuideLst xmlns:p15="http://schemas.microsoft.com/office/powerpoint/2012/main">
        <p15:guide id="1" pos="288">
          <p15:clr>
            <a:srgbClr val="5ACBF0"/>
          </p15:clr>
        </p15:guide>
        <p15:guide id="2" orient="horz" pos="302">
          <p15:clr>
            <a:srgbClr val="5ACBF0"/>
          </p15:clr>
        </p15:guide>
        <p15:guide id="3" pos="7546">
          <p15:clr>
            <a:srgbClr val="5ACBF0"/>
          </p15:clr>
        </p15:guide>
        <p15:guide id="4" orient="horz" pos="4104">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bg2"/>
                    </a:gs>
                    <a:gs pos="0">
                      <a:schemeClr val="bg2"/>
                    </a:gs>
                  </a:gsLst>
                  <a:lin ang="5400000" scaled="0"/>
                </a:gradFill>
                <a:latin typeface="+mj-lt"/>
              </a:defRPr>
            </a:lvl1pPr>
            <a:lvl2pPr marL="0" indent="0">
              <a:buNone/>
              <a:defRPr sz="2040">
                <a:gradFill>
                  <a:gsLst>
                    <a:gs pos="100000">
                      <a:schemeClr val="bg2"/>
                    </a:gs>
                    <a:gs pos="0">
                      <a:schemeClr val="bg2"/>
                    </a:gs>
                  </a:gsLst>
                  <a:lin ang="5400000" scaled="0"/>
                </a:gradFill>
              </a:defRPr>
            </a:lvl2pPr>
            <a:lvl3pPr marL="236387" indent="0">
              <a:buNone/>
              <a:defRPr sz="2040">
                <a:gradFill>
                  <a:gsLst>
                    <a:gs pos="100000">
                      <a:schemeClr val="bg2"/>
                    </a:gs>
                    <a:gs pos="0">
                      <a:schemeClr val="bg2"/>
                    </a:gs>
                  </a:gsLst>
                  <a:lin ang="5400000" scaled="0"/>
                </a:gradFill>
              </a:defRPr>
            </a:lvl3pPr>
            <a:lvl4pPr marL="466298" indent="0">
              <a:buNone/>
              <a:defRPr sz="2040">
                <a:gradFill>
                  <a:gsLst>
                    <a:gs pos="100000">
                      <a:schemeClr val="bg2"/>
                    </a:gs>
                    <a:gs pos="0">
                      <a:schemeClr val="bg2"/>
                    </a:gs>
                  </a:gsLst>
                  <a:lin ang="5400000" scaled="0"/>
                </a:gradFill>
              </a:defRPr>
            </a:lvl4pPr>
            <a:lvl5pPr marL="707543" indent="0">
              <a:buNone/>
              <a:defRPr sz="2040">
                <a:gradFill>
                  <a:gsLst>
                    <a:gs pos="100000">
                      <a:schemeClr val="bg2"/>
                    </a:gs>
                    <a:gs pos="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4150782795"/>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tx2"/>
                    </a:gs>
                    <a:gs pos="0">
                      <a:schemeClr val="tx2"/>
                    </a:gs>
                  </a:gsLst>
                  <a:lin ang="5400000" scaled="0"/>
                </a:gradFill>
                <a:latin typeface="+mj-lt"/>
              </a:defRPr>
            </a:lvl1pPr>
            <a:lvl2pPr marL="0" indent="0">
              <a:buNone/>
              <a:defRPr sz="2040">
                <a:gradFill>
                  <a:gsLst>
                    <a:gs pos="100000">
                      <a:schemeClr val="bg2"/>
                    </a:gs>
                    <a:gs pos="6000">
                      <a:schemeClr val="bg2"/>
                    </a:gs>
                  </a:gsLst>
                  <a:lin ang="5400000" scaled="0"/>
                </a:gradFill>
              </a:defRPr>
            </a:lvl2pPr>
            <a:lvl3pPr marL="236387" indent="0">
              <a:buNone/>
              <a:defRPr sz="2040">
                <a:gradFill>
                  <a:gsLst>
                    <a:gs pos="100000">
                      <a:schemeClr val="bg2"/>
                    </a:gs>
                    <a:gs pos="6000">
                      <a:schemeClr val="bg2"/>
                    </a:gs>
                  </a:gsLst>
                  <a:lin ang="5400000" scaled="0"/>
                </a:gradFill>
              </a:defRPr>
            </a:lvl3pPr>
            <a:lvl4pPr marL="466298" indent="0">
              <a:buNone/>
              <a:defRPr sz="2040">
                <a:gradFill>
                  <a:gsLst>
                    <a:gs pos="100000">
                      <a:schemeClr val="bg2"/>
                    </a:gs>
                    <a:gs pos="6000">
                      <a:schemeClr val="bg2"/>
                    </a:gs>
                  </a:gsLst>
                  <a:lin ang="5400000" scaled="0"/>
                </a:gradFill>
              </a:defRPr>
            </a:lvl4pPr>
            <a:lvl5pPr marL="707543" indent="0">
              <a:buNone/>
              <a:defRPr sz="2040">
                <a:gradFill>
                  <a:gsLst>
                    <a:gs pos="100000">
                      <a:schemeClr val="bg2"/>
                    </a:gs>
                    <a:gs pos="600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168042389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1334" y="0"/>
            <a:ext cx="12435142" cy="6994525"/>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7801338" cy="6994525"/>
          </a:xfrm>
          <a:prstGeom prst="rect">
            <a:avLst/>
          </a:prstGeom>
          <a:gradFill flip="none" rotWithShape="1">
            <a:gsLst>
              <a:gs pos="41000">
                <a:schemeClr val="bg2">
                  <a:alpha val="52000"/>
                </a:scheme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3"/>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0890105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2771332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1055873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bg2"/>
        </a:solidFill>
        <a:effectLst/>
      </p:bgPr>
    </p:bg>
    <p:spTree>
      <p:nvGrpSpPr>
        <p:cNvPr id="1" name=""/>
        <p:cNvGrpSpPr/>
        <p:nvPr/>
      </p:nvGrpSpPr>
      <p:grpSpPr>
        <a:xfrm>
          <a:off x="0" y="0"/>
          <a:ext cx="0" cy="0"/>
          <a:chOff x="0" y="0"/>
          <a:chExt cx="0" cy="0"/>
        </a:xfrm>
      </p:grpSpPr>
      <p:pic>
        <p:nvPicPr>
          <p:cNvPr id="7" name="Picture 6" descr="A person sitting on a table&#10;&#10;Description generated with high confidence">
            <a:extLst>
              <a:ext uri="{FF2B5EF4-FFF2-40B4-BE49-F238E27FC236}">
                <a16:creationId xmlns:a16="http://schemas.microsoft.com/office/drawing/2014/main" id="{F11DA543-0F9E-4B04-892C-D65049C57D8C}"/>
              </a:ext>
            </a:extLst>
          </p:cNvPr>
          <p:cNvPicPr>
            <a:picLocks noChangeAspect="1"/>
          </p:cNvPicPr>
          <p:nvPr userDrawn="1"/>
        </p:nvPicPr>
        <p:blipFill>
          <a:blip r:embed="rId2"/>
          <a:stretch>
            <a:fillRect/>
          </a:stretch>
        </p:blipFill>
        <p:spPr>
          <a:xfrm>
            <a:off x="1942064" y="0"/>
            <a:ext cx="10494411" cy="6994525"/>
          </a:xfrm>
          <a:prstGeom prst="rect">
            <a:avLst/>
          </a:prstGeom>
        </p:spPr>
      </p:pic>
      <p:sp>
        <p:nvSpPr>
          <p:cNvPr id="6" name="Rectangle 5">
            <a:extLst>
              <a:ext uri="{FF2B5EF4-FFF2-40B4-BE49-F238E27FC236}">
                <a16:creationId xmlns:a16="http://schemas.microsoft.com/office/drawing/2014/main" id="{999822E0-3943-4958-9602-E81F85DC44DB}"/>
              </a:ext>
            </a:extLst>
          </p:cNvPr>
          <p:cNvSpPr/>
          <p:nvPr userDrawn="1"/>
        </p:nvSpPr>
        <p:spPr bwMode="auto">
          <a:xfrm>
            <a:off x="0" y="0"/>
            <a:ext cx="6295869" cy="6994525"/>
          </a:xfrm>
          <a:prstGeom prst="rect">
            <a:avLst/>
          </a:prstGeom>
          <a:gradFill flip="none" rotWithShape="1">
            <a:gsLst>
              <a:gs pos="56000">
                <a:srgbClr val="E5E5E4">
                  <a:lumMod val="65000"/>
                  <a:lumOff val="35000"/>
                </a:srgb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3"/>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5972219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accent2"/>
        </a:solidFill>
        <a:effectLst/>
      </p:bgPr>
    </p:bg>
    <p:spTree>
      <p:nvGrpSpPr>
        <p:cNvPr id="1" name=""/>
        <p:cNvGrpSpPr/>
        <p:nvPr/>
      </p:nvGrpSpPr>
      <p:grpSpPr>
        <a:xfrm>
          <a:off x="0" y="0"/>
          <a:ext cx="0" cy="0"/>
          <a:chOff x="0" y="0"/>
          <a:chExt cx="0" cy="0"/>
        </a:xfrm>
      </p:grpSpPr>
      <p:pic>
        <p:nvPicPr>
          <p:cNvPr id="97" name="Picture 96"/>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spTree>
    <p:extLst>
      <p:ext uri="{BB962C8B-B14F-4D97-AF65-F5344CB8AC3E}">
        <p14:creationId xmlns:p14="http://schemas.microsoft.com/office/powerpoint/2010/main" val="18828907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Tree>
    <p:extLst>
      <p:ext uri="{BB962C8B-B14F-4D97-AF65-F5344CB8AC3E}">
        <p14:creationId xmlns:p14="http://schemas.microsoft.com/office/powerpoint/2010/main" val="1576674566"/>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2769250751"/>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Tree>
    <p:extLst>
      <p:ext uri="{BB962C8B-B14F-4D97-AF65-F5344CB8AC3E}">
        <p14:creationId xmlns:p14="http://schemas.microsoft.com/office/powerpoint/2010/main" val="4274455459"/>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Tree>
    <p:extLst>
      <p:ext uri="{BB962C8B-B14F-4D97-AF65-F5344CB8AC3E}">
        <p14:creationId xmlns:p14="http://schemas.microsoft.com/office/powerpoint/2010/main" val="1789108994"/>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1697397356"/>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1753965991"/>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1" y="691"/>
            <a:ext cx="12436475" cy="6993142"/>
          </a:xfrm>
          <a:prstGeom prst="rect">
            <a:avLst/>
          </a:prstGeom>
        </p:spPr>
      </p:pic>
      <p:pic>
        <p:nvPicPr>
          <p:cNvPr id="97" name="Picture 96"/>
          <p:cNvPicPr>
            <a:picLocks noChangeAspect="1"/>
          </p:cNvPicPr>
          <p:nvPr userDrawn="1"/>
        </p:nvPicPr>
        <p:blipFill rotWithShape="1">
          <a:blip r:embed="rId3"/>
          <a:srcRect l="26716" r="872" b="4064"/>
          <a:stretch/>
        </p:blipFill>
        <p:spPr bwMode="black">
          <a:xfrm>
            <a:off x="721996" y="459092"/>
            <a:ext cx="676274" cy="187779"/>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rotWithShape="1">
          <a:blip r:embed="rId4"/>
          <a:srcRect r="76414"/>
          <a:stretch/>
        </p:blipFill>
        <p:spPr bwMode="black">
          <a:xfrm>
            <a:off x="465139" y="449264"/>
            <a:ext cx="220661" cy="200341"/>
          </a:xfrm>
          <a:prstGeom prst="rect">
            <a:avLst/>
          </a:prstGeom>
        </p:spPr>
      </p:pic>
    </p:spTree>
    <p:extLst>
      <p:ext uri="{BB962C8B-B14F-4D97-AF65-F5344CB8AC3E}">
        <p14:creationId xmlns:p14="http://schemas.microsoft.com/office/powerpoint/2010/main" val="26083800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ext option 5">
    <p:spTree>
      <p:nvGrpSpPr>
        <p:cNvPr id="1" name=""/>
        <p:cNvGrpSpPr/>
        <p:nvPr/>
      </p:nvGrpSpPr>
      <p:grpSpPr>
        <a:xfrm>
          <a:off x="0" y="0"/>
          <a:ext cx="0" cy="0"/>
          <a:chOff x="0" y="0"/>
          <a:chExt cx="0" cy="0"/>
        </a:xfrm>
      </p:grpSpPr>
      <p:sp>
        <p:nvSpPr>
          <p:cNvPr id="3" name="Rectangle 2"/>
          <p:cNvSpPr/>
          <p:nvPr userDrawn="1"/>
        </p:nvSpPr>
        <p:spPr bwMode="auto">
          <a:xfrm>
            <a:off x="465135" y="1631569"/>
            <a:ext cx="5527103"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4621044" cy="2459482"/>
          </a:xfrm>
        </p:spPr>
        <p:txBody>
          <a:bodyPr>
            <a:noAutofit/>
          </a:bodyPr>
          <a:lstStyle>
            <a:lvl1pPr marL="0" indent="0">
              <a:buNone/>
              <a:defRPr sz="2000"/>
            </a:lvl1pPr>
          </a:lstStyle>
          <a:p>
            <a:pPr lvl="0"/>
            <a:r>
              <a:rPr lang="en-US" dirty="0"/>
              <a:t>Picture</a:t>
            </a:r>
          </a:p>
        </p:txBody>
      </p:sp>
      <p:sp>
        <p:nvSpPr>
          <p:cNvPr id="8" name="Rectangle 7"/>
          <p:cNvSpPr/>
          <p:nvPr userDrawn="1"/>
        </p:nvSpPr>
        <p:spPr bwMode="auto">
          <a:xfrm>
            <a:off x="6460554" y="1631569"/>
            <a:ext cx="5537772"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5: two columns images and text</a:t>
            </a:r>
          </a:p>
        </p:txBody>
      </p:sp>
      <p:sp>
        <p:nvSpPr>
          <p:cNvPr id="5" name="Text Placeholder 4"/>
          <p:cNvSpPr>
            <a:spLocks noGrp="1"/>
          </p:cNvSpPr>
          <p:nvPr>
            <p:ph type="body" sz="quarter" idx="11" hasCustomPrompt="1"/>
          </p:nvPr>
        </p:nvSpPr>
        <p:spPr>
          <a:xfrm>
            <a:off x="465138" y="5026024"/>
            <a:ext cx="5527100"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6460554" y="5026024"/>
            <a:ext cx="5537771"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8" name="Content Placeholder 15"/>
          <p:cNvSpPr>
            <a:spLocks noGrp="1"/>
          </p:cNvSpPr>
          <p:nvPr>
            <p:ph sz="quarter" idx="19" hasCustomPrompt="1"/>
          </p:nvPr>
        </p:nvSpPr>
        <p:spPr>
          <a:xfrm>
            <a:off x="6916366" y="1997075"/>
            <a:ext cx="461364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3569411794"/>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dirty="0"/>
              <a:t>Title</a:t>
            </a:r>
          </a:p>
        </p:txBody>
      </p:sp>
    </p:spTree>
    <p:extLst>
      <p:ext uri="{BB962C8B-B14F-4D97-AF65-F5344CB8AC3E}">
        <p14:creationId xmlns:p14="http://schemas.microsoft.com/office/powerpoint/2010/main" val="844739618"/>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0225936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6917993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4972508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65138" y="2168525"/>
            <a:ext cx="2734056" cy="4371975"/>
          </a:xfrm>
          <a:blipFill dpi="0" rotWithShape="1">
            <a:blip r:embed="rId2"/>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5" name="Picture Placeholder 3"/>
          <p:cNvSpPr>
            <a:spLocks noGrp="1"/>
          </p:cNvSpPr>
          <p:nvPr>
            <p:ph type="pic" sz="quarter" idx="11" hasCustomPrompt="1"/>
          </p:nvPr>
        </p:nvSpPr>
        <p:spPr>
          <a:xfrm>
            <a:off x="3397922" y="2168524"/>
            <a:ext cx="2734056" cy="4371975"/>
          </a:xfrm>
          <a:blipFill dpi="0" rotWithShape="1">
            <a:blip r:embed="rId3"/>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6" name="Picture Placeholder 3"/>
          <p:cNvSpPr>
            <a:spLocks noGrp="1"/>
          </p:cNvSpPr>
          <p:nvPr>
            <p:ph type="pic" sz="quarter" idx="12" hasCustomPrompt="1"/>
          </p:nvPr>
        </p:nvSpPr>
        <p:spPr>
          <a:xfrm>
            <a:off x="9263490" y="2168524"/>
            <a:ext cx="2734056" cy="4371975"/>
          </a:xfrm>
          <a:blipFill dpi="0" rotWithShape="1">
            <a:blip r:embed="rId4"/>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7" name="Picture Placeholder 3"/>
          <p:cNvSpPr>
            <a:spLocks noGrp="1"/>
          </p:cNvSpPr>
          <p:nvPr>
            <p:ph type="pic" sz="quarter" idx="13" hasCustomPrompt="1"/>
          </p:nvPr>
        </p:nvSpPr>
        <p:spPr>
          <a:xfrm>
            <a:off x="6330706" y="2168524"/>
            <a:ext cx="2734056" cy="4371975"/>
          </a:xfrm>
          <a:blipFill dpi="0" rotWithShape="1">
            <a:blip r:embed="rId5"/>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2</a:t>
            </a:r>
          </a:p>
        </p:txBody>
      </p:sp>
      <p:sp>
        <p:nvSpPr>
          <p:cNvPr id="17" name="Text Placeholder 16"/>
          <p:cNvSpPr>
            <a:spLocks noGrp="1"/>
          </p:cNvSpPr>
          <p:nvPr>
            <p:ph type="body" sz="quarter" idx="14" hasCustomPrompt="1"/>
          </p:nvPr>
        </p:nvSpPr>
        <p:spPr>
          <a:xfrm>
            <a:off x="465138"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8" name="Text Placeholder 16"/>
          <p:cNvSpPr>
            <a:spLocks noGrp="1"/>
          </p:cNvSpPr>
          <p:nvPr>
            <p:ph type="body" sz="quarter" idx="15" hasCustomPrompt="1"/>
          </p:nvPr>
        </p:nvSpPr>
        <p:spPr>
          <a:xfrm>
            <a:off x="3397922"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9" name="Text Placeholder 16"/>
          <p:cNvSpPr>
            <a:spLocks noGrp="1"/>
          </p:cNvSpPr>
          <p:nvPr>
            <p:ph type="body" sz="quarter" idx="16" hasCustomPrompt="1"/>
          </p:nvPr>
        </p:nvSpPr>
        <p:spPr>
          <a:xfrm>
            <a:off x="6330706"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20" name="Text Placeholder 16"/>
          <p:cNvSpPr>
            <a:spLocks noGrp="1"/>
          </p:cNvSpPr>
          <p:nvPr>
            <p:ph type="body" sz="quarter" idx="17" hasCustomPrompt="1"/>
          </p:nvPr>
        </p:nvSpPr>
        <p:spPr>
          <a:xfrm>
            <a:off x="9263490"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Tree>
    <p:extLst>
      <p:ext uri="{BB962C8B-B14F-4D97-AF65-F5344CB8AC3E}">
        <p14:creationId xmlns:p14="http://schemas.microsoft.com/office/powerpoint/2010/main" val="2562889727"/>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168525"/>
            <a:ext cx="3690937" cy="2654300"/>
          </a:xfrm>
          <a:blipFill>
            <a:blip r:embed="rId2"/>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89437" y="2168525"/>
            <a:ext cx="3679825" cy="2654300"/>
          </a:xfrm>
          <a:blipFill>
            <a:blip r:embed="rId3"/>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302625" y="2168525"/>
            <a:ext cx="3695700" cy="2654300"/>
          </a:xfrm>
          <a:blipFill>
            <a:blip r:embed="rId4"/>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Photo layout 3</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1556372818"/>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3125416254"/>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Tree>
    <p:extLst>
      <p:ext uri="{BB962C8B-B14F-4D97-AF65-F5344CB8AC3E}">
        <p14:creationId xmlns:p14="http://schemas.microsoft.com/office/powerpoint/2010/main" val="398271565"/>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Tree>
    <p:extLst>
      <p:ext uri="{BB962C8B-B14F-4D97-AF65-F5344CB8AC3E}">
        <p14:creationId xmlns:p14="http://schemas.microsoft.com/office/powerpoint/2010/main" val="3821118101"/>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endParaRPr lang="en-US" dirty="0"/>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endParaRPr lang="en-US" dirty="0"/>
          </a:p>
        </p:txBody>
      </p:sp>
    </p:spTree>
    <p:extLst>
      <p:ext uri="{BB962C8B-B14F-4D97-AF65-F5344CB8AC3E}">
        <p14:creationId xmlns:p14="http://schemas.microsoft.com/office/powerpoint/2010/main" val="3108483880"/>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a:t>Click icon to add table</a:t>
            </a:r>
          </a:p>
        </p:txBody>
      </p:sp>
    </p:spTree>
    <p:extLst>
      <p:ext uri="{BB962C8B-B14F-4D97-AF65-F5344CB8AC3E}">
        <p14:creationId xmlns:p14="http://schemas.microsoft.com/office/powerpoint/2010/main" val="2674394896"/>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2247936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dirty="0"/>
              <a:t>Thank you.</a:t>
            </a:r>
          </a:p>
        </p:txBody>
      </p:sp>
    </p:spTree>
    <p:extLst>
      <p:ext uri="{BB962C8B-B14F-4D97-AF65-F5344CB8AC3E}">
        <p14:creationId xmlns:p14="http://schemas.microsoft.com/office/powerpoint/2010/main" val="804423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25196352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1660141622"/>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Tree>
    <p:extLst>
      <p:ext uri="{BB962C8B-B14F-4D97-AF65-F5344CB8AC3E}">
        <p14:creationId xmlns:p14="http://schemas.microsoft.com/office/powerpoint/2010/main" val="4086938917"/>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Tree>
    <p:extLst>
      <p:ext uri="{BB962C8B-B14F-4D97-AF65-F5344CB8AC3E}">
        <p14:creationId xmlns:p14="http://schemas.microsoft.com/office/powerpoint/2010/main" val="330174681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78519937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1.emf"/><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8.xml"/><Relationship Id="rId13" Type="http://schemas.openxmlformats.org/officeDocument/2006/relationships/slideLayout" Target="../slideLayouts/slideLayout43.xml"/><Relationship Id="rId18" Type="http://schemas.openxmlformats.org/officeDocument/2006/relationships/slideLayout" Target="../slideLayouts/slideLayout48.xml"/><Relationship Id="rId26" Type="http://schemas.openxmlformats.org/officeDocument/2006/relationships/image" Target="../media/image1.emf"/><Relationship Id="rId3" Type="http://schemas.openxmlformats.org/officeDocument/2006/relationships/slideLayout" Target="../slideLayouts/slideLayout33.xml"/><Relationship Id="rId21" Type="http://schemas.openxmlformats.org/officeDocument/2006/relationships/slideLayout" Target="../slideLayouts/slideLayout51.xml"/><Relationship Id="rId7" Type="http://schemas.openxmlformats.org/officeDocument/2006/relationships/slideLayout" Target="../slideLayouts/slideLayout37.xml"/><Relationship Id="rId12" Type="http://schemas.openxmlformats.org/officeDocument/2006/relationships/slideLayout" Target="../slideLayouts/slideLayout42.xml"/><Relationship Id="rId17" Type="http://schemas.openxmlformats.org/officeDocument/2006/relationships/slideLayout" Target="../slideLayouts/slideLayout47.xml"/><Relationship Id="rId25" Type="http://schemas.openxmlformats.org/officeDocument/2006/relationships/theme" Target="../theme/theme2.xml"/><Relationship Id="rId2" Type="http://schemas.openxmlformats.org/officeDocument/2006/relationships/slideLayout" Target="../slideLayouts/slideLayout32.xml"/><Relationship Id="rId16" Type="http://schemas.openxmlformats.org/officeDocument/2006/relationships/slideLayout" Target="../slideLayouts/slideLayout46.xml"/><Relationship Id="rId20" Type="http://schemas.openxmlformats.org/officeDocument/2006/relationships/slideLayout" Target="../slideLayouts/slideLayout50.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slideLayout" Target="../slideLayouts/slideLayout41.xml"/><Relationship Id="rId24" Type="http://schemas.openxmlformats.org/officeDocument/2006/relationships/slideLayout" Target="../slideLayouts/slideLayout54.xml"/><Relationship Id="rId5" Type="http://schemas.openxmlformats.org/officeDocument/2006/relationships/slideLayout" Target="../slideLayouts/slideLayout35.xml"/><Relationship Id="rId15" Type="http://schemas.openxmlformats.org/officeDocument/2006/relationships/slideLayout" Target="../slideLayouts/slideLayout45.xml"/><Relationship Id="rId23" Type="http://schemas.openxmlformats.org/officeDocument/2006/relationships/slideLayout" Target="../slideLayouts/slideLayout53.xml"/><Relationship Id="rId10" Type="http://schemas.openxmlformats.org/officeDocument/2006/relationships/slideLayout" Target="../slideLayouts/slideLayout40.xml"/><Relationship Id="rId19" Type="http://schemas.openxmlformats.org/officeDocument/2006/relationships/slideLayout" Target="../slideLayouts/slideLayout49.xml"/><Relationship Id="rId4" Type="http://schemas.openxmlformats.org/officeDocument/2006/relationships/slideLayout" Target="../slideLayouts/slideLayout34.xml"/><Relationship Id="rId9" Type="http://schemas.openxmlformats.org/officeDocument/2006/relationships/slideLayout" Target="../slideLayouts/slideLayout39.xml"/><Relationship Id="rId14" Type="http://schemas.openxmlformats.org/officeDocument/2006/relationships/slideLayout" Target="../slideLayouts/slideLayout44.xml"/><Relationship Id="rId22" Type="http://schemas.openxmlformats.org/officeDocument/2006/relationships/slideLayout" Target="../slideLayouts/slideLayout5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32"/>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24" r:id="rId1"/>
    <p:sldLayoutId id="2147484525" r:id="rId2"/>
    <p:sldLayoutId id="2147484526" r:id="rId3"/>
    <p:sldLayoutId id="2147484527" r:id="rId4"/>
    <p:sldLayoutId id="2147484240" r:id="rId5"/>
    <p:sldLayoutId id="2147484529" r:id="rId6"/>
    <p:sldLayoutId id="2147484530" r:id="rId7"/>
    <p:sldLayoutId id="2147484531" r:id="rId8"/>
    <p:sldLayoutId id="2147484532" r:id="rId9"/>
    <p:sldLayoutId id="2147484533" r:id="rId10"/>
    <p:sldLayoutId id="2147484535" r:id="rId11"/>
    <p:sldLayoutId id="2147484251" r:id="rId12"/>
    <p:sldLayoutId id="2147484548" r:id="rId13"/>
    <p:sldLayoutId id="2147484536" r:id="rId14"/>
    <p:sldLayoutId id="2147484264" r:id="rId15"/>
    <p:sldLayoutId id="2147484537" r:id="rId16"/>
    <p:sldLayoutId id="2147484538" r:id="rId17"/>
    <p:sldLayoutId id="2147484539" r:id="rId18"/>
    <p:sldLayoutId id="2147484540" r:id="rId19"/>
    <p:sldLayoutId id="2147484541" r:id="rId20"/>
    <p:sldLayoutId id="2147484542" r:id="rId21"/>
    <p:sldLayoutId id="2147484543" r:id="rId22"/>
    <p:sldLayoutId id="2147484544" r:id="rId23"/>
    <p:sldLayoutId id="2147484545" r:id="rId24"/>
    <p:sldLayoutId id="2147484546" r:id="rId25"/>
    <p:sldLayoutId id="2147484299" r:id="rId26"/>
    <p:sldLayoutId id="2147484549" r:id="rId27"/>
    <p:sldLayoutId id="2147484550" r:id="rId28"/>
    <p:sldLayoutId id="2147484551" r:id="rId29"/>
    <p:sldLayoutId id="2147484577" r:id="rId30"/>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userDrawn="1">
          <p15:clr>
            <a:srgbClr val="C35EA4"/>
          </p15:clr>
        </p15:guide>
        <p15:guide id="4" pos="1528" userDrawn="1">
          <p15:clr>
            <a:srgbClr val="C35EA4"/>
          </p15:clr>
        </p15:guide>
        <p15:guide id="5" pos="2618" userDrawn="1">
          <p15:clr>
            <a:srgbClr val="C35EA4"/>
          </p15:clr>
        </p15:guide>
        <p15:guide id="6" pos="2765" userDrawn="1">
          <p15:clr>
            <a:srgbClr val="C35EA4"/>
          </p15:clr>
        </p15:guide>
        <p15:guide id="7" pos="3854" userDrawn="1">
          <p15:clr>
            <a:srgbClr val="C35EA4"/>
          </p15:clr>
        </p15:guide>
        <p15:guide id="8" pos="4003" userDrawn="1">
          <p15:clr>
            <a:srgbClr val="C35EA4"/>
          </p15:clr>
        </p15:guide>
        <p15:guide id="9" pos="5083" userDrawn="1">
          <p15:clr>
            <a:srgbClr val="C35EA4"/>
          </p15:clr>
        </p15:guide>
        <p15:guide id="10" pos="5230" userDrawn="1">
          <p15:clr>
            <a:srgbClr val="C35EA4"/>
          </p15:clr>
        </p15:guide>
        <p15:guide id="11" pos="6323" userDrawn="1">
          <p15:clr>
            <a:srgbClr val="C35EA4"/>
          </p15:clr>
        </p15:guide>
        <p15:guide id="12" pos="6469" userDrawn="1">
          <p15:clr>
            <a:srgbClr val="C35EA4"/>
          </p15:clr>
        </p15:guide>
        <p15:guide id="16" pos="293" userDrawn="1">
          <p15:clr>
            <a:srgbClr val="F26B43"/>
          </p15:clr>
        </p15:guide>
        <p15:guide id="17" pos="7558" userDrawn="1">
          <p15:clr>
            <a:srgbClr val="F26B43"/>
          </p15:clr>
        </p15:guide>
        <p15:guide id="18" orient="horz" pos="751" userDrawn="1">
          <p15:clr>
            <a:srgbClr val="5ACBF0"/>
          </p15:clr>
        </p15:guide>
        <p15:guide id="19" orient="horz" pos="1366" userDrawn="1">
          <p15:clr>
            <a:srgbClr val="5ACBF0"/>
          </p15:clr>
        </p15:guide>
        <p15:guide id="20" orient="horz" pos="605" userDrawn="1">
          <p15:clr>
            <a:srgbClr val="5ACBF0"/>
          </p15:clr>
        </p15:guide>
        <p15:guide id="21" orient="horz" pos="1514" userDrawn="1">
          <p15:clr>
            <a:srgbClr val="5ACBF0"/>
          </p15:clr>
        </p15:guide>
        <p15:guide id="22" orient="horz" pos="2130" userDrawn="1">
          <p15:clr>
            <a:srgbClr val="5ACBF0"/>
          </p15:clr>
        </p15:guide>
        <p15:guide id="23" orient="horz" pos="2275" userDrawn="1">
          <p15:clr>
            <a:srgbClr val="5ACBF0"/>
          </p15:clr>
        </p15:guide>
        <p15:guide id="25" orient="horz" pos="283" userDrawn="1">
          <p15:clr>
            <a:srgbClr val="F26B43"/>
          </p15:clr>
        </p15:guide>
        <p15:guide id="26" orient="horz" pos="4120" userDrawn="1">
          <p15:clr>
            <a:srgbClr val="F26B43"/>
          </p15:clr>
        </p15:guide>
        <p15:guide id="27" orient="horz" pos="2891" userDrawn="1">
          <p15:clr>
            <a:srgbClr val="5ACBF0"/>
          </p15:clr>
        </p15:guide>
        <p15:guide id="28" orient="horz" pos="3038" userDrawn="1">
          <p15:clr>
            <a:srgbClr val="5ACBF0"/>
          </p15:clr>
        </p15:guide>
        <p15:guide id="29" orient="horz" pos="3654" userDrawn="1">
          <p15:clr>
            <a:srgbClr val="5ACBF0"/>
          </p15:clr>
        </p15:guide>
        <p15:guide id="30" orient="horz" pos="3800"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6"/>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4236697683"/>
      </p:ext>
    </p:extLst>
  </p:cSld>
  <p:clrMap bg1="lt1" tx1="dk1" bg2="lt2" tx2="dk2" accent1="accent1" accent2="accent2" accent3="accent3" accent4="accent4" accent5="accent5" accent6="accent6" hlink="hlink" folHlink="folHlink"/>
  <p:sldLayoutIdLst>
    <p:sldLayoutId id="2147484553" r:id="rId1"/>
    <p:sldLayoutId id="2147484554" r:id="rId2"/>
    <p:sldLayoutId id="2147484555" r:id="rId3"/>
    <p:sldLayoutId id="2147484556" r:id="rId4"/>
    <p:sldLayoutId id="2147484557" r:id="rId5"/>
    <p:sldLayoutId id="2147484558" r:id="rId6"/>
    <p:sldLayoutId id="2147484559" r:id="rId7"/>
    <p:sldLayoutId id="2147484560" r:id="rId8"/>
    <p:sldLayoutId id="2147484561" r:id="rId9"/>
    <p:sldLayoutId id="2147484562" r:id="rId10"/>
    <p:sldLayoutId id="2147484563" r:id="rId11"/>
    <p:sldLayoutId id="2147484564" r:id="rId12"/>
    <p:sldLayoutId id="2147484565" r:id="rId13"/>
    <p:sldLayoutId id="2147484566" r:id="rId14"/>
    <p:sldLayoutId id="2147484567" r:id="rId15"/>
    <p:sldLayoutId id="2147484568" r:id="rId16"/>
    <p:sldLayoutId id="2147484569" r:id="rId17"/>
    <p:sldLayoutId id="2147484570" r:id="rId18"/>
    <p:sldLayoutId id="2147484571" r:id="rId19"/>
    <p:sldLayoutId id="2147484572" r:id="rId20"/>
    <p:sldLayoutId id="2147484573" r:id="rId21"/>
    <p:sldLayoutId id="2147484574" r:id="rId22"/>
    <p:sldLayoutId id="2147484575" r:id="rId23"/>
    <p:sldLayoutId id="2147484576" r:id="rId24"/>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p15:clr>
            <a:srgbClr val="C35EA4"/>
          </p15:clr>
        </p15:guide>
        <p15:guide id="4" pos="1528">
          <p15:clr>
            <a:srgbClr val="C35EA4"/>
          </p15:clr>
        </p15:guide>
        <p15:guide id="5" pos="2618">
          <p15:clr>
            <a:srgbClr val="C35EA4"/>
          </p15:clr>
        </p15:guide>
        <p15:guide id="6" pos="2765">
          <p15:clr>
            <a:srgbClr val="C35EA4"/>
          </p15:clr>
        </p15:guide>
        <p15:guide id="7" pos="3854">
          <p15:clr>
            <a:srgbClr val="C35EA4"/>
          </p15:clr>
        </p15:guide>
        <p15:guide id="8" pos="4003">
          <p15:clr>
            <a:srgbClr val="C35EA4"/>
          </p15:clr>
        </p15:guide>
        <p15:guide id="9" pos="5083">
          <p15:clr>
            <a:srgbClr val="C35EA4"/>
          </p15:clr>
        </p15:guide>
        <p15:guide id="10" pos="5230">
          <p15:clr>
            <a:srgbClr val="C35EA4"/>
          </p15:clr>
        </p15:guide>
        <p15:guide id="11" pos="6323">
          <p15:clr>
            <a:srgbClr val="C35EA4"/>
          </p15:clr>
        </p15:guide>
        <p15:guide id="12" pos="6469">
          <p15:clr>
            <a:srgbClr val="C35EA4"/>
          </p15:clr>
        </p15:guide>
        <p15:guide id="16" pos="293">
          <p15:clr>
            <a:srgbClr val="F26B43"/>
          </p15:clr>
        </p15:guide>
        <p15:guide id="17" pos="7558">
          <p15:clr>
            <a:srgbClr val="F26B43"/>
          </p15:clr>
        </p15:guide>
        <p15:guide id="18" orient="horz" pos="751">
          <p15:clr>
            <a:srgbClr val="5ACBF0"/>
          </p15:clr>
        </p15:guide>
        <p15:guide id="19" orient="horz" pos="1366">
          <p15:clr>
            <a:srgbClr val="5ACBF0"/>
          </p15:clr>
        </p15:guide>
        <p15:guide id="20" orient="horz" pos="605">
          <p15:clr>
            <a:srgbClr val="5ACBF0"/>
          </p15:clr>
        </p15:guide>
        <p15:guide id="21" orient="horz" pos="1514">
          <p15:clr>
            <a:srgbClr val="5ACBF0"/>
          </p15:clr>
        </p15:guide>
        <p15:guide id="22" orient="horz" pos="2130">
          <p15:clr>
            <a:srgbClr val="5ACBF0"/>
          </p15:clr>
        </p15:guide>
        <p15:guide id="23" orient="horz" pos="2275">
          <p15:clr>
            <a:srgbClr val="5ACBF0"/>
          </p15:clr>
        </p15:guide>
        <p15:guide id="25" orient="horz" pos="283">
          <p15:clr>
            <a:srgbClr val="F26B43"/>
          </p15:clr>
        </p15:guide>
        <p15:guide id="26" orient="horz" pos="4120">
          <p15:clr>
            <a:srgbClr val="F26B43"/>
          </p15:clr>
        </p15:guide>
        <p15:guide id="27" orient="horz" pos="2891">
          <p15:clr>
            <a:srgbClr val="5ACBF0"/>
          </p15:clr>
        </p15:guide>
        <p15:guide id="28" orient="horz" pos="3038">
          <p15:clr>
            <a:srgbClr val="5ACBF0"/>
          </p15:clr>
        </p15:guide>
        <p15:guide id="29" orient="horz" pos="3654">
          <p15:clr>
            <a:srgbClr val="5ACBF0"/>
          </p15:clr>
        </p15:guide>
        <p15:guide id="30" orient="horz" pos="3800">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2.xml"/></Relationships>
</file>

<file path=ppt/slides/_rels/slide10.xml.rels><?xml version="1.0" encoding="UTF-8" standalone="yes"?>
<Relationships xmlns="http://schemas.openxmlformats.org/package/2006/relationships"><Relationship Id="rId8" Type="http://schemas.openxmlformats.org/officeDocument/2006/relationships/image" Target="../media/image45.emf"/><Relationship Id="rId13" Type="http://schemas.openxmlformats.org/officeDocument/2006/relationships/image" Target="../media/image50.png"/><Relationship Id="rId3" Type="http://schemas.openxmlformats.org/officeDocument/2006/relationships/image" Target="../media/image40.png"/><Relationship Id="rId7" Type="http://schemas.openxmlformats.org/officeDocument/2006/relationships/image" Target="../media/image44.png"/><Relationship Id="rId12" Type="http://schemas.openxmlformats.org/officeDocument/2006/relationships/image" Target="../media/image49.jpeg"/><Relationship Id="rId2" Type="http://schemas.openxmlformats.org/officeDocument/2006/relationships/notesSlide" Target="../notesSlides/notesSlide10.xml"/><Relationship Id="rId1" Type="http://schemas.openxmlformats.org/officeDocument/2006/relationships/slideLayout" Target="../slideLayouts/slideLayout30.xml"/><Relationship Id="rId6" Type="http://schemas.openxmlformats.org/officeDocument/2006/relationships/image" Target="../media/image43.png"/><Relationship Id="rId11" Type="http://schemas.openxmlformats.org/officeDocument/2006/relationships/image" Target="../media/image48.png"/><Relationship Id="rId5" Type="http://schemas.openxmlformats.org/officeDocument/2006/relationships/image" Target="../media/image42.png"/><Relationship Id="rId15" Type="http://schemas.openxmlformats.org/officeDocument/2006/relationships/image" Target="../media/image52.png"/><Relationship Id="rId10" Type="http://schemas.openxmlformats.org/officeDocument/2006/relationships/image" Target="../media/image47.svg"/><Relationship Id="rId4" Type="http://schemas.openxmlformats.org/officeDocument/2006/relationships/image" Target="../media/image41.png"/><Relationship Id="rId9" Type="http://schemas.openxmlformats.org/officeDocument/2006/relationships/image" Target="../media/image46.png"/><Relationship Id="rId14" Type="http://schemas.openxmlformats.org/officeDocument/2006/relationships/image" Target="../media/image51.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6.xml"/></Relationships>
</file>

<file path=ppt/slides/_rels/slide3.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3.xml"/><Relationship Id="rId1" Type="http://schemas.openxmlformats.org/officeDocument/2006/relationships/slideLayout" Target="../slideLayouts/slideLayout1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4.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1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0.xml"/></Relationships>
</file>

<file path=ppt/slides/_rels/slide6.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6.xml"/><Relationship Id="rId1" Type="http://schemas.openxmlformats.org/officeDocument/2006/relationships/slideLayout" Target="../slideLayouts/slideLayout11.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38.png"/><Relationship Id="rId3" Type="http://schemas.openxmlformats.org/officeDocument/2006/relationships/image" Target="../media/image28.png"/><Relationship Id="rId7" Type="http://schemas.openxmlformats.org/officeDocument/2006/relationships/image" Target="../media/image32.png"/><Relationship Id="rId12" Type="http://schemas.openxmlformats.org/officeDocument/2006/relationships/image" Target="../media/image37.png"/><Relationship Id="rId2" Type="http://schemas.openxmlformats.org/officeDocument/2006/relationships/notesSlide" Target="../notesSlides/notesSlide8.xml"/><Relationship Id="rId1" Type="http://schemas.openxmlformats.org/officeDocument/2006/relationships/slideLayout" Target="../slideLayouts/slideLayout11.xml"/><Relationship Id="rId6" Type="http://schemas.openxmlformats.org/officeDocument/2006/relationships/image" Target="../media/image31.png"/><Relationship Id="rId11" Type="http://schemas.openxmlformats.org/officeDocument/2006/relationships/image" Target="../media/image36.png"/><Relationship Id="rId5" Type="http://schemas.openxmlformats.org/officeDocument/2006/relationships/image" Target="../media/image30.png"/><Relationship Id="rId10" Type="http://schemas.openxmlformats.org/officeDocument/2006/relationships/image" Target="../media/image35.png"/><Relationship Id="rId4" Type="http://schemas.openxmlformats.org/officeDocument/2006/relationships/image" Target="../media/image29.png"/><Relationship Id="rId9" Type="http://schemas.openxmlformats.org/officeDocument/2006/relationships/image" Target="../media/image34.png"/></Relationships>
</file>

<file path=ppt/slides/_rels/slide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E50A6-31FD-439C-BB09-044C3BD47BB5}"/>
              </a:ext>
            </a:extLst>
          </p:cNvPr>
          <p:cNvSpPr>
            <a:spLocks noGrp="1"/>
          </p:cNvSpPr>
          <p:nvPr>
            <p:ph type="title"/>
          </p:nvPr>
        </p:nvSpPr>
        <p:spPr>
          <a:xfrm>
            <a:off x="465138" y="2366468"/>
            <a:ext cx="6924490" cy="1828800"/>
          </a:xfrm>
        </p:spPr>
        <p:txBody>
          <a:bodyPr/>
          <a:lstStyle/>
          <a:p>
            <a:r>
              <a:rPr lang="en-US" dirty="0"/>
              <a:t>Getting Started </a:t>
            </a:r>
            <a:br>
              <a:rPr lang="en-US" dirty="0"/>
            </a:br>
            <a:r>
              <a:rPr lang="en-US" dirty="0"/>
              <a:t>with </a:t>
            </a:r>
            <a:br>
              <a:rPr lang="en-US" dirty="0"/>
            </a:br>
            <a:r>
              <a:rPr lang="en-US" dirty="0"/>
              <a:t>Microsoft Identity</a:t>
            </a:r>
          </a:p>
        </p:txBody>
      </p:sp>
      <p:sp>
        <p:nvSpPr>
          <p:cNvPr id="4" name="Text Placeholder 3">
            <a:extLst>
              <a:ext uri="{FF2B5EF4-FFF2-40B4-BE49-F238E27FC236}">
                <a16:creationId xmlns:a16="http://schemas.microsoft.com/office/drawing/2014/main" id="{892B0493-1FB0-43EB-BC78-E853B3770FCC}"/>
              </a:ext>
            </a:extLst>
          </p:cNvPr>
          <p:cNvSpPr>
            <a:spLocks noGrp="1"/>
          </p:cNvSpPr>
          <p:nvPr>
            <p:ph type="body" sz="quarter" idx="12"/>
          </p:nvPr>
        </p:nvSpPr>
        <p:spPr>
          <a:xfrm>
            <a:off x="472032" y="4160911"/>
            <a:ext cx="8527440" cy="730183"/>
          </a:xfrm>
        </p:spPr>
        <p:txBody>
          <a:bodyPr/>
          <a:lstStyle/>
          <a:p>
            <a:endParaRPr lang="en-US" dirty="0"/>
          </a:p>
        </p:txBody>
      </p:sp>
    </p:spTree>
    <p:extLst>
      <p:ext uri="{BB962C8B-B14F-4D97-AF65-F5344CB8AC3E}">
        <p14:creationId xmlns:p14="http://schemas.microsoft.com/office/powerpoint/2010/main" val="1016890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8" name="Freeform: Shape 437">
            <a:extLst>
              <a:ext uri="{FF2B5EF4-FFF2-40B4-BE49-F238E27FC236}">
                <a16:creationId xmlns:a16="http://schemas.microsoft.com/office/drawing/2014/main" id="{8A078432-EBB5-4E8A-B445-8B5B075F721E}"/>
              </a:ext>
            </a:extLst>
          </p:cNvPr>
          <p:cNvSpPr/>
          <p:nvPr/>
        </p:nvSpPr>
        <p:spPr bwMode="auto">
          <a:xfrm>
            <a:off x="6568524" y="1197327"/>
            <a:ext cx="5314188" cy="4835856"/>
          </a:xfrm>
          <a:custGeom>
            <a:avLst/>
            <a:gdLst>
              <a:gd name="connsiteX0" fmla="*/ 4157776 w 5210461"/>
              <a:gd name="connsiteY0" fmla="*/ 0 h 4741466"/>
              <a:gd name="connsiteX1" fmla="*/ 4157776 w 5210461"/>
              <a:gd name="connsiteY1" fmla="*/ 616072 h 4741466"/>
              <a:gd name="connsiteX2" fmla="*/ 4077774 w 5210461"/>
              <a:gd name="connsiteY2" fmla="*/ 597635 h 4741466"/>
              <a:gd name="connsiteX3" fmla="*/ 3726029 w 5210461"/>
              <a:gd name="connsiteY3" fmla="*/ 604574 h 4741466"/>
              <a:gd name="connsiteX4" fmla="*/ 2971420 w 5210461"/>
              <a:gd name="connsiteY4" fmla="*/ 1453889 h 4741466"/>
              <a:gd name="connsiteX5" fmla="*/ 3794463 w 5210461"/>
              <a:gd name="connsiteY5" fmla="*/ 2005891 h 4741466"/>
              <a:gd name="connsiteX6" fmla="*/ 3838635 w 5210461"/>
              <a:gd name="connsiteY6" fmla="*/ 2003336 h 4741466"/>
              <a:gd name="connsiteX7" fmla="*/ 3838635 w 5210461"/>
              <a:gd name="connsiteY7" fmla="*/ 2014602 h 4741466"/>
              <a:gd name="connsiteX8" fmla="*/ 4394869 w 5210461"/>
              <a:gd name="connsiteY8" fmla="*/ 2014602 h 4741466"/>
              <a:gd name="connsiteX9" fmla="*/ 4394869 w 5210461"/>
              <a:gd name="connsiteY9" fmla="*/ 2648352 h 4741466"/>
              <a:gd name="connsiteX10" fmla="*/ 4271599 w 5210461"/>
              <a:gd name="connsiteY10" fmla="*/ 2640976 h 4741466"/>
              <a:gd name="connsiteX11" fmla="*/ 3166119 w 5210461"/>
              <a:gd name="connsiteY11" fmla="*/ 3297154 h 4741466"/>
              <a:gd name="connsiteX12" fmla="*/ 4271599 w 5210461"/>
              <a:gd name="connsiteY12" fmla="*/ 3953332 h 4741466"/>
              <a:gd name="connsiteX13" fmla="*/ 4889684 w 5210461"/>
              <a:gd name="connsiteY13" fmla="*/ 3841267 h 4741466"/>
              <a:gd name="connsiteX14" fmla="*/ 4927787 w 5210461"/>
              <a:gd name="connsiteY14" fmla="*/ 3822607 h 4741466"/>
              <a:gd name="connsiteX15" fmla="*/ 4998203 w 5210461"/>
              <a:gd name="connsiteY15" fmla="*/ 3860827 h 4741466"/>
              <a:gd name="connsiteX16" fmla="*/ 5210461 w 5210461"/>
              <a:gd name="connsiteY16" fmla="*/ 4260036 h 4741466"/>
              <a:gd name="connsiteX17" fmla="*/ 4729031 w 5210461"/>
              <a:gd name="connsiteY17" fmla="*/ 4741466 h 4741466"/>
              <a:gd name="connsiteX18" fmla="*/ 4541637 w 5210461"/>
              <a:gd name="connsiteY18" fmla="*/ 4703633 h 4741466"/>
              <a:gd name="connsiteX19" fmla="*/ 4484668 w 5210461"/>
              <a:gd name="connsiteY19" fmla="*/ 4672711 h 4741466"/>
              <a:gd name="connsiteX20" fmla="*/ 4484668 w 5210461"/>
              <a:gd name="connsiteY20" fmla="*/ 4729609 h 4741466"/>
              <a:gd name="connsiteX21" fmla="*/ 3897245 w 5210461"/>
              <a:gd name="connsiteY21" fmla="*/ 4729609 h 4741466"/>
              <a:gd name="connsiteX22" fmla="*/ 3875204 w 5210461"/>
              <a:gd name="connsiteY22" fmla="*/ 4716344 h 4741466"/>
              <a:gd name="connsiteX23" fmla="*/ 2657423 w 5210461"/>
              <a:gd name="connsiteY23" fmla="*/ 4313563 h 4741466"/>
              <a:gd name="connsiteX24" fmla="*/ 1772152 w 5210461"/>
              <a:gd name="connsiteY24" fmla="*/ 4274211 h 4741466"/>
              <a:gd name="connsiteX25" fmla="*/ 1630518 w 5210461"/>
              <a:gd name="connsiteY25" fmla="*/ 4288846 h 4741466"/>
              <a:gd name="connsiteX26" fmla="*/ 1452223 w 5210461"/>
              <a:gd name="connsiteY26" fmla="*/ 4283642 h 4741466"/>
              <a:gd name="connsiteX27" fmla="*/ 874406 w 5210461"/>
              <a:gd name="connsiteY27" fmla="*/ 4292233 h 4741466"/>
              <a:gd name="connsiteX28" fmla="*/ 120588 w 5210461"/>
              <a:gd name="connsiteY28" fmla="*/ 4358320 h 4741466"/>
              <a:gd name="connsiteX29" fmla="*/ 0 w 5210461"/>
              <a:gd name="connsiteY29" fmla="*/ 4375891 h 4741466"/>
              <a:gd name="connsiteX30" fmla="*/ 0 w 5210461"/>
              <a:gd name="connsiteY30" fmla="*/ 4374330 h 4741466"/>
              <a:gd name="connsiteX31" fmla="*/ 101584 w 5210461"/>
              <a:gd name="connsiteY31" fmla="*/ 4348211 h 4741466"/>
              <a:gd name="connsiteX32" fmla="*/ 1428197 w 5210461"/>
              <a:gd name="connsiteY32" fmla="*/ 2545027 h 4741466"/>
              <a:gd name="connsiteX33" fmla="*/ 101584 w 5210461"/>
              <a:gd name="connsiteY33" fmla="*/ 741844 h 4741466"/>
              <a:gd name="connsiteX34" fmla="*/ 32822 w 5210461"/>
              <a:gd name="connsiteY34" fmla="*/ 724164 h 4741466"/>
              <a:gd name="connsiteX35" fmla="*/ 120438 w 5210461"/>
              <a:gd name="connsiteY35" fmla="*/ 734824 h 4741466"/>
              <a:gd name="connsiteX36" fmla="*/ 696605 w 5210461"/>
              <a:gd name="connsiteY36" fmla="*/ 779296 h 4741466"/>
              <a:gd name="connsiteX37" fmla="*/ 2412341 w 5210461"/>
              <a:gd name="connsiteY37" fmla="*/ 648914 h 4741466"/>
              <a:gd name="connsiteX38" fmla="*/ 2442299 w 5210461"/>
              <a:gd name="connsiteY38" fmla="*/ 637721 h 4741466"/>
              <a:gd name="connsiteX39" fmla="*/ 2452045 w 5210461"/>
              <a:gd name="connsiteY39" fmla="*/ 636017 h 4741466"/>
              <a:gd name="connsiteX40" fmla="*/ 2723474 w 5210461"/>
              <a:gd name="connsiteY40" fmla="*/ 575499 h 4741466"/>
              <a:gd name="connsiteX41" fmla="*/ 3998156 w 5210461"/>
              <a:gd name="connsiteY41" fmla="*/ 91848 h 4741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5210461" h="4741466">
                <a:moveTo>
                  <a:pt x="4157776" y="0"/>
                </a:moveTo>
                <a:lnTo>
                  <a:pt x="4157776" y="616072"/>
                </a:lnTo>
                <a:lnTo>
                  <a:pt x="4077774" y="597635"/>
                </a:lnTo>
                <a:cubicBezTo>
                  <a:pt x="3966382" y="581470"/>
                  <a:pt x="3847341" y="582828"/>
                  <a:pt x="3726029" y="604574"/>
                </a:cubicBezTo>
                <a:cubicBezTo>
                  <a:pt x="3240779" y="691559"/>
                  <a:pt x="2902929" y="1071810"/>
                  <a:pt x="2971420" y="1453889"/>
                </a:cubicBezTo>
                <a:cubicBezTo>
                  <a:pt x="3031350" y="1788208"/>
                  <a:pt x="3382526" y="2013152"/>
                  <a:pt x="3794463" y="2005891"/>
                </a:cubicBezTo>
                <a:lnTo>
                  <a:pt x="3838635" y="2003336"/>
                </a:lnTo>
                <a:lnTo>
                  <a:pt x="3838635" y="2014602"/>
                </a:lnTo>
                <a:lnTo>
                  <a:pt x="4394869" y="2014602"/>
                </a:lnTo>
                <a:lnTo>
                  <a:pt x="4394869" y="2648352"/>
                </a:lnTo>
                <a:lnTo>
                  <a:pt x="4271599" y="2640976"/>
                </a:lnTo>
                <a:cubicBezTo>
                  <a:pt x="3661059" y="2640976"/>
                  <a:pt x="3166119" y="2934757"/>
                  <a:pt x="3166119" y="3297154"/>
                </a:cubicBezTo>
                <a:cubicBezTo>
                  <a:pt x="3166119" y="3659551"/>
                  <a:pt x="3661059" y="3953332"/>
                  <a:pt x="4271599" y="3953332"/>
                </a:cubicBezTo>
                <a:cubicBezTo>
                  <a:pt x="4500551" y="3953332"/>
                  <a:pt x="4713248" y="3912019"/>
                  <a:pt x="4889684" y="3841267"/>
                </a:cubicBezTo>
                <a:lnTo>
                  <a:pt x="4927787" y="3822607"/>
                </a:lnTo>
                <a:lnTo>
                  <a:pt x="4998203" y="3860827"/>
                </a:lnTo>
                <a:cubicBezTo>
                  <a:pt x="5126264" y="3947344"/>
                  <a:pt x="5210461" y="4093858"/>
                  <a:pt x="5210461" y="4260036"/>
                </a:cubicBezTo>
                <a:cubicBezTo>
                  <a:pt x="5210461" y="4525922"/>
                  <a:pt x="4994917" y="4741466"/>
                  <a:pt x="4729031" y="4741466"/>
                </a:cubicBezTo>
                <a:cubicBezTo>
                  <a:pt x="4662560" y="4741466"/>
                  <a:pt x="4599234" y="4727995"/>
                  <a:pt x="4541637" y="4703633"/>
                </a:cubicBezTo>
                <a:lnTo>
                  <a:pt x="4484668" y="4672711"/>
                </a:lnTo>
                <a:lnTo>
                  <a:pt x="4484668" y="4729609"/>
                </a:lnTo>
                <a:lnTo>
                  <a:pt x="3897245" y="4729609"/>
                </a:lnTo>
                <a:lnTo>
                  <a:pt x="3875204" y="4716344"/>
                </a:lnTo>
                <a:cubicBezTo>
                  <a:pt x="3538789" y="4529260"/>
                  <a:pt x="3120519" y="4385541"/>
                  <a:pt x="2657423" y="4313563"/>
                </a:cubicBezTo>
                <a:cubicBezTo>
                  <a:pt x="2348693" y="4265578"/>
                  <a:pt x="2049267" y="4254022"/>
                  <a:pt x="1772152" y="4274211"/>
                </a:cubicBezTo>
                <a:lnTo>
                  <a:pt x="1630518" y="4288846"/>
                </a:lnTo>
                <a:lnTo>
                  <a:pt x="1452223" y="4283642"/>
                </a:lnTo>
                <a:cubicBezTo>
                  <a:pt x="1269415" y="4280364"/>
                  <a:pt x="1075333" y="4282994"/>
                  <a:pt x="874406" y="4292233"/>
                </a:cubicBezTo>
                <a:cubicBezTo>
                  <a:pt x="606504" y="4304552"/>
                  <a:pt x="351796" y="4327453"/>
                  <a:pt x="120588" y="4358320"/>
                </a:cubicBezTo>
                <a:lnTo>
                  <a:pt x="0" y="4375891"/>
                </a:lnTo>
                <a:lnTo>
                  <a:pt x="0" y="4374330"/>
                </a:lnTo>
                <a:lnTo>
                  <a:pt x="101584" y="4348211"/>
                </a:lnTo>
                <a:cubicBezTo>
                  <a:pt x="870157" y="4109160"/>
                  <a:pt x="1428197" y="3392262"/>
                  <a:pt x="1428197" y="2545027"/>
                </a:cubicBezTo>
                <a:cubicBezTo>
                  <a:pt x="1428197" y="1697792"/>
                  <a:pt x="870157" y="980895"/>
                  <a:pt x="101584" y="741844"/>
                </a:cubicBezTo>
                <a:lnTo>
                  <a:pt x="32822" y="724164"/>
                </a:lnTo>
                <a:lnTo>
                  <a:pt x="120438" y="734824"/>
                </a:lnTo>
                <a:cubicBezTo>
                  <a:pt x="302173" y="754865"/>
                  <a:pt x="495678" y="770056"/>
                  <a:pt x="696605" y="779296"/>
                </a:cubicBezTo>
                <a:cubicBezTo>
                  <a:pt x="1433336" y="813172"/>
                  <a:pt x="2078048" y="758196"/>
                  <a:pt x="2412341" y="648914"/>
                </a:cubicBezTo>
                <a:lnTo>
                  <a:pt x="2442299" y="637721"/>
                </a:lnTo>
                <a:lnTo>
                  <a:pt x="2452045" y="636017"/>
                </a:lnTo>
                <a:cubicBezTo>
                  <a:pt x="2541797" y="618178"/>
                  <a:pt x="2632356" y="598020"/>
                  <a:pt x="2723474" y="575499"/>
                </a:cubicBezTo>
                <a:cubicBezTo>
                  <a:pt x="3201845" y="457261"/>
                  <a:pt x="3636208" y="288562"/>
                  <a:pt x="3998156" y="91848"/>
                </a:cubicBezTo>
                <a:close/>
              </a:path>
            </a:pathLst>
          </a:custGeom>
          <a:solidFill>
            <a:schemeClr val="bg1">
              <a:alpha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1632">
              <a:gradFill>
                <a:gsLst>
                  <a:gs pos="40075">
                    <a:srgbClr val="FFFFFF"/>
                  </a:gs>
                  <a:gs pos="30000">
                    <a:srgbClr val="FFFFFF"/>
                  </a:gs>
                </a:gsLst>
                <a:lin ang="5400000" scaled="0"/>
              </a:gradFill>
            </a:endParaRPr>
          </a:p>
        </p:txBody>
      </p:sp>
      <p:sp>
        <p:nvSpPr>
          <p:cNvPr id="369" name="Freeform: Shape 368">
            <a:extLst>
              <a:ext uri="{FF2B5EF4-FFF2-40B4-BE49-F238E27FC236}">
                <a16:creationId xmlns:a16="http://schemas.microsoft.com/office/drawing/2014/main" id="{FFFE32AB-244A-475F-B572-B8A3F757F3D1}"/>
              </a:ext>
            </a:extLst>
          </p:cNvPr>
          <p:cNvSpPr/>
          <p:nvPr/>
        </p:nvSpPr>
        <p:spPr bwMode="auto">
          <a:xfrm rot="17609820">
            <a:off x="2389937" y="-29290"/>
            <a:ext cx="1071836" cy="3468493"/>
          </a:xfrm>
          <a:custGeom>
            <a:avLst/>
            <a:gdLst>
              <a:gd name="connsiteX0" fmla="*/ 1050915 w 1050915"/>
              <a:gd name="connsiteY0" fmla="*/ 0 h 3400792"/>
              <a:gd name="connsiteX1" fmla="*/ 1050915 w 1050915"/>
              <a:gd name="connsiteY1" fmla="*/ 47296 h 3400792"/>
              <a:gd name="connsiteX2" fmla="*/ 1019362 w 1050915"/>
              <a:gd name="connsiteY2" fmla="*/ 98000 h 3400792"/>
              <a:gd name="connsiteX3" fmla="*/ 666418 w 1050915"/>
              <a:gd name="connsiteY3" fmla="*/ 1660939 h 3400792"/>
              <a:gd name="connsiteX4" fmla="*/ 668437 w 1050915"/>
              <a:gd name="connsiteY4" fmla="*/ 1735296 h 3400792"/>
              <a:gd name="connsiteX5" fmla="*/ 662929 w 1050915"/>
              <a:gd name="connsiteY5" fmla="*/ 1787538 h 3400792"/>
              <a:gd name="connsiteX6" fmla="*/ 660192 w 1050915"/>
              <a:gd name="connsiteY6" fmla="*/ 2179787 h 3400792"/>
              <a:gd name="connsiteX7" fmla="*/ 726698 w 1050915"/>
              <a:gd name="connsiteY7" fmla="*/ 2662208 h 3400792"/>
              <a:gd name="connsiteX8" fmla="*/ 769012 w 1050915"/>
              <a:gd name="connsiteY8" fmla="*/ 2820936 h 3400792"/>
              <a:gd name="connsiteX9" fmla="*/ 777226 w 1050915"/>
              <a:gd name="connsiteY9" fmla="*/ 2835601 h 3400792"/>
              <a:gd name="connsiteX10" fmla="*/ 567795 w 1050915"/>
              <a:gd name="connsiteY10" fmla="*/ 3367190 h 3400792"/>
              <a:gd name="connsiteX11" fmla="*/ 36206 w 1050915"/>
              <a:gd name="connsiteY11" fmla="*/ 3157760 h 3400792"/>
              <a:gd name="connsiteX12" fmla="*/ 114076 w 1050915"/>
              <a:gd name="connsiteY12" fmla="*/ 2717986 h 3400792"/>
              <a:gd name="connsiteX13" fmla="*/ 119508 w 1050915"/>
              <a:gd name="connsiteY13" fmla="*/ 2713307 h 3400792"/>
              <a:gd name="connsiteX14" fmla="*/ 141904 w 1050915"/>
              <a:gd name="connsiteY14" fmla="*/ 2658335 h 3400792"/>
              <a:gd name="connsiteX15" fmla="*/ 290612 w 1050915"/>
              <a:gd name="connsiteY15" fmla="*/ 1562075 h 3400792"/>
              <a:gd name="connsiteX16" fmla="*/ 18063 w 1050915"/>
              <a:gd name="connsiteY16" fmla="*/ 489874 h 3400792"/>
              <a:gd name="connsiteX17" fmla="*/ 0 w 1050915"/>
              <a:gd name="connsiteY17" fmla="*/ 456886 h 3400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50915" h="3400792">
                <a:moveTo>
                  <a:pt x="1050915" y="0"/>
                </a:moveTo>
                <a:lnTo>
                  <a:pt x="1050915" y="47296"/>
                </a:lnTo>
                <a:lnTo>
                  <a:pt x="1019362" y="98000"/>
                </a:lnTo>
                <a:cubicBezTo>
                  <a:pt x="800984" y="487435"/>
                  <a:pt x="668340" y="1041305"/>
                  <a:pt x="666418" y="1660939"/>
                </a:cubicBezTo>
                <a:lnTo>
                  <a:pt x="668437" y="1735296"/>
                </a:lnTo>
                <a:lnTo>
                  <a:pt x="662929" y="1787538"/>
                </a:lnTo>
                <a:cubicBezTo>
                  <a:pt x="653709" y="1914714"/>
                  <a:pt x="652546" y="2045913"/>
                  <a:pt x="660192" y="2179787"/>
                </a:cubicBezTo>
                <a:cubicBezTo>
                  <a:pt x="669749" y="2347130"/>
                  <a:pt x="692504" y="2508752"/>
                  <a:pt x="726698" y="2662208"/>
                </a:cubicBezTo>
                <a:lnTo>
                  <a:pt x="769012" y="2820936"/>
                </a:lnTo>
                <a:lnTo>
                  <a:pt x="777226" y="2835601"/>
                </a:lnTo>
                <a:cubicBezTo>
                  <a:pt x="866188" y="3040229"/>
                  <a:pt x="772423" y="3278229"/>
                  <a:pt x="567795" y="3367190"/>
                </a:cubicBezTo>
                <a:cubicBezTo>
                  <a:pt x="363168" y="3456152"/>
                  <a:pt x="125168" y="3362387"/>
                  <a:pt x="36206" y="3157760"/>
                </a:cubicBezTo>
                <a:cubicBezTo>
                  <a:pt x="-30515" y="3004289"/>
                  <a:pt x="5547" y="2832047"/>
                  <a:pt x="114076" y="2717986"/>
                </a:cubicBezTo>
                <a:lnTo>
                  <a:pt x="119508" y="2713307"/>
                </a:lnTo>
                <a:lnTo>
                  <a:pt x="141904" y="2658335"/>
                </a:lnTo>
                <a:cubicBezTo>
                  <a:pt x="257209" y="2341240"/>
                  <a:pt x="313549" y="1963698"/>
                  <a:pt x="290612" y="1562075"/>
                </a:cubicBezTo>
                <a:cubicBezTo>
                  <a:pt x="267676" y="1160452"/>
                  <a:pt x="168719" y="791779"/>
                  <a:pt x="18063" y="489874"/>
                </a:cubicBezTo>
                <a:lnTo>
                  <a:pt x="0" y="456886"/>
                </a:lnTo>
                <a:close/>
              </a:path>
            </a:pathLst>
          </a:custGeom>
          <a:solidFill>
            <a:schemeClr val="bg1">
              <a:alpha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1632">
              <a:gradFill>
                <a:gsLst>
                  <a:gs pos="40075">
                    <a:srgbClr val="FFFFFF"/>
                  </a:gs>
                  <a:gs pos="30000">
                    <a:srgbClr val="FFFFFF"/>
                  </a:gs>
                </a:gsLst>
                <a:lin ang="5400000" scaled="0"/>
              </a:gradFill>
            </a:endParaRPr>
          </a:p>
        </p:txBody>
      </p:sp>
      <p:sp>
        <p:nvSpPr>
          <p:cNvPr id="387" name="Freeform: Shape 386">
            <a:extLst>
              <a:ext uri="{FF2B5EF4-FFF2-40B4-BE49-F238E27FC236}">
                <a16:creationId xmlns:a16="http://schemas.microsoft.com/office/drawing/2014/main" id="{65D2931C-17FA-4D89-95A1-38823AC17636}"/>
              </a:ext>
            </a:extLst>
          </p:cNvPr>
          <p:cNvSpPr/>
          <p:nvPr/>
        </p:nvSpPr>
        <p:spPr bwMode="auto">
          <a:xfrm rot="16877039">
            <a:off x="2059522" y="1631991"/>
            <a:ext cx="1421325" cy="2729154"/>
          </a:xfrm>
          <a:custGeom>
            <a:avLst/>
            <a:gdLst>
              <a:gd name="connsiteX0" fmla="*/ 1393582 w 1393582"/>
              <a:gd name="connsiteY0" fmla="*/ 0 h 2675884"/>
              <a:gd name="connsiteX1" fmla="*/ 1393582 w 1393582"/>
              <a:gd name="connsiteY1" fmla="*/ 23544 h 2675884"/>
              <a:gd name="connsiteX2" fmla="*/ 1372714 w 1393582"/>
              <a:gd name="connsiteY2" fmla="*/ 54698 h 2675884"/>
              <a:gd name="connsiteX3" fmla="*/ 996210 w 1393582"/>
              <a:gd name="connsiteY3" fmla="*/ 1092961 h 2675884"/>
              <a:gd name="connsiteX4" fmla="*/ 962287 w 1393582"/>
              <a:gd name="connsiteY4" fmla="*/ 1842718 h 2675884"/>
              <a:gd name="connsiteX5" fmla="*/ 977686 w 1393582"/>
              <a:gd name="connsiteY5" fmla="*/ 1965150 h 2675884"/>
              <a:gd name="connsiteX6" fmla="*/ 993963 w 1393582"/>
              <a:gd name="connsiteY6" fmla="*/ 1979462 h 2675884"/>
              <a:gd name="connsiteX7" fmla="*/ 1100458 w 1393582"/>
              <a:gd name="connsiteY7" fmla="*/ 2196512 h 2675884"/>
              <a:gd name="connsiteX8" fmla="*/ 757922 w 1393582"/>
              <a:gd name="connsiteY8" fmla="*/ 2670562 h 2675884"/>
              <a:gd name="connsiteX9" fmla="*/ 283872 w 1393582"/>
              <a:gd name="connsiteY9" fmla="*/ 2328026 h 2675884"/>
              <a:gd name="connsiteX10" fmla="*/ 356961 w 1393582"/>
              <a:gd name="connsiteY10" fmla="*/ 2020059 h 2675884"/>
              <a:gd name="connsiteX11" fmla="*/ 377230 w 1393582"/>
              <a:gd name="connsiteY11" fmla="*/ 1997009 h 2675884"/>
              <a:gd name="connsiteX12" fmla="*/ 439903 w 1393582"/>
              <a:gd name="connsiteY12" fmla="*/ 1802790 h 2675884"/>
              <a:gd name="connsiteX13" fmla="*/ 465518 w 1393582"/>
              <a:gd name="connsiteY13" fmla="*/ 1133230 h 2675884"/>
              <a:gd name="connsiteX14" fmla="*/ 62030 w 1393582"/>
              <a:gd name="connsiteY14" fmla="*/ 284956 h 2675884"/>
              <a:gd name="connsiteX15" fmla="*/ 0 w 1393582"/>
              <a:gd name="connsiteY15" fmla="*/ 224440 h 2675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93582" h="2675884">
                <a:moveTo>
                  <a:pt x="1393582" y="0"/>
                </a:moveTo>
                <a:lnTo>
                  <a:pt x="1393582" y="23544"/>
                </a:lnTo>
                <a:lnTo>
                  <a:pt x="1372714" y="54698"/>
                </a:lnTo>
                <a:cubicBezTo>
                  <a:pt x="1196697" y="339665"/>
                  <a:pt x="1062273" y="696145"/>
                  <a:pt x="996210" y="1092961"/>
                </a:cubicBezTo>
                <a:cubicBezTo>
                  <a:pt x="952855" y="1353372"/>
                  <a:pt x="942982" y="1606887"/>
                  <a:pt x="962287" y="1842718"/>
                </a:cubicBezTo>
                <a:lnTo>
                  <a:pt x="977686" y="1965150"/>
                </a:lnTo>
                <a:lnTo>
                  <a:pt x="993963" y="1979462"/>
                </a:lnTo>
                <a:cubicBezTo>
                  <a:pt x="1048481" y="2037536"/>
                  <a:pt x="1086839" y="2111952"/>
                  <a:pt x="1100458" y="2196512"/>
                </a:cubicBezTo>
                <a:cubicBezTo>
                  <a:pt x="1136774" y="2422006"/>
                  <a:pt x="983416" y="2634245"/>
                  <a:pt x="757922" y="2670562"/>
                </a:cubicBezTo>
                <a:cubicBezTo>
                  <a:pt x="532427" y="2706878"/>
                  <a:pt x="320189" y="2553520"/>
                  <a:pt x="283872" y="2328026"/>
                </a:cubicBezTo>
                <a:cubicBezTo>
                  <a:pt x="265714" y="2215278"/>
                  <a:pt x="294974" y="2105845"/>
                  <a:pt x="356961" y="2020059"/>
                </a:cubicBezTo>
                <a:lnTo>
                  <a:pt x="377230" y="1997009"/>
                </a:lnTo>
                <a:lnTo>
                  <a:pt x="439903" y="1802790"/>
                </a:lnTo>
                <a:cubicBezTo>
                  <a:pt x="491712" y="1594420"/>
                  <a:pt x="503090" y="1366521"/>
                  <a:pt x="465518" y="1133230"/>
                </a:cubicBezTo>
                <a:cubicBezTo>
                  <a:pt x="411414" y="797291"/>
                  <a:pt x="264449" y="503837"/>
                  <a:pt x="62030" y="284956"/>
                </a:cubicBezTo>
                <a:lnTo>
                  <a:pt x="0" y="224440"/>
                </a:lnTo>
                <a:close/>
              </a:path>
            </a:pathLst>
          </a:custGeom>
          <a:solidFill>
            <a:schemeClr val="bg1">
              <a:alpha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1632">
              <a:gradFill>
                <a:gsLst>
                  <a:gs pos="40075">
                    <a:srgbClr val="FFFFFF"/>
                  </a:gs>
                  <a:gs pos="30000">
                    <a:srgbClr val="FFFFFF"/>
                  </a:gs>
                </a:gsLst>
                <a:lin ang="5400000" scaled="0"/>
              </a:gradFill>
            </a:endParaRPr>
          </a:p>
        </p:txBody>
      </p:sp>
      <p:sp>
        <p:nvSpPr>
          <p:cNvPr id="415" name="Freeform: Shape 414">
            <a:extLst>
              <a:ext uri="{FF2B5EF4-FFF2-40B4-BE49-F238E27FC236}">
                <a16:creationId xmlns:a16="http://schemas.microsoft.com/office/drawing/2014/main" id="{408C7F31-3DD1-4721-B938-F5D2F2E7E277}"/>
              </a:ext>
            </a:extLst>
          </p:cNvPr>
          <p:cNvSpPr/>
          <p:nvPr/>
        </p:nvSpPr>
        <p:spPr bwMode="auto">
          <a:xfrm rot="15286219">
            <a:off x="2491108" y="3952205"/>
            <a:ext cx="946339" cy="3220275"/>
          </a:xfrm>
          <a:custGeom>
            <a:avLst/>
            <a:gdLst>
              <a:gd name="connsiteX0" fmla="*/ 913420 w 927868"/>
              <a:gd name="connsiteY0" fmla="*/ 2856139 h 3157419"/>
              <a:gd name="connsiteX1" fmla="*/ 411979 w 927868"/>
              <a:gd name="connsiteY1" fmla="*/ 3142972 h 3157419"/>
              <a:gd name="connsiteX2" fmla="*/ 114351 w 927868"/>
              <a:gd name="connsiteY2" fmla="*/ 2803379 h 3157419"/>
              <a:gd name="connsiteX3" fmla="*/ 113654 w 927868"/>
              <a:gd name="connsiteY3" fmla="*/ 2783571 h 3157419"/>
              <a:gd name="connsiteX4" fmla="*/ 102988 w 927868"/>
              <a:gd name="connsiteY4" fmla="*/ 2783571 h 3157419"/>
              <a:gd name="connsiteX5" fmla="*/ 112560 w 927868"/>
              <a:gd name="connsiteY5" fmla="*/ 2752485 h 3157419"/>
              <a:gd name="connsiteX6" fmla="*/ 111528 w 927868"/>
              <a:gd name="connsiteY6" fmla="*/ 2723143 h 3157419"/>
              <a:gd name="connsiteX7" fmla="*/ 125146 w 927868"/>
              <a:gd name="connsiteY7" fmla="*/ 2641531 h 3157419"/>
              <a:gd name="connsiteX8" fmla="*/ 154779 w 927868"/>
              <a:gd name="connsiteY8" fmla="*/ 2564278 h 3157419"/>
              <a:gd name="connsiteX9" fmla="*/ 164378 w 927868"/>
              <a:gd name="connsiteY9" fmla="*/ 2549195 h 3157419"/>
              <a:gd name="connsiteX10" fmla="*/ 188356 w 927868"/>
              <a:gd name="connsiteY10" fmla="*/ 2448730 h 3157419"/>
              <a:gd name="connsiteX11" fmla="*/ 275890 w 927868"/>
              <a:gd name="connsiteY11" fmla="*/ 1593763 h 3157419"/>
              <a:gd name="connsiteX12" fmla="*/ 29463 w 927868"/>
              <a:gd name="connsiteY12" fmla="*/ 106737 h 3157419"/>
              <a:gd name="connsiteX13" fmla="*/ 0 w 927868"/>
              <a:gd name="connsiteY13" fmla="*/ 38733 h 3157419"/>
              <a:gd name="connsiteX14" fmla="*/ 0 w 927868"/>
              <a:gd name="connsiteY14" fmla="*/ 0 h 3157419"/>
              <a:gd name="connsiteX15" fmla="*/ 851091 w 927868"/>
              <a:gd name="connsiteY15" fmla="*/ 231710 h 3157419"/>
              <a:gd name="connsiteX16" fmla="*/ 802388 w 927868"/>
              <a:gd name="connsiteY16" fmla="*/ 325716 h 3157419"/>
              <a:gd name="connsiteX17" fmla="*/ 565208 w 927868"/>
              <a:gd name="connsiteY17" fmla="*/ 1235013 h 3157419"/>
              <a:gd name="connsiteX18" fmla="*/ 736005 w 927868"/>
              <a:gd name="connsiteY18" fmla="*/ 2400172 h 3157419"/>
              <a:gd name="connsiteX19" fmla="*/ 739204 w 927868"/>
              <a:gd name="connsiteY19" fmla="*/ 2406838 h 3157419"/>
              <a:gd name="connsiteX20" fmla="*/ 771571 w 927868"/>
              <a:gd name="connsiteY20" fmla="*/ 2427438 h 3157419"/>
              <a:gd name="connsiteX21" fmla="*/ 913420 w 927868"/>
              <a:gd name="connsiteY21" fmla="*/ 2856139 h 3157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27868" h="3157419">
                <a:moveTo>
                  <a:pt x="913420" y="2856139"/>
                </a:moveTo>
                <a:cubicBezTo>
                  <a:pt x="854158" y="3073815"/>
                  <a:pt x="629655" y="3202234"/>
                  <a:pt x="411979" y="3142972"/>
                </a:cubicBezTo>
                <a:cubicBezTo>
                  <a:pt x="248722" y="3098525"/>
                  <a:pt x="135671" y="2961131"/>
                  <a:pt x="114351" y="2803379"/>
                </a:cubicBezTo>
                <a:lnTo>
                  <a:pt x="113654" y="2783571"/>
                </a:lnTo>
                <a:lnTo>
                  <a:pt x="102988" y="2783571"/>
                </a:lnTo>
                <a:lnTo>
                  <a:pt x="112560" y="2752485"/>
                </a:lnTo>
                <a:lnTo>
                  <a:pt x="111528" y="2723143"/>
                </a:lnTo>
                <a:cubicBezTo>
                  <a:pt x="113263" y="2696056"/>
                  <a:pt x="117738" y="2668740"/>
                  <a:pt x="125146" y="2641531"/>
                </a:cubicBezTo>
                <a:cubicBezTo>
                  <a:pt x="132554" y="2614321"/>
                  <a:pt x="142543" y="2588506"/>
                  <a:pt x="154779" y="2564278"/>
                </a:cubicBezTo>
                <a:lnTo>
                  <a:pt x="164378" y="2549195"/>
                </a:lnTo>
                <a:lnTo>
                  <a:pt x="188356" y="2448730"/>
                </a:lnTo>
                <a:cubicBezTo>
                  <a:pt x="242065" y="2184260"/>
                  <a:pt x="272958" y="1895851"/>
                  <a:pt x="275890" y="1593763"/>
                </a:cubicBezTo>
                <a:cubicBezTo>
                  <a:pt x="281362" y="1029867"/>
                  <a:pt x="188496" y="511731"/>
                  <a:pt x="29463" y="106737"/>
                </a:cubicBezTo>
                <a:lnTo>
                  <a:pt x="0" y="38733"/>
                </a:lnTo>
                <a:lnTo>
                  <a:pt x="0" y="0"/>
                </a:lnTo>
                <a:lnTo>
                  <a:pt x="851091" y="231710"/>
                </a:lnTo>
                <a:lnTo>
                  <a:pt x="802388" y="325716"/>
                </a:lnTo>
                <a:cubicBezTo>
                  <a:pt x="676800" y="589010"/>
                  <a:pt x="592164" y="899198"/>
                  <a:pt x="565208" y="1235013"/>
                </a:cubicBezTo>
                <a:cubicBezTo>
                  <a:pt x="530551" y="1666776"/>
                  <a:pt x="596781" y="2071926"/>
                  <a:pt x="736005" y="2400172"/>
                </a:cubicBezTo>
                <a:lnTo>
                  <a:pt x="739204" y="2406838"/>
                </a:lnTo>
                <a:lnTo>
                  <a:pt x="771571" y="2427438"/>
                </a:lnTo>
                <a:cubicBezTo>
                  <a:pt x="896743" y="2525785"/>
                  <a:pt x="957867" y="2692882"/>
                  <a:pt x="913420" y="2856139"/>
                </a:cubicBezTo>
                <a:close/>
              </a:path>
            </a:pathLst>
          </a:custGeom>
          <a:solidFill>
            <a:schemeClr val="bg1">
              <a:alpha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1632">
              <a:gradFill>
                <a:gsLst>
                  <a:gs pos="40075">
                    <a:srgbClr val="FFFFFF"/>
                  </a:gs>
                  <a:gs pos="30000">
                    <a:srgbClr val="FFFFFF"/>
                  </a:gs>
                </a:gsLst>
                <a:lin ang="5400000" scaled="0"/>
              </a:gradFill>
            </a:endParaRPr>
          </a:p>
        </p:txBody>
      </p:sp>
      <p:sp>
        <p:nvSpPr>
          <p:cNvPr id="407" name="Freeform: Shape 406">
            <a:extLst>
              <a:ext uri="{FF2B5EF4-FFF2-40B4-BE49-F238E27FC236}">
                <a16:creationId xmlns:a16="http://schemas.microsoft.com/office/drawing/2014/main" id="{782D4294-3850-413B-A208-4AAC4A6FF858}"/>
              </a:ext>
            </a:extLst>
          </p:cNvPr>
          <p:cNvSpPr/>
          <p:nvPr/>
        </p:nvSpPr>
        <p:spPr bwMode="auto">
          <a:xfrm rot="15299248">
            <a:off x="2295831" y="3167849"/>
            <a:ext cx="906440" cy="2757026"/>
          </a:xfrm>
          <a:custGeom>
            <a:avLst/>
            <a:gdLst>
              <a:gd name="connsiteX0" fmla="*/ 785282 w 888747"/>
              <a:gd name="connsiteY0" fmla="*/ 2417736 h 2703212"/>
              <a:gd name="connsiteX1" fmla="*/ 313518 w 888747"/>
              <a:gd name="connsiteY1" fmla="*/ 2689971 h 2703212"/>
              <a:gd name="connsiteX2" fmla="*/ 41283 w 888747"/>
              <a:gd name="connsiteY2" fmla="*/ 2218207 h 2703212"/>
              <a:gd name="connsiteX3" fmla="*/ 68946 w 888747"/>
              <a:gd name="connsiteY3" fmla="*/ 2145263 h 2703212"/>
              <a:gd name="connsiteX4" fmla="*/ 101325 w 888747"/>
              <a:gd name="connsiteY4" fmla="*/ 2093962 h 2703212"/>
              <a:gd name="connsiteX5" fmla="*/ 119659 w 888747"/>
              <a:gd name="connsiteY5" fmla="*/ 2034674 h 2703212"/>
              <a:gd name="connsiteX6" fmla="*/ 218343 w 888747"/>
              <a:gd name="connsiteY6" fmla="*/ 1463595 h 2703212"/>
              <a:gd name="connsiteX7" fmla="*/ 40595 w 888747"/>
              <a:gd name="connsiteY7" fmla="*/ 85380 h 2703212"/>
              <a:gd name="connsiteX8" fmla="*/ 0 w 888747"/>
              <a:gd name="connsiteY8" fmla="*/ 0 h 2703212"/>
              <a:gd name="connsiteX9" fmla="*/ 888747 w 888747"/>
              <a:gd name="connsiteY9" fmla="*/ 238347 h 2703212"/>
              <a:gd name="connsiteX10" fmla="*/ 822021 w 888747"/>
              <a:gd name="connsiteY10" fmla="*/ 368819 h 2703212"/>
              <a:gd name="connsiteX11" fmla="*/ 647143 w 888747"/>
              <a:gd name="connsiteY11" fmla="*/ 2002502 h 2703212"/>
              <a:gd name="connsiteX12" fmla="*/ 654575 w 888747"/>
              <a:gd name="connsiteY12" fmla="*/ 2018375 h 2703212"/>
              <a:gd name="connsiteX13" fmla="*/ 703997 w 888747"/>
              <a:gd name="connsiteY13" fmla="*/ 2065283 h 2703212"/>
              <a:gd name="connsiteX14" fmla="*/ 785282 w 888747"/>
              <a:gd name="connsiteY14" fmla="*/ 2417736 h 2703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88747" h="2703212">
                <a:moveTo>
                  <a:pt x="785282" y="2417736"/>
                </a:moveTo>
                <a:cubicBezTo>
                  <a:pt x="730184" y="2623186"/>
                  <a:pt x="518968" y="2745070"/>
                  <a:pt x="313518" y="2689971"/>
                </a:cubicBezTo>
                <a:cubicBezTo>
                  <a:pt x="108068" y="2634873"/>
                  <a:pt x="-13816" y="2423657"/>
                  <a:pt x="41283" y="2218207"/>
                </a:cubicBezTo>
                <a:cubicBezTo>
                  <a:pt x="48170" y="2192526"/>
                  <a:pt x="57497" y="2168151"/>
                  <a:pt x="68946" y="2145263"/>
                </a:cubicBezTo>
                <a:lnTo>
                  <a:pt x="101325" y="2093962"/>
                </a:lnTo>
                <a:lnTo>
                  <a:pt x="119659" y="2034674"/>
                </a:lnTo>
                <a:cubicBezTo>
                  <a:pt x="166599" y="1855681"/>
                  <a:pt x="200417" y="1663934"/>
                  <a:pt x="218343" y="1463595"/>
                </a:cubicBezTo>
                <a:cubicBezTo>
                  <a:pt x="265401" y="937707"/>
                  <a:pt x="194192" y="450636"/>
                  <a:pt x="40595" y="85380"/>
                </a:cubicBezTo>
                <a:lnTo>
                  <a:pt x="0" y="0"/>
                </a:lnTo>
                <a:lnTo>
                  <a:pt x="888747" y="238347"/>
                </a:lnTo>
                <a:lnTo>
                  <a:pt x="822021" y="368819"/>
                </a:lnTo>
                <a:cubicBezTo>
                  <a:pt x="541536" y="960939"/>
                  <a:pt x="487328" y="1569605"/>
                  <a:pt x="647143" y="2002502"/>
                </a:cubicBezTo>
                <a:lnTo>
                  <a:pt x="654575" y="2018375"/>
                </a:lnTo>
                <a:lnTo>
                  <a:pt x="703997" y="2065283"/>
                </a:lnTo>
                <a:cubicBezTo>
                  <a:pt x="785021" y="2158671"/>
                  <a:pt x="819718" y="2289330"/>
                  <a:pt x="785282" y="2417736"/>
                </a:cubicBezTo>
                <a:close/>
              </a:path>
            </a:pathLst>
          </a:custGeom>
          <a:solidFill>
            <a:schemeClr val="bg1">
              <a:alpha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1632">
              <a:gradFill>
                <a:gsLst>
                  <a:gs pos="40075">
                    <a:srgbClr val="FFFFFF"/>
                  </a:gs>
                  <a:gs pos="30000">
                    <a:srgbClr val="FFFFFF"/>
                  </a:gs>
                </a:gsLst>
                <a:lin ang="5400000" scaled="0"/>
              </a:gradFill>
            </a:endParaRPr>
          </a:p>
        </p:txBody>
      </p:sp>
      <p:grpSp>
        <p:nvGrpSpPr>
          <p:cNvPr id="4" name="Controls: Allow Block access">
            <a:extLst>
              <a:ext uri="{FF2B5EF4-FFF2-40B4-BE49-F238E27FC236}">
                <a16:creationId xmlns:a16="http://schemas.microsoft.com/office/drawing/2014/main" id="{D0111898-9303-4915-8CEF-4FBD6E74C764}"/>
              </a:ext>
            </a:extLst>
          </p:cNvPr>
          <p:cNvGrpSpPr/>
          <p:nvPr/>
        </p:nvGrpSpPr>
        <p:grpSpPr>
          <a:xfrm>
            <a:off x="7435632" y="1610967"/>
            <a:ext cx="896298" cy="896298"/>
            <a:chOff x="8344162" y="668091"/>
            <a:chExt cx="878803" cy="878803"/>
          </a:xfrm>
        </p:grpSpPr>
        <p:grpSp>
          <p:nvGrpSpPr>
            <p:cNvPr id="353" name="Controls: Allow access">
              <a:extLst>
                <a:ext uri="{FF2B5EF4-FFF2-40B4-BE49-F238E27FC236}">
                  <a16:creationId xmlns:a16="http://schemas.microsoft.com/office/drawing/2014/main" id="{BA20379A-E832-49AD-A83A-70A52281D06F}"/>
                </a:ext>
              </a:extLst>
            </p:cNvPr>
            <p:cNvGrpSpPr/>
            <p:nvPr/>
          </p:nvGrpSpPr>
          <p:grpSpPr>
            <a:xfrm>
              <a:off x="8344162" y="668091"/>
              <a:ext cx="878803" cy="878803"/>
              <a:chOff x="6184395" y="1273877"/>
              <a:chExt cx="896425" cy="896425"/>
            </a:xfrm>
          </p:grpSpPr>
          <p:grpSp>
            <p:nvGrpSpPr>
              <p:cNvPr id="354" name="Group 353">
                <a:extLst>
                  <a:ext uri="{FF2B5EF4-FFF2-40B4-BE49-F238E27FC236}">
                    <a16:creationId xmlns:a16="http://schemas.microsoft.com/office/drawing/2014/main" id="{DD583EB4-227D-4C4F-9597-C4F6AFC55A9E}"/>
                  </a:ext>
                </a:extLst>
              </p:cNvPr>
              <p:cNvGrpSpPr/>
              <p:nvPr/>
            </p:nvGrpSpPr>
            <p:grpSpPr>
              <a:xfrm>
                <a:off x="6184395" y="1273877"/>
                <a:ext cx="896425" cy="896425"/>
                <a:chOff x="8603515" y="2504434"/>
                <a:chExt cx="1600200" cy="1600200"/>
              </a:xfrm>
            </p:grpSpPr>
            <p:sp>
              <p:nvSpPr>
                <p:cNvPr id="356" name="Oval 355">
                  <a:extLst>
                    <a:ext uri="{FF2B5EF4-FFF2-40B4-BE49-F238E27FC236}">
                      <a16:creationId xmlns:a16="http://schemas.microsoft.com/office/drawing/2014/main" id="{C654DD7E-36B7-468C-A9E3-C22C6AE37C93}"/>
                    </a:ext>
                  </a:extLst>
                </p:cNvPr>
                <p:cNvSpPr/>
                <p:nvPr/>
              </p:nvSpPr>
              <p:spPr bwMode="auto">
                <a:xfrm>
                  <a:off x="8672093" y="2573014"/>
                  <a:ext cx="1463040" cy="1463040"/>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57" name="Circle: Hollow 356">
                  <a:extLst>
                    <a:ext uri="{FF2B5EF4-FFF2-40B4-BE49-F238E27FC236}">
                      <a16:creationId xmlns:a16="http://schemas.microsoft.com/office/drawing/2014/main" id="{04A4E7BB-C5E6-414C-B3D0-C2C811CA7181}"/>
                    </a:ext>
                  </a:extLst>
                </p:cNvPr>
                <p:cNvSpPr/>
                <p:nvPr/>
              </p:nvSpPr>
              <p:spPr bwMode="auto">
                <a:xfrm>
                  <a:off x="8603515" y="2504434"/>
                  <a:ext cx="1600200" cy="1600200"/>
                </a:xfrm>
                <a:prstGeom prst="donut">
                  <a:avLst>
                    <a:gd name="adj" fmla="val 6045"/>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355" name="Freeform: Shape 354">
                <a:extLst>
                  <a:ext uri="{FF2B5EF4-FFF2-40B4-BE49-F238E27FC236}">
                    <a16:creationId xmlns:a16="http://schemas.microsoft.com/office/drawing/2014/main" id="{B0E56790-1126-4687-B135-CF1E9F57FA18}"/>
                  </a:ext>
                </a:extLst>
              </p:cNvPr>
              <p:cNvSpPr>
                <a:spLocks noChangeAspect="1"/>
              </p:cNvSpPr>
              <p:nvPr/>
            </p:nvSpPr>
            <p:spPr bwMode="auto">
              <a:xfrm>
                <a:off x="6280718" y="1557278"/>
                <a:ext cx="329622" cy="329623"/>
              </a:xfrm>
              <a:custGeom>
                <a:avLst/>
                <a:gdLst>
                  <a:gd name="connsiteX0" fmla="*/ 1078302 w 1371600"/>
                  <a:gd name="connsiteY0" fmla="*/ 352791 h 1371600"/>
                  <a:gd name="connsiteX1" fmla="*/ 556967 w 1371600"/>
                  <a:gd name="connsiteY1" fmla="*/ 856238 h 1371600"/>
                  <a:gd name="connsiteX2" fmla="*/ 297534 w 1371600"/>
                  <a:gd name="connsiteY2" fmla="*/ 587588 h 1371600"/>
                  <a:gd name="connsiteX3" fmla="*/ 209258 w 1371600"/>
                  <a:gd name="connsiteY3" fmla="*/ 672836 h 1371600"/>
                  <a:gd name="connsiteX4" fmla="*/ 550630 w 1371600"/>
                  <a:gd name="connsiteY4" fmla="*/ 1026337 h 1371600"/>
                  <a:gd name="connsiteX5" fmla="*/ 1160242 w 1371600"/>
                  <a:gd name="connsiteY5" fmla="*/ 437642 h 1371600"/>
                  <a:gd name="connsiteX6" fmla="*/ 1170734 w 1371600"/>
                  <a:gd name="connsiteY6" fmla="*/ 200866 h 1371600"/>
                  <a:gd name="connsiteX7" fmla="*/ 1371600 w 1371600"/>
                  <a:gd name="connsiteY7" fmla="*/ 685800 h 1371600"/>
                  <a:gd name="connsiteX8" fmla="*/ 685800 w 1371600"/>
                  <a:gd name="connsiteY8" fmla="*/ 1371600 h 1371600"/>
                  <a:gd name="connsiteX9" fmla="*/ 0 w 1371600"/>
                  <a:gd name="connsiteY9" fmla="*/ 685800 h 1371600"/>
                  <a:gd name="connsiteX10" fmla="*/ 685800 w 1371600"/>
                  <a:gd name="connsiteY10" fmla="*/ 0 h 1371600"/>
                  <a:gd name="connsiteX11" fmla="*/ 1170734 w 1371600"/>
                  <a:gd name="connsiteY11" fmla="*/ 200866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71600" h="1371600">
                    <a:moveTo>
                      <a:pt x="1078302" y="352791"/>
                    </a:moveTo>
                    <a:lnTo>
                      <a:pt x="556967" y="856238"/>
                    </a:lnTo>
                    <a:lnTo>
                      <a:pt x="297534" y="587588"/>
                    </a:lnTo>
                    <a:lnTo>
                      <a:pt x="209258" y="672836"/>
                    </a:lnTo>
                    <a:lnTo>
                      <a:pt x="550630" y="1026337"/>
                    </a:lnTo>
                    <a:lnTo>
                      <a:pt x="1160242" y="437642"/>
                    </a:lnTo>
                    <a:close/>
                    <a:moveTo>
                      <a:pt x="1170734" y="200866"/>
                    </a:moveTo>
                    <a:cubicBezTo>
                      <a:pt x="1294839" y="324972"/>
                      <a:pt x="1371600" y="496422"/>
                      <a:pt x="1371600" y="685800"/>
                    </a:cubicBezTo>
                    <a:cubicBezTo>
                      <a:pt x="1371600" y="1064557"/>
                      <a:pt x="1064557" y="1371600"/>
                      <a:pt x="685800" y="1371600"/>
                    </a:cubicBezTo>
                    <a:cubicBezTo>
                      <a:pt x="307043" y="1371600"/>
                      <a:pt x="0" y="1064557"/>
                      <a:pt x="0" y="685800"/>
                    </a:cubicBezTo>
                    <a:cubicBezTo>
                      <a:pt x="0" y="307043"/>
                      <a:pt x="307043" y="0"/>
                      <a:pt x="685800" y="0"/>
                    </a:cubicBezTo>
                    <a:cubicBezTo>
                      <a:pt x="875178" y="0"/>
                      <a:pt x="1046629" y="76761"/>
                      <a:pt x="1170734" y="200866"/>
                    </a:cubicBezTo>
                    <a:close/>
                  </a:path>
                </a:pathLst>
              </a:custGeom>
              <a:noFill/>
              <a:ln w="12700" cap="flat" cmpd="sng" algn="ctr">
                <a:solidFill>
                  <a:srgbClr val="FFFFFF"/>
                </a:solid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358" name="Freeform: Shape 357">
              <a:extLst>
                <a:ext uri="{FF2B5EF4-FFF2-40B4-BE49-F238E27FC236}">
                  <a16:creationId xmlns:a16="http://schemas.microsoft.com/office/drawing/2014/main" id="{FBD4FCED-1DE2-4F9A-AD66-C0331D4A3482}"/>
                </a:ext>
              </a:extLst>
            </p:cNvPr>
            <p:cNvSpPr>
              <a:spLocks noChangeAspect="1"/>
            </p:cNvSpPr>
            <p:nvPr/>
          </p:nvSpPr>
          <p:spPr bwMode="auto">
            <a:xfrm>
              <a:off x="8801335" y="946894"/>
              <a:ext cx="320039" cy="320040"/>
            </a:xfrm>
            <a:custGeom>
              <a:avLst/>
              <a:gdLst>
                <a:gd name="connsiteX0" fmla="*/ 368104 w 1250088"/>
                <a:gd name="connsiteY0" fmla="*/ 281747 h 1250088"/>
                <a:gd name="connsiteX1" fmla="*/ 281747 w 1250088"/>
                <a:gd name="connsiteY1" fmla="*/ 368104 h 1250088"/>
                <a:gd name="connsiteX2" fmla="*/ 538687 w 1250088"/>
                <a:gd name="connsiteY2" fmla="*/ 625044 h 1250088"/>
                <a:gd name="connsiteX3" fmla="*/ 281747 w 1250088"/>
                <a:gd name="connsiteY3" fmla="*/ 881984 h 1250088"/>
                <a:gd name="connsiteX4" fmla="*/ 368104 w 1250088"/>
                <a:gd name="connsiteY4" fmla="*/ 968341 h 1250088"/>
                <a:gd name="connsiteX5" fmla="*/ 625044 w 1250088"/>
                <a:gd name="connsiteY5" fmla="*/ 711401 h 1250088"/>
                <a:gd name="connsiteX6" fmla="*/ 881984 w 1250088"/>
                <a:gd name="connsiteY6" fmla="*/ 968341 h 1250088"/>
                <a:gd name="connsiteX7" fmla="*/ 968341 w 1250088"/>
                <a:gd name="connsiteY7" fmla="*/ 881984 h 1250088"/>
                <a:gd name="connsiteX8" fmla="*/ 711401 w 1250088"/>
                <a:gd name="connsiteY8" fmla="*/ 625044 h 1250088"/>
                <a:gd name="connsiteX9" fmla="*/ 968341 w 1250088"/>
                <a:gd name="connsiteY9" fmla="*/ 368104 h 1250088"/>
                <a:gd name="connsiteX10" fmla="*/ 881984 w 1250088"/>
                <a:gd name="connsiteY10" fmla="*/ 281747 h 1250088"/>
                <a:gd name="connsiteX11" fmla="*/ 625044 w 1250088"/>
                <a:gd name="connsiteY11" fmla="*/ 538687 h 1250088"/>
                <a:gd name="connsiteX12" fmla="*/ 625044 w 1250088"/>
                <a:gd name="connsiteY12" fmla="*/ 0 h 1250088"/>
                <a:gd name="connsiteX13" fmla="*/ 1250088 w 1250088"/>
                <a:gd name="connsiteY13" fmla="*/ 625044 h 1250088"/>
                <a:gd name="connsiteX14" fmla="*/ 625044 w 1250088"/>
                <a:gd name="connsiteY14" fmla="*/ 1250088 h 1250088"/>
                <a:gd name="connsiteX15" fmla="*/ 0 w 1250088"/>
                <a:gd name="connsiteY15" fmla="*/ 625044 h 1250088"/>
                <a:gd name="connsiteX16" fmla="*/ 625044 w 1250088"/>
                <a:gd name="connsiteY16" fmla="*/ 0 h 125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50088" h="1250088">
                  <a:moveTo>
                    <a:pt x="368104" y="281747"/>
                  </a:moveTo>
                  <a:lnTo>
                    <a:pt x="281747" y="368104"/>
                  </a:lnTo>
                  <a:lnTo>
                    <a:pt x="538687" y="625044"/>
                  </a:lnTo>
                  <a:lnTo>
                    <a:pt x="281747" y="881984"/>
                  </a:lnTo>
                  <a:lnTo>
                    <a:pt x="368104" y="968341"/>
                  </a:lnTo>
                  <a:lnTo>
                    <a:pt x="625044" y="711401"/>
                  </a:lnTo>
                  <a:lnTo>
                    <a:pt x="881984" y="968341"/>
                  </a:lnTo>
                  <a:lnTo>
                    <a:pt x="968341" y="881984"/>
                  </a:lnTo>
                  <a:lnTo>
                    <a:pt x="711401" y="625044"/>
                  </a:lnTo>
                  <a:lnTo>
                    <a:pt x="968341" y="368104"/>
                  </a:lnTo>
                  <a:lnTo>
                    <a:pt x="881984" y="281747"/>
                  </a:lnTo>
                  <a:lnTo>
                    <a:pt x="625044" y="538687"/>
                  </a:lnTo>
                  <a:close/>
                  <a:moveTo>
                    <a:pt x="625044" y="0"/>
                  </a:moveTo>
                  <a:cubicBezTo>
                    <a:pt x="970246" y="0"/>
                    <a:pt x="1250088" y="279842"/>
                    <a:pt x="1250088" y="625044"/>
                  </a:cubicBezTo>
                  <a:cubicBezTo>
                    <a:pt x="1250088" y="970246"/>
                    <a:pt x="970246" y="1250088"/>
                    <a:pt x="625044" y="1250088"/>
                  </a:cubicBezTo>
                  <a:cubicBezTo>
                    <a:pt x="279842" y="1250088"/>
                    <a:pt x="0" y="970246"/>
                    <a:pt x="0" y="625044"/>
                  </a:cubicBezTo>
                  <a:cubicBezTo>
                    <a:pt x="0" y="279842"/>
                    <a:pt x="279842" y="0"/>
                    <a:pt x="625044" y="0"/>
                  </a:cubicBezTo>
                  <a:close/>
                </a:path>
              </a:pathLst>
            </a:custGeom>
            <a:solidFill>
              <a:srgbClr val="0078D7"/>
            </a:solidFill>
            <a:ln w="12700" cap="flat" cmpd="sng" algn="ctr">
              <a:solidFill>
                <a:srgbClr val="FFFFFF"/>
              </a:solid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222" name="Group 221">
            <a:extLst>
              <a:ext uri="{FF2B5EF4-FFF2-40B4-BE49-F238E27FC236}">
                <a16:creationId xmlns:a16="http://schemas.microsoft.com/office/drawing/2014/main" id="{8B2C76F3-E722-4632-855B-0C72CCDEEB84}"/>
              </a:ext>
            </a:extLst>
          </p:cNvPr>
          <p:cNvGrpSpPr/>
          <p:nvPr/>
        </p:nvGrpSpPr>
        <p:grpSpPr>
          <a:xfrm>
            <a:off x="232859" y="4296169"/>
            <a:ext cx="1398905" cy="1052453"/>
            <a:chOff x="227451" y="4117110"/>
            <a:chExt cx="1371600" cy="1031910"/>
          </a:xfrm>
        </p:grpSpPr>
        <p:sp>
          <p:nvSpPr>
            <p:cNvPr id="223" name="Rectangle 222">
              <a:extLst>
                <a:ext uri="{FF2B5EF4-FFF2-40B4-BE49-F238E27FC236}">
                  <a16:creationId xmlns:a16="http://schemas.microsoft.com/office/drawing/2014/main" id="{67034AE7-03D1-460F-94EF-9A0FA7DA95DE}"/>
                </a:ext>
              </a:extLst>
            </p:cNvPr>
            <p:cNvSpPr/>
            <p:nvPr/>
          </p:nvSpPr>
          <p:spPr bwMode="auto">
            <a:xfrm flipH="1">
              <a:off x="227451" y="4117110"/>
              <a:ext cx="1371600" cy="1031910"/>
            </a:xfrm>
            <a:prstGeom prst="rect">
              <a:avLst/>
            </a:prstGeom>
            <a:solidFill>
              <a:schemeClr val="bg1"/>
            </a:solidFill>
            <a:ln w="19050" cap="sq" cmpd="sng" algn="ctr">
              <a:solidFill>
                <a:srgbClr val="E6E6E6"/>
              </a:solidFill>
              <a:prstDash val="solid"/>
              <a:miter lim="800000"/>
              <a:headEnd type="none" w="med" len="med"/>
              <a:tailEnd type="none" w="med" len="med"/>
            </a:ln>
            <a:effectLst/>
          </p:spPr>
          <p:txBody>
            <a:bodyPr rot="0" spcFirstLastPara="0" vertOverflow="overflow" horzOverflow="overflow" vert="horz" wrap="square" lIns="411362" tIns="146262" rIns="0" bIns="146262"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endParaRPr lang="en-US" sz="1598" kern="0" spc="-50">
                <a:solidFill>
                  <a:srgbClr val="353535"/>
                </a:solidFill>
                <a:latin typeface="Segoe UI Semilight"/>
                <a:ea typeface="Segoe UI" panose="020B0502040204020203" pitchFamily="34" charset="0"/>
                <a:cs typeface="Segoe UI" panose="020B0502040204020203" pitchFamily="34" charset="0"/>
              </a:endParaRPr>
            </a:p>
          </p:txBody>
        </p:sp>
        <p:sp>
          <p:nvSpPr>
            <p:cNvPr id="224" name="TextBox 223">
              <a:extLst>
                <a:ext uri="{FF2B5EF4-FFF2-40B4-BE49-F238E27FC236}">
                  <a16:creationId xmlns:a16="http://schemas.microsoft.com/office/drawing/2014/main" id="{E4188EE5-DAD3-4F99-8140-78BCB61BF0EB}"/>
                </a:ext>
              </a:extLst>
            </p:cNvPr>
            <p:cNvSpPr txBox="1"/>
            <p:nvPr/>
          </p:nvSpPr>
          <p:spPr>
            <a:xfrm>
              <a:off x="601154" y="4691899"/>
              <a:ext cx="686213" cy="310854"/>
            </a:xfrm>
            <a:prstGeom prst="rect">
              <a:avLst/>
            </a:prstGeom>
          </p:spPr>
          <p:txBody>
            <a:bodyPr wrap="none" lIns="46630" tIns="0" rIns="0" bIns="0" anchor="ctr">
              <a:spAutoFit/>
            </a:bodyPr>
            <a:lstStyle>
              <a:defPPr>
                <a:defRPr lang="en-US"/>
              </a:defPPr>
              <a:lvl1pPr defTabSz="878391">
                <a:lnSpc>
                  <a:spcPct val="90000"/>
                </a:lnSpc>
                <a:defRPr sz="1100" kern="100">
                  <a:solidFill>
                    <a:srgbClr val="353535"/>
                  </a:solidFill>
                  <a:latin typeface="Segoe UI"/>
                  <a:ea typeface="ＭＳ Ｐゴシック" charset="0"/>
                </a:defRPr>
              </a:lvl1pPr>
            </a:lstStyle>
            <a:p>
              <a:r>
                <a:rPr lang="en-US" sz="1122"/>
                <a:t>Corporate</a:t>
              </a:r>
              <a:br>
                <a:rPr lang="en-US" sz="1122"/>
              </a:br>
              <a:r>
                <a:rPr lang="en-US" sz="1122"/>
                <a:t>Network</a:t>
              </a:r>
            </a:p>
          </p:txBody>
        </p:sp>
        <p:sp>
          <p:nvSpPr>
            <p:cNvPr id="225" name="TextBox 224">
              <a:extLst>
                <a:ext uri="{FF2B5EF4-FFF2-40B4-BE49-F238E27FC236}">
                  <a16:creationId xmlns:a16="http://schemas.microsoft.com/office/drawing/2014/main" id="{9B0EAA76-3148-4662-88D6-DCEB53456414}"/>
                </a:ext>
              </a:extLst>
            </p:cNvPr>
            <p:cNvSpPr txBox="1"/>
            <p:nvPr/>
          </p:nvSpPr>
          <p:spPr>
            <a:xfrm>
              <a:off x="601154" y="4297088"/>
              <a:ext cx="873316" cy="155427"/>
            </a:xfrm>
            <a:prstGeom prst="rect">
              <a:avLst/>
            </a:prstGeom>
          </p:spPr>
          <p:txBody>
            <a:bodyPr wrap="none" lIns="46630" tIns="0" rIns="0" bIns="0" anchor="ctr">
              <a:spAutoFit/>
            </a:bodyPr>
            <a:lstStyle>
              <a:defPPr>
                <a:defRPr lang="en-US"/>
              </a:defPPr>
              <a:lvl1pPr defTabSz="878391">
                <a:lnSpc>
                  <a:spcPct val="90000"/>
                </a:lnSpc>
                <a:defRPr sz="1100" kern="100">
                  <a:solidFill>
                    <a:srgbClr val="353535"/>
                  </a:solidFill>
                  <a:latin typeface="Segoe UI"/>
                  <a:ea typeface="ＭＳ Ｐゴシック" charset="0"/>
                </a:defRPr>
              </a:lvl1pPr>
            </a:lstStyle>
            <a:p>
              <a:r>
                <a:rPr lang="en-US" sz="1122"/>
                <a:t>Geo-location</a:t>
              </a:r>
            </a:p>
          </p:txBody>
        </p:sp>
        <p:sp>
          <p:nvSpPr>
            <p:cNvPr id="226" name="globe_4">
              <a:extLst>
                <a:ext uri="{FF2B5EF4-FFF2-40B4-BE49-F238E27FC236}">
                  <a16:creationId xmlns:a16="http://schemas.microsoft.com/office/drawing/2014/main" id="{17344FA2-12F8-40F3-A8AC-757C6931A8C4}"/>
                </a:ext>
              </a:extLst>
            </p:cNvPr>
            <p:cNvSpPr>
              <a:spLocks noChangeAspect="1" noEditPoints="1"/>
            </p:cNvSpPr>
            <p:nvPr/>
          </p:nvSpPr>
          <p:spPr bwMode="auto">
            <a:xfrm>
              <a:off x="318790" y="4240201"/>
              <a:ext cx="258210" cy="259088"/>
            </a:xfrm>
            <a:custGeom>
              <a:avLst/>
              <a:gdLst>
                <a:gd name="T0" fmla="*/ 0 w 332"/>
                <a:gd name="T1" fmla="*/ 167 h 333"/>
                <a:gd name="T2" fmla="*/ 36 w 332"/>
                <a:gd name="T3" fmla="*/ 63 h 333"/>
                <a:gd name="T4" fmla="*/ 166 w 332"/>
                <a:gd name="T5" fmla="*/ 0 h 333"/>
                <a:gd name="T6" fmla="*/ 332 w 332"/>
                <a:gd name="T7" fmla="*/ 167 h 333"/>
                <a:gd name="T8" fmla="*/ 166 w 332"/>
                <a:gd name="T9" fmla="*/ 333 h 333"/>
                <a:gd name="T10" fmla="*/ 0 w 332"/>
                <a:gd name="T11" fmla="*/ 167 h 333"/>
                <a:gd name="T12" fmla="*/ 89 w 332"/>
                <a:gd name="T13" fmla="*/ 314 h 333"/>
                <a:gd name="T14" fmla="*/ 102 w 332"/>
                <a:gd name="T15" fmla="*/ 299 h 333"/>
                <a:gd name="T16" fmla="*/ 98 w 332"/>
                <a:gd name="T17" fmla="*/ 272 h 333"/>
                <a:gd name="T18" fmla="*/ 72 w 332"/>
                <a:gd name="T19" fmla="*/ 255 h 333"/>
                <a:gd name="T20" fmla="*/ 42 w 332"/>
                <a:gd name="T21" fmla="*/ 246 h 333"/>
                <a:gd name="T22" fmla="*/ 21 w 332"/>
                <a:gd name="T23" fmla="*/ 217 h 333"/>
                <a:gd name="T24" fmla="*/ 38 w 332"/>
                <a:gd name="T25" fmla="*/ 168 h 333"/>
                <a:gd name="T26" fmla="*/ 58 w 332"/>
                <a:gd name="T27" fmla="*/ 167 h 333"/>
                <a:gd name="T28" fmla="*/ 80 w 332"/>
                <a:gd name="T29" fmla="*/ 193 h 333"/>
                <a:gd name="T30" fmla="*/ 102 w 332"/>
                <a:gd name="T31" fmla="*/ 182 h 333"/>
                <a:gd name="T32" fmla="*/ 93 w 332"/>
                <a:gd name="T33" fmla="*/ 156 h 333"/>
                <a:gd name="T34" fmla="*/ 101 w 332"/>
                <a:gd name="T35" fmla="*/ 124 h 333"/>
                <a:gd name="T36" fmla="*/ 145 w 332"/>
                <a:gd name="T37" fmla="*/ 80 h 333"/>
                <a:gd name="T38" fmla="*/ 119 w 332"/>
                <a:gd name="T39" fmla="*/ 47 h 333"/>
                <a:gd name="T40" fmla="*/ 101 w 332"/>
                <a:gd name="T41" fmla="*/ 68 h 333"/>
                <a:gd name="T42" fmla="*/ 32 w 332"/>
                <a:gd name="T43" fmla="*/ 68 h 333"/>
                <a:gd name="T44" fmla="*/ 251 w 332"/>
                <a:gd name="T45" fmla="*/ 24 h 333"/>
                <a:gd name="T46" fmla="*/ 187 w 332"/>
                <a:gd name="T47" fmla="*/ 56 h 333"/>
                <a:gd name="T48" fmla="*/ 201 w 332"/>
                <a:gd name="T49" fmla="*/ 92 h 333"/>
                <a:gd name="T50" fmla="*/ 235 w 332"/>
                <a:gd name="T51" fmla="*/ 92 h 333"/>
                <a:gd name="T52" fmla="*/ 219 w 332"/>
                <a:gd name="T53" fmla="*/ 115 h 333"/>
                <a:gd name="T54" fmla="*/ 187 w 332"/>
                <a:gd name="T55" fmla="*/ 130 h 333"/>
                <a:gd name="T56" fmla="*/ 161 w 332"/>
                <a:gd name="T57" fmla="*/ 168 h 333"/>
                <a:gd name="T58" fmla="*/ 169 w 332"/>
                <a:gd name="T59" fmla="*/ 204 h 333"/>
                <a:gd name="T60" fmla="*/ 206 w 332"/>
                <a:gd name="T61" fmla="*/ 225 h 333"/>
                <a:gd name="T62" fmla="*/ 218 w 332"/>
                <a:gd name="T63" fmla="*/ 212 h 333"/>
                <a:gd name="T64" fmla="*/ 229 w 332"/>
                <a:gd name="T65" fmla="*/ 244 h 333"/>
                <a:gd name="T66" fmla="*/ 217 w 332"/>
                <a:gd name="T67" fmla="*/ 289 h 333"/>
                <a:gd name="T68" fmla="*/ 245 w 332"/>
                <a:gd name="T69" fmla="*/ 276 h 333"/>
                <a:gd name="T70" fmla="*/ 259 w 332"/>
                <a:gd name="T71" fmla="*/ 256 h 333"/>
                <a:gd name="T72" fmla="*/ 259 w 332"/>
                <a:gd name="T73" fmla="*/ 168 h 333"/>
                <a:gd name="T74" fmla="*/ 239 w 332"/>
                <a:gd name="T75" fmla="*/ 137 h 333"/>
                <a:gd name="T76" fmla="*/ 259 w 332"/>
                <a:gd name="T77" fmla="*/ 124 h 333"/>
                <a:gd name="T78" fmla="*/ 284 w 332"/>
                <a:gd name="T79" fmla="*/ 137 h 333"/>
                <a:gd name="T80" fmla="*/ 306 w 332"/>
                <a:gd name="T81" fmla="*/ 170 h 333"/>
                <a:gd name="T82" fmla="*/ 306 w 332"/>
                <a:gd name="T83" fmla="*/ 186 h 333"/>
                <a:gd name="T84" fmla="*/ 332 w 332"/>
                <a:gd name="T85" fmla="*/ 181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2" h="333">
                  <a:moveTo>
                    <a:pt x="0" y="167"/>
                  </a:moveTo>
                  <a:cubicBezTo>
                    <a:pt x="0" y="128"/>
                    <a:pt x="13" y="92"/>
                    <a:pt x="36" y="63"/>
                  </a:cubicBezTo>
                  <a:cubicBezTo>
                    <a:pt x="66" y="25"/>
                    <a:pt x="113" y="0"/>
                    <a:pt x="166" y="0"/>
                  </a:cubicBezTo>
                  <a:cubicBezTo>
                    <a:pt x="258" y="0"/>
                    <a:pt x="332" y="75"/>
                    <a:pt x="332" y="167"/>
                  </a:cubicBezTo>
                  <a:cubicBezTo>
                    <a:pt x="332" y="258"/>
                    <a:pt x="258" y="333"/>
                    <a:pt x="166" y="333"/>
                  </a:cubicBezTo>
                  <a:cubicBezTo>
                    <a:pt x="74" y="333"/>
                    <a:pt x="0" y="258"/>
                    <a:pt x="0" y="167"/>
                  </a:cubicBezTo>
                  <a:close/>
                  <a:moveTo>
                    <a:pt x="89" y="314"/>
                  </a:moveTo>
                  <a:cubicBezTo>
                    <a:pt x="102" y="299"/>
                    <a:pt x="102" y="299"/>
                    <a:pt x="102" y="299"/>
                  </a:cubicBezTo>
                  <a:cubicBezTo>
                    <a:pt x="98" y="272"/>
                    <a:pt x="98" y="272"/>
                    <a:pt x="98" y="272"/>
                  </a:cubicBezTo>
                  <a:cubicBezTo>
                    <a:pt x="72" y="255"/>
                    <a:pt x="72" y="255"/>
                    <a:pt x="72" y="255"/>
                  </a:cubicBezTo>
                  <a:cubicBezTo>
                    <a:pt x="42" y="246"/>
                    <a:pt x="42" y="246"/>
                    <a:pt x="42" y="246"/>
                  </a:cubicBezTo>
                  <a:cubicBezTo>
                    <a:pt x="21" y="217"/>
                    <a:pt x="21" y="217"/>
                    <a:pt x="21" y="217"/>
                  </a:cubicBezTo>
                  <a:cubicBezTo>
                    <a:pt x="38" y="168"/>
                    <a:pt x="38" y="168"/>
                    <a:pt x="38" y="168"/>
                  </a:cubicBezTo>
                  <a:cubicBezTo>
                    <a:pt x="58" y="167"/>
                    <a:pt x="58" y="167"/>
                    <a:pt x="58" y="167"/>
                  </a:cubicBezTo>
                  <a:cubicBezTo>
                    <a:pt x="80" y="193"/>
                    <a:pt x="80" y="193"/>
                    <a:pt x="80" y="193"/>
                  </a:cubicBezTo>
                  <a:cubicBezTo>
                    <a:pt x="102" y="182"/>
                    <a:pt x="102" y="182"/>
                    <a:pt x="102" y="182"/>
                  </a:cubicBezTo>
                  <a:cubicBezTo>
                    <a:pt x="93" y="156"/>
                    <a:pt x="93" y="156"/>
                    <a:pt x="93" y="156"/>
                  </a:cubicBezTo>
                  <a:cubicBezTo>
                    <a:pt x="101" y="124"/>
                    <a:pt x="101" y="124"/>
                    <a:pt x="101" y="124"/>
                  </a:cubicBezTo>
                  <a:cubicBezTo>
                    <a:pt x="145" y="80"/>
                    <a:pt x="145" y="80"/>
                    <a:pt x="145" y="80"/>
                  </a:cubicBezTo>
                  <a:cubicBezTo>
                    <a:pt x="119" y="47"/>
                    <a:pt x="119" y="47"/>
                    <a:pt x="119" y="47"/>
                  </a:cubicBezTo>
                  <a:cubicBezTo>
                    <a:pt x="101" y="68"/>
                    <a:pt x="101" y="68"/>
                    <a:pt x="101" y="68"/>
                  </a:cubicBezTo>
                  <a:cubicBezTo>
                    <a:pt x="32" y="68"/>
                    <a:pt x="32" y="68"/>
                    <a:pt x="32" y="68"/>
                  </a:cubicBezTo>
                  <a:moveTo>
                    <a:pt x="251" y="24"/>
                  </a:moveTo>
                  <a:cubicBezTo>
                    <a:pt x="187" y="56"/>
                    <a:pt x="187" y="56"/>
                    <a:pt x="187" y="56"/>
                  </a:cubicBezTo>
                  <a:cubicBezTo>
                    <a:pt x="201" y="92"/>
                    <a:pt x="201" y="92"/>
                    <a:pt x="201" y="92"/>
                  </a:cubicBezTo>
                  <a:cubicBezTo>
                    <a:pt x="235" y="92"/>
                    <a:pt x="235" y="92"/>
                    <a:pt x="235" y="92"/>
                  </a:cubicBezTo>
                  <a:cubicBezTo>
                    <a:pt x="219" y="115"/>
                    <a:pt x="219" y="115"/>
                    <a:pt x="219" y="115"/>
                  </a:cubicBezTo>
                  <a:cubicBezTo>
                    <a:pt x="187" y="130"/>
                    <a:pt x="187" y="130"/>
                    <a:pt x="187" y="130"/>
                  </a:cubicBezTo>
                  <a:cubicBezTo>
                    <a:pt x="161" y="168"/>
                    <a:pt x="161" y="168"/>
                    <a:pt x="161" y="168"/>
                  </a:cubicBezTo>
                  <a:cubicBezTo>
                    <a:pt x="169" y="204"/>
                    <a:pt x="169" y="204"/>
                    <a:pt x="169" y="204"/>
                  </a:cubicBezTo>
                  <a:cubicBezTo>
                    <a:pt x="206" y="225"/>
                    <a:pt x="206" y="225"/>
                    <a:pt x="206" y="225"/>
                  </a:cubicBezTo>
                  <a:cubicBezTo>
                    <a:pt x="218" y="212"/>
                    <a:pt x="218" y="212"/>
                    <a:pt x="218" y="212"/>
                  </a:cubicBezTo>
                  <a:cubicBezTo>
                    <a:pt x="229" y="244"/>
                    <a:pt x="229" y="244"/>
                    <a:pt x="229" y="244"/>
                  </a:cubicBezTo>
                  <a:cubicBezTo>
                    <a:pt x="217" y="289"/>
                    <a:pt x="217" y="289"/>
                    <a:pt x="217" y="289"/>
                  </a:cubicBezTo>
                  <a:cubicBezTo>
                    <a:pt x="245" y="276"/>
                    <a:pt x="245" y="276"/>
                    <a:pt x="245" y="276"/>
                  </a:cubicBezTo>
                  <a:cubicBezTo>
                    <a:pt x="259" y="256"/>
                    <a:pt x="259" y="256"/>
                    <a:pt x="259" y="256"/>
                  </a:cubicBezTo>
                  <a:cubicBezTo>
                    <a:pt x="259" y="168"/>
                    <a:pt x="259" y="168"/>
                    <a:pt x="259" y="168"/>
                  </a:cubicBezTo>
                  <a:cubicBezTo>
                    <a:pt x="239" y="137"/>
                    <a:pt x="239" y="137"/>
                    <a:pt x="239" y="137"/>
                  </a:cubicBezTo>
                  <a:cubicBezTo>
                    <a:pt x="259" y="124"/>
                    <a:pt x="259" y="124"/>
                    <a:pt x="259" y="124"/>
                  </a:cubicBezTo>
                  <a:cubicBezTo>
                    <a:pt x="284" y="137"/>
                    <a:pt x="284" y="137"/>
                    <a:pt x="284" y="137"/>
                  </a:cubicBezTo>
                  <a:cubicBezTo>
                    <a:pt x="306" y="170"/>
                    <a:pt x="306" y="170"/>
                    <a:pt x="306" y="170"/>
                  </a:cubicBezTo>
                  <a:cubicBezTo>
                    <a:pt x="306" y="186"/>
                    <a:pt x="306" y="186"/>
                    <a:pt x="306" y="186"/>
                  </a:cubicBezTo>
                  <a:cubicBezTo>
                    <a:pt x="332" y="181"/>
                    <a:pt x="332" y="181"/>
                    <a:pt x="332" y="181"/>
                  </a:cubicBezTo>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30"/>
              <a:endParaRPr lang="en-US" sz="900">
                <a:gradFill>
                  <a:gsLst>
                    <a:gs pos="0">
                      <a:srgbClr val="505050"/>
                    </a:gs>
                    <a:gs pos="100000">
                      <a:srgbClr val="505050"/>
                    </a:gs>
                  </a:gsLst>
                  <a:lin ang="5400000" scaled="1"/>
                </a:gradFill>
                <a:latin typeface="Segoe UI"/>
              </a:endParaRPr>
            </a:p>
          </p:txBody>
        </p:sp>
        <p:pic>
          <p:nvPicPr>
            <p:cNvPr id="227" name="Picture 226" descr="A drawing of a cartoon character&#10;&#10;Description generated with high confidence">
              <a:extLst>
                <a:ext uri="{FF2B5EF4-FFF2-40B4-BE49-F238E27FC236}">
                  <a16:creationId xmlns:a16="http://schemas.microsoft.com/office/drawing/2014/main" id="{22FCECF8-94FD-415C-A0DB-F5443ABBEEE2}"/>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293888" y="4683523"/>
              <a:ext cx="308014" cy="308014"/>
            </a:xfrm>
            <a:prstGeom prst="rect">
              <a:avLst/>
            </a:prstGeom>
          </p:spPr>
        </p:pic>
      </p:grpSp>
      <p:grpSp>
        <p:nvGrpSpPr>
          <p:cNvPr id="229" name="Group 228">
            <a:extLst>
              <a:ext uri="{FF2B5EF4-FFF2-40B4-BE49-F238E27FC236}">
                <a16:creationId xmlns:a16="http://schemas.microsoft.com/office/drawing/2014/main" id="{AAC94633-0A93-4BE0-991B-54C202FC7121}"/>
              </a:ext>
            </a:extLst>
          </p:cNvPr>
          <p:cNvGrpSpPr/>
          <p:nvPr/>
        </p:nvGrpSpPr>
        <p:grpSpPr>
          <a:xfrm>
            <a:off x="10395979" y="3029619"/>
            <a:ext cx="1632056" cy="1335294"/>
            <a:chOff x="10192198" y="2810690"/>
            <a:chExt cx="1600200" cy="1309230"/>
          </a:xfrm>
        </p:grpSpPr>
        <p:sp>
          <p:nvSpPr>
            <p:cNvPr id="230" name="Freeform 38">
              <a:extLst>
                <a:ext uri="{FF2B5EF4-FFF2-40B4-BE49-F238E27FC236}">
                  <a16:creationId xmlns:a16="http://schemas.microsoft.com/office/drawing/2014/main" id="{EF740F11-2386-4690-AE49-32D7066E8D38}"/>
                </a:ext>
              </a:extLst>
            </p:cNvPr>
            <p:cNvSpPr>
              <a:spLocks/>
            </p:cNvSpPr>
            <p:nvPr/>
          </p:nvSpPr>
          <p:spPr bwMode="auto">
            <a:xfrm>
              <a:off x="10310518" y="2810690"/>
              <a:ext cx="1392531" cy="915666"/>
            </a:xfrm>
            <a:custGeom>
              <a:avLst/>
              <a:gdLst>
                <a:gd name="T0" fmla="*/ 2242 w 2661"/>
                <a:gd name="T1" fmla="*/ 773 h 1749"/>
                <a:gd name="T2" fmla="*/ 2243 w 2661"/>
                <a:gd name="T3" fmla="*/ 738 h 1749"/>
                <a:gd name="T4" fmla="*/ 1505 w 2661"/>
                <a:gd name="T5" fmla="*/ 0 h 1749"/>
                <a:gd name="T6" fmla="*/ 890 w 2661"/>
                <a:gd name="T7" fmla="*/ 330 h 1749"/>
                <a:gd name="T8" fmla="*/ 677 w 2661"/>
                <a:gd name="T9" fmla="*/ 270 h 1749"/>
                <a:gd name="T10" fmla="*/ 266 w 2661"/>
                <a:gd name="T11" fmla="*/ 681 h 1749"/>
                <a:gd name="T12" fmla="*/ 266 w 2661"/>
                <a:gd name="T13" fmla="*/ 689 h 1749"/>
                <a:gd name="T14" fmla="*/ 0 w 2661"/>
                <a:gd name="T15" fmla="*/ 1174 h 1749"/>
                <a:gd name="T16" fmla="*/ 543 w 2661"/>
                <a:gd name="T17" fmla="*/ 1748 h 1749"/>
                <a:gd name="T18" fmla="*/ 543 w 2661"/>
                <a:gd name="T19" fmla="*/ 1748 h 1749"/>
                <a:gd name="T20" fmla="*/ 544 w 2661"/>
                <a:gd name="T21" fmla="*/ 1748 h 1749"/>
                <a:gd name="T22" fmla="*/ 575 w 2661"/>
                <a:gd name="T23" fmla="*/ 1749 h 1749"/>
                <a:gd name="T24" fmla="*/ 607 w 2661"/>
                <a:gd name="T25" fmla="*/ 1748 h 1749"/>
                <a:gd name="T26" fmla="*/ 2142 w 2661"/>
                <a:gd name="T27" fmla="*/ 1748 h 1749"/>
                <a:gd name="T28" fmla="*/ 2171 w 2661"/>
                <a:gd name="T29" fmla="*/ 1749 h 1749"/>
                <a:gd name="T30" fmla="*/ 2661 w 2661"/>
                <a:gd name="T31" fmla="*/ 1258 h 1749"/>
                <a:gd name="T32" fmla="*/ 2242 w 2661"/>
                <a:gd name="T33" fmla="*/ 773 h 1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61" h="1749">
                  <a:moveTo>
                    <a:pt x="2242" y="773"/>
                  </a:moveTo>
                  <a:cubicBezTo>
                    <a:pt x="2242" y="761"/>
                    <a:pt x="2243" y="749"/>
                    <a:pt x="2243" y="738"/>
                  </a:cubicBezTo>
                  <a:cubicBezTo>
                    <a:pt x="2243" y="330"/>
                    <a:pt x="1912" y="0"/>
                    <a:pt x="1505" y="0"/>
                  </a:cubicBezTo>
                  <a:cubicBezTo>
                    <a:pt x="1248" y="0"/>
                    <a:pt x="1022" y="131"/>
                    <a:pt x="890" y="330"/>
                  </a:cubicBezTo>
                  <a:cubicBezTo>
                    <a:pt x="828" y="292"/>
                    <a:pt x="755" y="270"/>
                    <a:pt x="677" y="270"/>
                  </a:cubicBezTo>
                  <a:cubicBezTo>
                    <a:pt x="450" y="270"/>
                    <a:pt x="266" y="454"/>
                    <a:pt x="266" y="681"/>
                  </a:cubicBezTo>
                  <a:cubicBezTo>
                    <a:pt x="266" y="684"/>
                    <a:pt x="266" y="686"/>
                    <a:pt x="266" y="689"/>
                  </a:cubicBezTo>
                  <a:cubicBezTo>
                    <a:pt x="106" y="791"/>
                    <a:pt x="0" y="970"/>
                    <a:pt x="0" y="1174"/>
                  </a:cubicBezTo>
                  <a:cubicBezTo>
                    <a:pt x="0" y="1481"/>
                    <a:pt x="240" y="1732"/>
                    <a:pt x="543" y="1748"/>
                  </a:cubicBezTo>
                  <a:cubicBezTo>
                    <a:pt x="543" y="1748"/>
                    <a:pt x="543" y="1748"/>
                    <a:pt x="543" y="1748"/>
                  </a:cubicBezTo>
                  <a:cubicBezTo>
                    <a:pt x="544" y="1748"/>
                    <a:pt x="544" y="1748"/>
                    <a:pt x="544" y="1748"/>
                  </a:cubicBezTo>
                  <a:cubicBezTo>
                    <a:pt x="554" y="1749"/>
                    <a:pt x="565" y="1749"/>
                    <a:pt x="575" y="1749"/>
                  </a:cubicBezTo>
                  <a:cubicBezTo>
                    <a:pt x="586" y="1749"/>
                    <a:pt x="596" y="1749"/>
                    <a:pt x="607" y="1748"/>
                  </a:cubicBezTo>
                  <a:cubicBezTo>
                    <a:pt x="2142" y="1748"/>
                    <a:pt x="2142" y="1748"/>
                    <a:pt x="2142" y="1748"/>
                  </a:cubicBezTo>
                  <a:cubicBezTo>
                    <a:pt x="2151" y="1749"/>
                    <a:pt x="2161" y="1749"/>
                    <a:pt x="2171" y="1749"/>
                  </a:cubicBezTo>
                  <a:cubicBezTo>
                    <a:pt x="2442" y="1749"/>
                    <a:pt x="2661" y="1530"/>
                    <a:pt x="2661" y="1258"/>
                  </a:cubicBezTo>
                  <a:cubicBezTo>
                    <a:pt x="2661" y="1011"/>
                    <a:pt x="2479" y="807"/>
                    <a:pt x="2242" y="773"/>
                  </a:cubicBezTo>
                  <a:close/>
                </a:path>
              </a:pathLst>
            </a:custGeom>
            <a:blipFill>
              <a:blip r:embed="rId4" cstate="hqprint">
                <a:extLst>
                  <a:ext uri="{28A0092B-C50C-407E-A947-70E740481C1C}">
                    <a14:useLocalDpi xmlns:a14="http://schemas.microsoft.com/office/drawing/2010/main"/>
                  </a:ext>
                </a:extLst>
              </a:blip>
              <a:stretch>
                <a:fillRect/>
              </a:stretch>
            </a:blipFill>
            <a:ln w="9525">
              <a:solidFill>
                <a:schemeClr val="bg2">
                  <a:lumMod val="75000"/>
                </a:schemeClr>
              </a:solidFill>
            </a:ln>
          </p:spPr>
          <p:txBody>
            <a:bodyPr vert="horz" wrap="square" lIns="93234" tIns="46616" rIns="93234" bIns="46616" numCol="1" anchor="t" anchorCtr="0" compatLnSpc="1">
              <a:prstTxWarp prst="textNoShape">
                <a:avLst/>
              </a:prstTxWarp>
            </a:bodyPr>
            <a:lstStyle/>
            <a:p>
              <a:pPr defTabSz="932239">
                <a:defRPr/>
              </a:pPr>
              <a:endParaRPr lang="en-US" sz="1836" kern="0">
                <a:solidFill>
                  <a:srgbClr val="505050"/>
                </a:solidFill>
              </a:endParaRPr>
            </a:p>
          </p:txBody>
        </p:sp>
        <p:sp>
          <p:nvSpPr>
            <p:cNvPr id="231" name="Rectangle 230">
              <a:extLst>
                <a:ext uri="{FF2B5EF4-FFF2-40B4-BE49-F238E27FC236}">
                  <a16:creationId xmlns:a16="http://schemas.microsoft.com/office/drawing/2014/main" id="{21EBCD3D-77BE-4D5B-8224-A4B68BD23DA6}"/>
                </a:ext>
              </a:extLst>
            </p:cNvPr>
            <p:cNvSpPr/>
            <p:nvPr/>
          </p:nvSpPr>
          <p:spPr>
            <a:xfrm>
              <a:off x="10192198" y="3783133"/>
              <a:ext cx="1600200" cy="336787"/>
            </a:xfrm>
            <a:prstGeom prst="rect">
              <a:avLst/>
            </a:prstGeom>
          </p:spPr>
          <p:txBody>
            <a:bodyPr wrap="square">
              <a:spAutoFit/>
            </a:bodyPr>
            <a:lstStyle/>
            <a:p>
              <a:pPr algn="ctr"/>
              <a:r>
                <a:rPr lang="en-US" sz="1632" spc="-51">
                  <a:ln w="3175">
                    <a:noFill/>
                  </a:ln>
                  <a:gradFill>
                    <a:gsLst>
                      <a:gs pos="1250">
                        <a:srgbClr val="1A1A1A"/>
                      </a:gs>
                      <a:gs pos="100000">
                        <a:srgbClr val="1A1A1A"/>
                      </a:gs>
                    </a:gsLst>
                    <a:lin ang="5400000" scaled="0"/>
                  </a:gradFill>
                  <a:cs typeface="Segoe UI" pitchFamily="34" charset="0"/>
                </a:rPr>
                <a:t>Cloud SaaS apps</a:t>
              </a:r>
              <a:endParaRPr lang="en-US" sz="1020"/>
            </a:p>
          </p:txBody>
        </p:sp>
      </p:grpSp>
      <p:grpSp>
        <p:nvGrpSpPr>
          <p:cNvPr id="232" name="Group 231">
            <a:extLst>
              <a:ext uri="{FF2B5EF4-FFF2-40B4-BE49-F238E27FC236}">
                <a16:creationId xmlns:a16="http://schemas.microsoft.com/office/drawing/2014/main" id="{16817E3F-34D9-44B8-BDC9-BE0C0EAF8E3E}"/>
              </a:ext>
            </a:extLst>
          </p:cNvPr>
          <p:cNvGrpSpPr/>
          <p:nvPr/>
        </p:nvGrpSpPr>
        <p:grpSpPr>
          <a:xfrm>
            <a:off x="10280699" y="5004019"/>
            <a:ext cx="1771946" cy="1491623"/>
            <a:chOff x="10098218" y="4868079"/>
            <a:chExt cx="1737360" cy="1462508"/>
          </a:xfrm>
        </p:grpSpPr>
        <p:grpSp>
          <p:nvGrpSpPr>
            <p:cNvPr id="233" name="Group 232">
              <a:extLst>
                <a:ext uri="{FF2B5EF4-FFF2-40B4-BE49-F238E27FC236}">
                  <a16:creationId xmlns:a16="http://schemas.microsoft.com/office/drawing/2014/main" id="{FD8C7E42-0E3D-45B1-A993-2C990515660E}"/>
                </a:ext>
              </a:extLst>
            </p:cNvPr>
            <p:cNvGrpSpPr/>
            <p:nvPr/>
          </p:nvGrpSpPr>
          <p:grpSpPr>
            <a:xfrm>
              <a:off x="10221204" y="4868079"/>
              <a:ext cx="1491388" cy="1042782"/>
              <a:chOff x="7467600" y="4990305"/>
              <a:chExt cx="2214565" cy="1548429"/>
            </a:xfrm>
          </p:grpSpPr>
          <p:sp>
            <p:nvSpPr>
              <p:cNvPr id="235" name="Oval 234">
                <a:extLst>
                  <a:ext uri="{FF2B5EF4-FFF2-40B4-BE49-F238E27FC236}">
                    <a16:creationId xmlns:a16="http://schemas.microsoft.com/office/drawing/2014/main" id="{5F787E0F-39A8-437A-A0F1-460DA99FFC64}"/>
                  </a:ext>
                </a:extLst>
              </p:cNvPr>
              <p:cNvSpPr/>
              <p:nvPr/>
            </p:nvSpPr>
            <p:spPr bwMode="auto">
              <a:xfrm>
                <a:off x="8133736" y="4990305"/>
                <a:ext cx="1548429" cy="1548429"/>
              </a:xfrm>
              <a:prstGeom prst="ellipse">
                <a:avLst/>
              </a:prstGeom>
              <a:solidFill>
                <a:schemeClr val="bg1"/>
              </a:solidFill>
              <a:ln w="9525" cap="sq">
                <a:solidFill>
                  <a:schemeClr val="bg2">
                    <a:lumMod val="75000"/>
                  </a:schemeClr>
                </a:solidFill>
                <a:prstDash val="solid"/>
                <a:miter lim="800000"/>
                <a:headEnd/>
                <a:tailEnd/>
              </a:ln>
            </p:spPr>
            <p:txBody>
              <a:bodyPr vert="horz" wrap="square" lIns="93260" tIns="46630" rIns="93260" bIns="46630" numCol="1" anchor="t" anchorCtr="0" compatLnSpc="1">
                <a:prstTxWarp prst="textNoShape">
                  <a:avLst/>
                </a:prstTxWarp>
              </a:bodyPr>
              <a:lstStyle/>
              <a:p>
                <a:endParaRPr lang="en-US" sz="1836">
                  <a:gradFill>
                    <a:gsLst>
                      <a:gs pos="0">
                        <a:srgbClr val="505050"/>
                      </a:gs>
                      <a:gs pos="100000">
                        <a:srgbClr val="505050"/>
                      </a:gs>
                    </a:gsLst>
                  </a:gradFill>
                </a:endParaRPr>
              </a:p>
            </p:txBody>
          </p:sp>
          <p:grpSp>
            <p:nvGrpSpPr>
              <p:cNvPr id="236" name="Group 235">
                <a:extLst>
                  <a:ext uri="{FF2B5EF4-FFF2-40B4-BE49-F238E27FC236}">
                    <a16:creationId xmlns:a16="http://schemas.microsoft.com/office/drawing/2014/main" id="{7BB8707F-AE81-4F59-B5F0-C327B3198478}"/>
                  </a:ext>
                </a:extLst>
              </p:cNvPr>
              <p:cNvGrpSpPr/>
              <p:nvPr/>
            </p:nvGrpSpPr>
            <p:grpSpPr>
              <a:xfrm>
                <a:off x="8580166" y="5347140"/>
                <a:ext cx="894919" cy="752296"/>
                <a:chOff x="8554412" y="5299068"/>
                <a:chExt cx="894919" cy="752296"/>
              </a:xfrm>
            </p:grpSpPr>
            <p:sp>
              <p:nvSpPr>
                <p:cNvPr id="266" name="Browser_2" title="Icon of a browser window with a home symbol inside">
                  <a:extLst>
                    <a:ext uri="{FF2B5EF4-FFF2-40B4-BE49-F238E27FC236}">
                      <a16:creationId xmlns:a16="http://schemas.microsoft.com/office/drawing/2014/main" id="{3B069DE6-7E8C-484B-9A88-ADC70BB38ABE}"/>
                    </a:ext>
                  </a:extLst>
                </p:cNvPr>
                <p:cNvSpPr>
                  <a:spLocks noChangeAspect="1" noEditPoints="1"/>
                </p:cNvSpPr>
                <p:nvPr/>
              </p:nvSpPr>
              <p:spPr bwMode="auto">
                <a:xfrm>
                  <a:off x="9071755" y="5443515"/>
                  <a:ext cx="377576" cy="321004"/>
                </a:xfrm>
                <a:custGeom>
                  <a:avLst/>
                  <a:gdLst>
                    <a:gd name="T0" fmla="*/ 0 w 335"/>
                    <a:gd name="T1" fmla="*/ 0 h 285"/>
                    <a:gd name="T2" fmla="*/ 335 w 335"/>
                    <a:gd name="T3" fmla="*/ 0 h 285"/>
                    <a:gd name="T4" fmla="*/ 335 w 335"/>
                    <a:gd name="T5" fmla="*/ 285 h 285"/>
                    <a:gd name="T6" fmla="*/ 0 w 335"/>
                    <a:gd name="T7" fmla="*/ 285 h 285"/>
                    <a:gd name="T8" fmla="*/ 0 w 335"/>
                    <a:gd name="T9" fmla="*/ 0 h 285"/>
                    <a:gd name="T10" fmla="*/ 0 w 335"/>
                    <a:gd name="T11" fmla="*/ 64 h 285"/>
                    <a:gd name="T12" fmla="*/ 335 w 335"/>
                    <a:gd name="T13" fmla="*/ 64 h 285"/>
                    <a:gd name="T14" fmla="*/ 293 w 335"/>
                    <a:gd name="T15" fmla="*/ 36 h 285"/>
                    <a:gd name="T16" fmla="*/ 298 w 335"/>
                    <a:gd name="T17" fmla="*/ 31 h 285"/>
                    <a:gd name="T18" fmla="*/ 293 w 335"/>
                    <a:gd name="T19" fmla="*/ 27 h 285"/>
                    <a:gd name="T20" fmla="*/ 289 w 335"/>
                    <a:gd name="T21" fmla="*/ 31 h 285"/>
                    <a:gd name="T22" fmla="*/ 293 w 335"/>
                    <a:gd name="T23" fmla="*/ 36 h 285"/>
                    <a:gd name="T24" fmla="*/ 240 w 335"/>
                    <a:gd name="T25" fmla="*/ 36 h 285"/>
                    <a:gd name="T26" fmla="*/ 245 w 335"/>
                    <a:gd name="T27" fmla="*/ 31 h 285"/>
                    <a:gd name="T28" fmla="*/ 240 w 335"/>
                    <a:gd name="T29" fmla="*/ 27 h 285"/>
                    <a:gd name="T30" fmla="*/ 235 w 335"/>
                    <a:gd name="T31" fmla="*/ 31 h 285"/>
                    <a:gd name="T32" fmla="*/ 240 w 335"/>
                    <a:gd name="T33" fmla="*/ 36 h 285"/>
                    <a:gd name="T34" fmla="*/ 187 w 335"/>
                    <a:gd name="T35" fmla="*/ 36 h 285"/>
                    <a:gd name="T36" fmla="*/ 192 w 335"/>
                    <a:gd name="T37" fmla="*/ 31 h 285"/>
                    <a:gd name="T38" fmla="*/ 187 w 335"/>
                    <a:gd name="T39" fmla="*/ 27 h 285"/>
                    <a:gd name="T40" fmla="*/ 182 w 335"/>
                    <a:gd name="T41" fmla="*/ 31 h 285"/>
                    <a:gd name="T42" fmla="*/ 187 w 335"/>
                    <a:gd name="T43" fmla="*/ 36 h 285"/>
                    <a:gd name="T44" fmla="*/ 157 w 335"/>
                    <a:gd name="T45" fmla="*/ 233 h 285"/>
                    <a:gd name="T46" fmla="*/ 157 w 335"/>
                    <a:gd name="T47" fmla="*/ 190 h 285"/>
                    <a:gd name="T48" fmla="*/ 185 w 335"/>
                    <a:gd name="T49" fmla="*/ 190 h 285"/>
                    <a:gd name="T50" fmla="*/ 185 w 335"/>
                    <a:gd name="T51" fmla="*/ 233 h 285"/>
                    <a:gd name="T52" fmla="*/ 232 w 335"/>
                    <a:gd name="T53" fmla="*/ 233 h 285"/>
                    <a:gd name="T54" fmla="*/ 232 w 335"/>
                    <a:gd name="T55" fmla="*/ 165 h 285"/>
                    <a:gd name="T56" fmla="*/ 171 w 335"/>
                    <a:gd name="T57" fmla="*/ 105 h 285"/>
                    <a:gd name="T58" fmla="*/ 111 w 335"/>
                    <a:gd name="T59" fmla="*/ 165 h 285"/>
                    <a:gd name="T60" fmla="*/ 111 w 335"/>
                    <a:gd name="T61" fmla="*/ 233 h 285"/>
                    <a:gd name="T62" fmla="*/ 157 w 335"/>
                    <a:gd name="T63" fmla="*/ 233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35" h="285">
                      <a:moveTo>
                        <a:pt x="0" y="0"/>
                      </a:moveTo>
                      <a:cubicBezTo>
                        <a:pt x="335" y="0"/>
                        <a:pt x="335" y="0"/>
                        <a:pt x="335" y="0"/>
                      </a:cubicBezTo>
                      <a:cubicBezTo>
                        <a:pt x="335" y="285"/>
                        <a:pt x="335" y="285"/>
                        <a:pt x="335" y="285"/>
                      </a:cubicBezTo>
                      <a:cubicBezTo>
                        <a:pt x="0" y="285"/>
                        <a:pt x="0" y="285"/>
                        <a:pt x="0" y="285"/>
                      </a:cubicBezTo>
                      <a:cubicBezTo>
                        <a:pt x="0" y="0"/>
                        <a:pt x="0" y="0"/>
                        <a:pt x="0" y="0"/>
                      </a:cubicBezTo>
                      <a:close/>
                      <a:moveTo>
                        <a:pt x="0" y="64"/>
                      </a:moveTo>
                      <a:cubicBezTo>
                        <a:pt x="335" y="64"/>
                        <a:pt x="335" y="64"/>
                        <a:pt x="335" y="64"/>
                      </a:cubicBezTo>
                      <a:moveTo>
                        <a:pt x="293" y="36"/>
                      </a:moveTo>
                      <a:cubicBezTo>
                        <a:pt x="296" y="36"/>
                        <a:pt x="298" y="34"/>
                        <a:pt x="298" y="31"/>
                      </a:cubicBezTo>
                      <a:cubicBezTo>
                        <a:pt x="298" y="29"/>
                        <a:pt x="296" y="27"/>
                        <a:pt x="293" y="27"/>
                      </a:cubicBezTo>
                      <a:cubicBezTo>
                        <a:pt x="291" y="27"/>
                        <a:pt x="289" y="29"/>
                        <a:pt x="289" y="31"/>
                      </a:cubicBezTo>
                      <a:cubicBezTo>
                        <a:pt x="289" y="34"/>
                        <a:pt x="291" y="36"/>
                        <a:pt x="293" y="36"/>
                      </a:cubicBezTo>
                      <a:close/>
                      <a:moveTo>
                        <a:pt x="240" y="36"/>
                      </a:moveTo>
                      <a:cubicBezTo>
                        <a:pt x="243" y="36"/>
                        <a:pt x="245" y="34"/>
                        <a:pt x="245" y="31"/>
                      </a:cubicBezTo>
                      <a:cubicBezTo>
                        <a:pt x="245" y="29"/>
                        <a:pt x="243" y="27"/>
                        <a:pt x="240" y="27"/>
                      </a:cubicBezTo>
                      <a:cubicBezTo>
                        <a:pt x="238" y="27"/>
                        <a:pt x="235" y="29"/>
                        <a:pt x="235" y="31"/>
                      </a:cubicBezTo>
                      <a:cubicBezTo>
                        <a:pt x="235" y="34"/>
                        <a:pt x="238" y="36"/>
                        <a:pt x="240" y="36"/>
                      </a:cubicBezTo>
                      <a:close/>
                      <a:moveTo>
                        <a:pt x="187" y="36"/>
                      </a:moveTo>
                      <a:cubicBezTo>
                        <a:pt x="189" y="36"/>
                        <a:pt x="192" y="34"/>
                        <a:pt x="192" y="31"/>
                      </a:cubicBezTo>
                      <a:cubicBezTo>
                        <a:pt x="192" y="29"/>
                        <a:pt x="189" y="27"/>
                        <a:pt x="187" y="27"/>
                      </a:cubicBezTo>
                      <a:cubicBezTo>
                        <a:pt x="184" y="27"/>
                        <a:pt x="182" y="29"/>
                        <a:pt x="182" y="31"/>
                      </a:cubicBezTo>
                      <a:cubicBezTo>
                        <a:pt x="182" y="34"/>
                        <a:pt x="184" y="36"/>
                        <a:pt x="187" y="36"/>
                      </a:cubicBezTo>
                      <a:close/>
                      <a:moveTo>
                        <a:pt x="157" y="233"/>
                      </a:moveTo>
                      <a:cubicBezTo>
                        <a:pt x="157" y="190"/>
                        <a:pt x="157" y="190"/>
                        <a:pt x="157" y="190"/>
                      </a:cubicBezTo>
                      <a:cubicBezTo>
                        <a:pt x="185" y="190"/>
                        <a:pt x="185" y="190"/>
                        <a:pt x="185" y="190"/>
                      </a:cubicBezTo>
                      <a:cubicBezTo>
                        <a:pt x="185" y="233"/>
                        <a:pt x="185" y="233"/>
                        <a:pt x="185" y="233"/>
                      </a:cubicBezTo>
                      <a:cubicBezTo>
                        <a:pt x="232" y="233"/>
                        <a:pt x="232" y="233"/>
                        <a:pt x="232" y="233"/>
                      </a:cubicBezTo>
                      <a:cubicBezTo>
                        <a:pt x="232" y="165"/>
                        <a:pt x="232" y="165"/>
                        <a:pt x="232" y="165"/>
                      </a:cubicBezTo>
                      <a:cubicBezTo>
                        <a:pt x="171" y="105"/>
                        <a:pt x="171" y="105"/>
                        <a:pt x="171" y="105"/>
                      </a:cubicBezTo>
                      <a:cubicBezTo>
                        <a:pt x="111" y="165"/>
                        <a:pt x="111" y="165"/>
                        <a:pt x="111" y="165"/>
                      </a:cubicBezTo>
                      <a:cubicBezTo>
                        <a:pt x="111" y="233"/>
                        <a:pt x="111" y="233"/>
                        <a:pt x="111" y="233"/>
                      </a:cubicBezTo>
                      <a:lnTo>
                        <a:pt x="157" y="233"/>
                      </a:lnTo>
                      <a:close/>
                    </a:path>
                  </a:pathLst>
                </a:custGeom>
                <a:noFill/>
                <a:ln w="952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36"/>
                </a:p>
              </p:txBody>
            </p:sp>
            <p:sp>
              <p:nvSpPr>
                <p:cNvPr id="267" name="GenericApp_EB3B" title="Icon of an app window">
                  <a:extLst>
                    <a:ext uri="{FF2B5EF4-FFF2-40B4-BE49-F238E27FC236}">
                      <a16:creationId xmlns:a16="http://schemas.microsoft.com/office/drawing/2014/main" id="{F12A124B-6A5C-41F3-B5F7-34AF389A1194}"/>
                    </a:ext>
                  </a:extLst>
                </p:cNvPr>
                <p:cNvSpPr>
                  <a:spLocks noChangeAspect="1" noEditPoints="1"/>
                </p:cNvSpPr>
                <p:nvPr/>
              </p:nvSpPr>
              <p:spPr bwMode="auto">
                <a:xfrm>
                  <a:off x="8554412" y="5299068"/>
                  <a:ext cx="401098" cy="321004"/>
                </a:xfrm>
                <a:custGeom>
                  <a:avLst/>
                  <a:gdLst>
                    <a:gd name="T0" fmla="*/ 5088 w 5088"/>
                    <a:gd name="T1" fmla="*/ 4072 h 4072"/>
                    <a:gd name="T2" fmla="*/ 0 w 5088"/>
                    <a:gd name="T3" fmla="*/ 4072 h 4072"/>
                    <a:gd name="T4" fmla="*/ 0 w 5088"/>
                    <a:gd name="T5" fmla="*/ 0 h 4072"/>
                    <a:gd name="T6" fmla="*/ 5088 w 5088"/>
                    <a:gd name="T7" fmla="*/ 0 h 4072"/>
                    <a:gd name="T8" fmla="*/ 5088 w 5088"/>
                    <a:gd name="T9" fmla="*/ 4072 h 4072"/>
                    <a:gd name="T10" fmla="*/ 0 w 5088"/>
                    <a:gd name="T11" fmla="*/ 1018 h 4072"/>
                    <a:gd name="T12" fmla="*/ 5004 w 5088"/>
                    <a:gd name="T13" fmla="*/ 1018 h 4072"/>
                    <a:gd name="T14" fmla="*/ 2035 w 5088"/>
                    <a:gd name="T15" fmla="*/ 1697 h 4072"/>
                    <a:gd name="T16" fmla="*/ 678 w 5088"/>
                    <a:gd name="T17" fmla="*/ 1697 h 4072"/>
                    <a:gd name="T18" fmla="*/ 678 w 5088"/>
                    <a:gd name="T19" fmla="*/ 3393 h 4072"/>
                    <a:gd name="T20" fmla="*/ 2035 w 5088"/>
                    <a:gd name="T21" fmla="*/ 3393 h 4072"/>
                    <a:gd name="T22" fmla="*/ 2035 w 5088"/>
                    <a:gd name="T23" fmla="*/ 1697 h 4072"/>
                    <a:gd name="T24" fmla="*/ 2544 w 5088"/>
                    <a:gd name="T25" fmla="*/ 1697 h 4072"/>
                    <a:gd name="T26" fmla="*/ 3561 w 5088"/>
                    <a:gd name="T27" fmla="*/ 1697 h 4072"/>
                    <a:gd name="T28" fmla="*/ 2544 w 5088"/>
                    <a:gd name="T29" fmla="*/ 2375 h 4072"/>
                    <a:gd name="T30" fmla="*/ 3561 w 5088"/>
                    <a:gd name="T31" fmla="*/ 2375 h 4072"/>
                    <a:gd name="T32" fmla="*/ 2544 w 5088"/>
                    <a:gd name="T33" fmla="*/ 3054 h 4072"/>
                    <a:gd name="T34" fmla="*/ 3222 w 5088"/>
                    <a:gd name="T35" fmla="*/ 3054 h 4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88" h="4072">
                      <a:moveTo>
                        <a:pt x="5088" y="4072"/>
                      </a:moveTo>
                      <a:lnTo>
                        <a:pt x="0" y="4072"/>
                      </a:lnTo>
                      <a:lnTo>
                        <a:pt x="0" y="0"/>
                      </a:lnTo>
                      <a:lnTo>
                        <a:pt x="5088" y="0"/>
                      </a:lnTo>
                      <a:lnTo>
                        <a:pt x="5088" y="4072"/>
                      </a:lnTo>
                      <a:moveTo>
                        <a:pt x="0" y="1018"/>
                      </a:moveTo>
                      <a:lnTo>
                        <a:pt x="5004" y="1018"/>
                      </a:lnTo>
                      <a:moveTo>
                        <a:pt x="2035" y="1697"/>
                      </a:moveTo>
                      <a:lnTo>
                        <a:pt x="678" y="1697"/>
                      </a:lnTo>
                      <a:lnTo>
                        <a:pt x="678" y="3393"/>
                      </a:lnTo>
                      <a:lnTo>
                        <a:pt x="2035" y="3393"/>
                      </a:lnTo>
                      <a:lnTo>
                        <a:pt x="2035" y="1697"/>
                      </a:lnTo>
                      <a:moveTo>
                        <a:pt x="2544" y="1697"/>
                      </a:moveTo>
                      <a:lnTo>
                        <a:pt x="3561" y="1697"/>
                      </a:lnTo>
                      <a:moveTo>
                        <a:pt x="2544" y="2375"/>
                      </a:moveTo>
                      <a:lnTo>
                        <a:pt x="3561" y="2375"/>
                      </a:lnTo>
                      <a:moveTo>
                        <a:pt x="2544" y="3054"/>
                      </a:moveTo>
                      <a:lnTo>
                        <a:pt x="3222" y="3054"/>
                      </a:lnTo>
                    </a:path>
                  </a:pathLst>
                </a:custGeom>
                <a:noFill/>
                <a:ln w="952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36"/>
                </a:p>
              </p:txBody>
            </p:sp>
            <p:sp>
              <p:nvSpPr>
                <p:cNvPr id="268" name="Website" title="Icon of multiple app windows">
                  <a:extLst>
                    <a:ext uri="{FF2B5EF4-FFF2-40B4-BE49-F238E27FC236}">
                      <a16:creationId xmlns:a16="http://schemas.microsoft.com/office/drawing/2014/main" id="{7310457B-21E6-445B-B423-65C87D1CEDCA}"/>
                    </a:ext>
                  </a:extLst>
                </p:cNvPr>
                <p:cNvSpPr>
                  <a:spLocks noChangeAspect="1" noEditPoints="1"/>
                </p:cNvSpPr>
                <p:nvPr/>
              </p:nvSpPr>
              <p:spPr bwMode="auto">
                <a:xfrm>
                  <a:off x="8623010" y="5730360"/>
                  <a:ext cx="366352" cy="321004"/>
                </a:xfrm>
                <a:custGeom>
                  <a:avLst/>
                  <a:gdLst>
                    <a:gd name="T0" fmla="*/ 0 w 614"/>
                    <a:gd name="T1" fmla="*/ 0 h 538"/>
                    <a:gd name="T2" fmla="*/ 614 w 614"/>
                    <a:gd name="T3" fmla="*/ 0 h 538"/>
                    <a:gd name="T4" fmla="*/ 614 w 614"/>
                    <a:gd name="T5" fmla="*/ 538 h 538"/>
                    <a:gd name="T6" fmla="*/ 0 w 614"/>
                    <a:gd name="T7" fmla="*/ 538 h 538"/>
                    <a:gd name="T8" fmla="*/ 0 w 614"/>
                    <a:gd name="T9" fmla="*/ 0 h 538"/>
                    <a:gd name="T10" fmla="*/ 0 w 614"/>
                    <a:gd name="T11" fmla="*/ 0 h 538"/>
                    <a:gd name="T12" fmla="*/ 327 w 614"/>
                    <a:gd name="T13" fmla="*/ 250 h 538"/>
                    <a:gd name="T14" fmla="*/ 327 w 614"/>
                    <a:gd name="T15" fmla="*/ 250 h 538"/>
                    <a:gd name="T16" fmla="*/ 327 w 614"/>
                    <a:gd name="T17" fmla="*/ 87 h 538"/>
                    <a:gd name="T18" fmla="*/ 77 w 614"/>
                    <a:gd name="T19" fmla="*/ 87 h 538"/>
                    <a:gd name="T20" fmla="*/ 77 w 614"/>
                    <a:gd name="T21" fmla="*/ 250 h 538"/>
                    <a:gd name="T22" fmla="*/ 128 w 614"/>
                    <a:gd name="T23" fmla="*/ 250 h 538"/>
                    <a:gd name="T24" fmla="*/ 327 w 614"/>
                    <a:gd name="T25" fmla="*/ 250 h 538"/>
                    <a:gd name="T26" fmla="*/ 327 w 614"/>
                    <a:gd name="T27" fmla="*/ 250 h 538"/>
                    <a:gd name="T28" fmla="*/ 139 w 614"/>
                    <a:gd name="T29" fmla="*/ 254 h 538"/>
                    <a:gd name="T30" fmla="*/ 139 w 614"/>
                    <a:gd name="T31" fmla="*/ 362 h 538"/>
                    <a:gd name="T32" fmla="*/ 513 w 614"/>
                    <a:gd name="T33" fmla="*/ 362 h 538"/>
                    <a:gd name="T34" fmla="*/ 513 w 614"/>
                    <a:gd name="T35" fmla="*/ 163 h 538"/>
                    <a:gd name="T36" fmla="*/ 325 w 614"/>
                    <a:gd name="T37" fmla="*/ 163 h 538"/>
                    <a:gd name="T38" fmla="*/ 0 w 614"/>
                    <a:gd name="T39" fmla="*/ 451 h 538"/>
                    <a:gd name="T40" fmla="*/ 614 w 614"/>
                    <a:gd name="T41" fmla="*/ 451 h 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14" h="538">
                      <a:moveTo>
                        <a:pt x="0" y="0"/>
                      </a:moveTo>
                      <a:lnTo>
                        <a:pt x="614" y="0"/>
                      </a:lnTo>
                      <a:lnTo>
                        <a:pt x="614" y="538"/>
                      </a:lnTo>
                      <a:lnTo>
                        <a:pt x="0" y="538"/>
                      </a:lnTo>
                      <a:lnTo>
                        <a:pt x="0" y="0"/>
                      </a:lnTo>
                      <a:lnTo>
                        <a:pt x="0" y="0"/>
                      </a:lnTo>
                      <a:moveTo>
                        <a:pt x="327" y="250"/>
                      </a:moveTo>
                      <a:lnTo>
                        <a:pt x="327" y="250"/>
                      </a:lnTo>
                      <a:lnTo>
                        <a:pt x="327" y="87"/>
                      </a:lnTo>
                      <a:lnTo>
                        <a:pt x="77" y="87"/>
                      </a:lnTo>
                      <a:lnTo>
                        <a:pt x="77" y="250"/>
                      </a:lnTo>
                      <a:lnTo>
                        <a:pt x="128" y="250"/>
                      </a:lnTo>
                      <a:lnTo>
                        <a:pt x="327" y="250"/>
                      </a:lnTo>
                      <a:lnTo>
                        <a:pt x="327" y="250"/>
                      </a:lnTo>
                      <a:moveTo>
                        <a:pt x="139" y="254"/>
                      </a:moveTo>
                      <a:lnTo>
                        <a:pt x="139" y="362"/>
                      </a:lnTo>
                      <a:lnTo>
                        <a:pt x="513" y="362"/>
                      </a:lnTo>
                      <a:lnTo>
                        <a:pt x="513" y="163"/>
                      </a:lnTo>
                      <a:lnTo>
                        <a:pt x="325" y="163"/>
                      </a:lnTo>
                      <a:moveTo>
                        <a:pt x="0" y="451"/>
                      </a:moveTo>
                      <a:lnTo>
                        <a:pt x="614" y="451"/>
                      </a:lnTo>
                    </a:path>
                  </a:pathLst>
                </a:custGeom>
                <a:noFill/>
                <a:ln w="952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36"/>
                </a:p>
              </p:txBody>
            </p:sp>
          </p:grpSp>
          <p:grpSp>
            <p:nvGrpSpPr>
              <p:cNvPr id="237" name="Group 207">
                <a:extLst>
                  <a:ext uri="{FF2B5EF4-FFF2-40B4-BE49-F238E27FC236}">
                    <a16:creationId xmlns:a16="http://schemas.microsoft.com/office/drawing/2014/main" id="{F07221EC-39DD-4C11-A3AB-9BA2E8217074}"/>
                  </a:ext>
                </a:extLst>
              </p:cNvPr>
              <p:cNvGrpSpPr>
                <a:grpSpLocks noChangeAspect="1"/>
              </p:cNvGrpSpPr>
              <p:nvPr/>
            </p:nvGrpSpPr>
            <p:grpSpPr bwMode="auto">
              <a:xfrm>
                <a:off x="7467600" y="5496188"/>
                <a:ext cx="1071415" cy="1042546"/>
                <a:chOff x="3750" y="2040"/>
                <a:chExt cx="334" cy="325"/>
              </a:xfrm>
              <a:solidFill>
                <a:srgbClr val="0078D7"/>
              </a:solidFill>
            </p:grpSpPr>
            <p:sp>
              <p:nvSpPr>
                <p:cNvPr id="238" name="Rectangle 208">
                  <a:extLst>
                    <a:ext uri="{FF2B5EF4-FFF2-40B4-BE49-F238E27FC236}">
                      <a16:creationId xmlns:a16="http://schemas.microsoft.com/office/drawing/2014/main" id="{C9E68447-BC6A-4A70-B75E-6B7DF292F7EE}"/>
                    </a:ext>
                  </a:extLst>
                </p:cNvPr>
                <p:cNvSpPr>
                  <a:spLocks noChangeArrowheads="1"/>
                </p:cNvSpPr>
                <p:nvPr/>
              </p:nvSpPr>
              <p:spPr bwMode="auto">
                <a:xfrm>
                  <a:off x="3860" y="2071"/>
                  <a:ext cx="150" cy="294"/>
                </a:xfrm>
                <a:prstGeom prst="rect">
                  <a:avLst/>
                </a:prstGeom>
                <a:solidFill>
                  <a:srgbClr val="FFFFFF"/>
                </a:solidFill>
                <a:ln w="15875" cap="flat">
                  <a:solidFill>
                    <a:srgbClr val="0078D7"/>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353535"/>
                    </a:solidFill>
                  </a:endParaRPr>
                </a:p>
              </p:txBody>
            </p:sp>
            <p:sp>
              <p:nvSpPr>
                <p:cNvPr id="239" name="Freeform 209">
                  <a:extLst>
                    <a:ext uri="{FF2B5EF4-FFF2-40B4-BE49-F238E27FC236}">
                      <a16:creationId xmlns:a16="http://schemas.microsoft.com/office/drawing/2014/main" id="{5FAB3B9C-479B-4F0A-A600-F5DB0DAC46DC}"/>
                    </a:ext>
                  </a:extLst>
                </p:cNvPr>
                <p:cNvSpPr>
                  <a:spLocks/>
                </p:cNvSpPr>
                <p:nvPr/>
              </p:nvSpPr>
              <p:spPr bwMode="auto">
                <a:xfrm>
                  <a:off x="3750" y="2146"/>
                  <a:ext cx="83" cy="219"/>
                </a:xfrm>
                <a:custGeom>
                  <a:avLst/>
                  <a:gdLst>
                    <a:gd name="T0" fmla="*/ 83 w 83"/>
                    <a:gd name="T1" fmla="*/ 219 h 219"/>
                    <a:gd name="T2" fmla="*/ 0 w 83"/>
                    <a:gd name="T3" fmla="*/ 219 h 219"/>
                    <a:gd name="T4" fmla="*/ 0 w 83"/>
                    <a:gd name="T5" fmla="*/ 0 h 219"/>
                    <a:gd name="T6" fmla="*/ 83 w 83"/>
                    <a:gd name="T7" fmla="*/ 0 h 219"/>
                  </a:gdLst>
                  <a:ahLst/>
                  <a:cxnLst>
                    <a:cxn ang="0">
                      <a:pos x="T0" y="T1"/>
                    </a:cxn>
                    <a:cxn ang="0">
                      <a:pos x="T2" y="T3"/>
                    </a:cxn>
                    <a:cxn ang="0">
                      <a:pos x="T4" y="T5"/>
                    </a:cxn>
                    <a:cxn ang="0">
                      <a:pos x="T6" y="T7"/>
                    </a:cxn>
                  </a:cxnLst>
                  <a:rect l="0" t="0" r="r" b="b"/>
                  <a:pathLst>
                    <a:path w="83" h="219">
                      <a:moveTo>
                        <a:pt x="83" y="219"/>
                      </a:moveTo>
                      <a:lnTo>
                        <a:pt x="0" y="219"/>
                      </a:lnTo>
                      <a:lnTo>
                        <a:pt x="0" y="0"/>
                      </a:lnTo>
                      <a:lnTo>
                        <a:pt x="83" y="0"/>
                      </a:lnTo>
                    </a:path>
                  </a:pathLst>
                </a:custGeom>
                <a:solidFill>
                  <a:srgbClr val="FFFFFF"/>
                </a:solidFill>
                <a:ln w="15875" cap="flat">
                  <a:solidFill>
                    <a:srgbClr val="0078D7"/>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353535"/>
                    </a:solidFill>
                  </a:endParaRPr>
                </a:p>
              </p:txBody>
            </p:sp>
            <p:sp>
              <p:nvSpPr>
                <p:cNvPr id="240" name="Freeform 210">
                  <a:extLst>
                    <a:ext uri="{FF2B5EF4-FFF2-40B4-BE49-F238E27FC236}">
                      <a16:creationId xmlns:a16="http://schemas.microsoft.com/office/drawing/2014/main" id="{CA3D67B3-D104-4145-A83A-ECBA22A0FEF4}"/>
                    </a:ext>
                  </a:extLst>
                </p:cNvPr>
                <p:cNvSpPr>
                  <a:spLocks/>
                </p:cNvSpPr>
                <p:nvPr/>
              </p:nvSpPr>
              <p:spPr bwMode="auto">
                <a:xfrm>
                  <a:off x="4037" y="2224"/>
                  <a:ext cx="47" cy="141"/>
                </a:xfrm>
                <a:custGeom>
                  <a:avLst/>
                  <a:gdLst>
                    <a:gd name="T0" fmla="*/ 0 w 47"/>
                    <a:gd name="T1" fmla="*/ 141 h 141"/>
                    <a:gd name="T2" fmla="*/ 47 w 47"/>
                    <a:gd name="T3" fmla="*/ 141 h 141"/>
                    <a:gd name="T4" fmla="*/ 47 w 47"/>
                    <a:gd name="T5" fmla="*/ 0 h 141"/>
                    <a:gd name="T6" fmla="*/ 0 w 47"/>
                    <a:gd name="T7" fmla="*/ 0 h 141"/>
                  </a:gdLst>
                  <a:ahLst/>
                  <a:cxnLst>
                    <a:cxn ang="0">
                      <a:pos x="T0" y="T1"/>
                    </a:cxn>
                    <a:cxn ang="0">
                      <a:pos x="T2" y="T3"/>
                    </a:cxn>
                    <a:cxn ang="0">
                      <a:pos x="T4" y="T5"/>
                    </a:cxn>
                    <a:cxn ang="0">
                      <a:pos x="T6" y="T7"/>
                    </a:cxn>
                  </a:cxnLst>
                  <a:rect l="0" t="0" r="r" b="b"/>
                  <a:pathLst>
                    <a:path w="47" h="141">
                      <a:moveTo>
                        <a:pt x="0" y="141"/>
                      </a:moveTo>
                      <a:lnTo>
                        <a:pt x="47" y="141"/>
                      </a:lnTo>
                      <a:lnTo>
                        <a:pt x="47" y="0"/>
                      </a:lnTo>
                      <a:lnTo>
                        <a:pt x="0" y="0"/>
                      </a:lnTo>
                    </a:path>
                  </a:pathLst>
                </a:custGeom>
                <a:solidFill>
                  <a:srgbClr val="FFFFFF"/>
                </a:solidFill>
                <a:ln w="15875" cap="flat">
                  <a:solidFill>
                    <a:srgbClr val="0078D7"/>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353535"/>
                    </a:solidFill>
                  </a:endParaRPr>
                </a:p>
              </p:txBody>
            </p:sp>
            <p:sp>
              <p:nvSpPr>
                <p:cNvPr id="241" name="Freeform 211">
                  <a:extLst>
                    <a:ext uri="{FF2B5EF4-FFF2-40B4-BE49-F238E27FC236}">
                      <a16:creationId xmlns:a16="http://schemas.microsoft.com/office/drawing/2014/main" id="{D5200C91-E1FE-4132-BFDA-3E439E45D354}"/>
                    </a:ext>
                  </a:extLst>
                </p:cNvPr>
                <p:cNvSpPr>
                  <a:spLocks/>
                </p:cNvSpPr>
                <p:nvPr/>
              </p:nvSpPr>
              <p:spPr bwMode="auto">
                <a:xfrm>
                  <a:off x="3917" y="2312"/>
                  <a:ext cx="36" cy="53"/>
                </a:xfrm>
                <a:custGeom>
                  <a:avLst/>
                  <a:gdLst>
                    <a:gd name="T0" fmla="*/ 19 w 19"/>
                    <a:gd name="T1" fmla="*/ 28 h 28"/>
                    <a:gd name="T2" fmla="*/ 19 w 19"/>
                    <a:gd name="T3" fmla="*/ 10 h 28"/>
                    <a:gd name="T4" fmla="*/ 9 w 19"/>
                    <a:gd name="T5" fmla="*/ 0 h 28"/>
                    <a:gd name="T6" fmla="*/ 0 w 19"/>
                    <a:gd name="T7" fmla="*/ 10 h 28"/>
                    <a:gd name="T8" fmla="*/ 0 w 19"/>
                    <a:gd name="T9" fmla="*/ 28 h 28"/>
                  </a:gdLst>
                  <a:ahLst/>
                  <a:cxnLst>
                    <a:cxn ang="0">
                      <a:pos x="T0" y="T1"/>
                    </a:cxn>
                    <a:cxn ang="0">
                      <a:pos x="T2" y="T3"/>
                    </a:cxn>
                    <a:cxn ang="0">
                      <a:pos x="T4" y="T5"/>
                    </a:cxn>
                    <a:cxn ang="0">
                      <a:pos x="T6" y="T7"/>
                    </a:cxn>
                    <a:cxn ang="0">
                      <a:pos x="T8" y="T9"/>
                    </a:cxn>
                  </a:cxnLst>
                  <a:rect l="0" t="0" r="r" b="b"/>
                  <a:pathLst>
                    <a:path w="19" h="28">
                      <a:moveTo>
                        <a:pt x="19" y="28"/>
                      </a:moveTo>
                      <a:cubicBezTo>
                        <a:pt x="19" y="10"/>
                        <a:pt x="19" y="10"/>
                        <a:pt x="19" y="10"/>
                      </a:cubicBezTo>
                      <a:cubicBezTo>
                        <a:pt x="19" y="5"/>
                        <a:pt x="15" y="0"/>
                        <a:pt x="9" y="0"/>
                      </a:cubicBezTo>
                      <a:cubicBezTo>
                        <a:pt x="4" y="0"/>
                        <a:pt x="0" y="5"/>
                        <a:pt x="0" y="10"/>
                      </a:cubicBezTo>
                      <a:cubicBezTo>
                        <a:pt x="0" y="28"/>
                        <a:pt x="0" y="28"/>
                        <a:pt x="0" y="28"/>
                      </a:cubicBezTo>
                    </a:path>
                  </a:pathLst>
                </a:custGeom>
                <a:solidFill>
                  <a:srgbClr val="FFFFFF"/>
                </a:solidFill>
                <a:ln w="15875" cap="flat">
                  <a:solidFill>
                    <a:srgbClr val="0078D7"/>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353535"/>
                    </a:solidFill>
                  </a:endParaRPr>
                </a:p>
              </p:txBody>
            </p:sp>
            <p:sp>
              <p:nvSpPr>
                <p:cNvPr id="242" name="Rectangle 212">
                  <a:extLst>
                    <a:ext uri="{FF2B5EF4-FFF2-40B4-BE49-F238E27FC236}">
                      <a16:creationId xmlns:a16="http://schemas.microsoft.com/office/drawing/2014/main" id="{92851590-0BDD-4BA7-9964-A9AB7564AAC1}"/>
                    </a:ext>
                  </a:extLst>
                </p:cNvPr>
                <p:cNvSpPr>
                  <a:spLocks noChangeArrowheads="1"/>
                </p:cNvSpPr>
                <p:nvPr/>
              </p:nvSpPr>
              <p:spPr bwMode="auto">
                <a:xfrm>
                  <a:off x="3888" y="2040"/>
                  <a:ext cx="42" cy="31"/>
                </a:xfrm>
                <a:prstGeom prst="rect">
                  <a:avLst/>
                </a:prstGeom>
                <a:solidFill>
                  <a:srgbClr val="FFFFFF"/>
                </a:solidFill>
                <a:ln w="15875" cap="flat">
                  <a:solidFill>
                    <a:srgbClr val="0078D7"/>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353535"/>
                    </a:solidFill>
                  </a:endParaRPr>
                </a:p>
              </p:txBody>
            </p:sp>
            <p:sp>
              <p:nvSpPr>
                <p:cNvPr id="243" name="Rectangle 213">
                  <a:extLst>
                    <a:ext uri="{FF2B5EF4-FFF2-40B4-BE49-F238E27FC236}">
                      <a16:creationId xmlns:a16="http://schemas.microsoft.com/office/drawing/2014/main" id="{4E376732-63E9-4445-8683-0DFDDB339728}"/>
                    </a:ext>
                  </a:extLst>
                </p:cNvPr>
                <p:cNvSpPr>
                  <a:spLocks noChangeArrowheads="1"/>
                </p:cNvSpPr>
                <p:nvPr/>
              </p:nvSpPr>
              <p:spPr bwMode="auto">
                <a:xfrm>
                  <a:off x="3970" y="2098"/>
                  <a:ext cx="15" cy="15"/>
                </a:xfrm>
                <a:prstGeom prst="rect">
                  <a:avLst/>
                </a:prstGeom>
                <a:grp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353535"/>
                    </a:solidFill>
                  </a:endParaRPr>
                </a:p>
              </p:txBody>
            </p:sp>
            <p:sp>
              <p:nvSpPr>
                <p:cNvPr id="244" name="Rectangle 214">
                  <a:extLst>
                    <a:ext uri="{FF2B5EF4-FFF2-40B4-BE49-F238E27FC236}">
                      <a16:creationId xmlns:a16="http://schemas.microsoft.com/office/drawing/2014/main" id="{E66E3132-FCBF-49CF-9E0B-ECB7553745D0}"/>
                    </a:ext>
                  </a:extLst>
                </p:cNvPr>
                <p:cNvSpPr>
                  <a:spLocks noChangeArrowheads="1"/>
                </p:cNvSpPr>
                <p:nvPr/>
              </p:nvSpPr>
              <p:spPr bwMode="auto">
                <a:xfrm>
                  <a:off x="3970" y="2138"/>
                  <a:ext cx="15" cy="15"/>
                </a:xfrm>
                <a:prstGeom prst="rect">
                  <a:avLst/>
                </a:prstGeom>
                <a:grp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353535"/>
                    </a:solidFill>
                  </a:endParaRPr>
                </a:p>
              </p:txBody>
            </p:sp>
            <p:sp>
              <p:nvSpPr>
                <p:cNvPr id="245" name="Rectangle 215">
                  <a:extLst>
                    <a:ext uri="{FF2B5EF4-FFF2-40B4-BE49-F238E27FC236}">
                      <a16:creationId xmlns:a16="http://schemas.microsoft.com/office/drawing/2014/main" id="{F062F5D3-D92B-404D-AD53-C461B0DBDFD4}"/>
                    </a:ext>
                  </a:extLst>
                </p:cNvPr>
                <p:cNvSpPr>
                  <a:spLocks noChangeArrowheads="1"/>
                </p:cNvSpPr>
                <p:nvPr/>
              </p:nvSpPr>
              <p:spPr bwMode="auto">
                <a:xfrm>
                  <a:off x="3970" y="2176"/>
                  <a:ext cx="15" cy="15"/>
                </a:xfrm>
                <a:prstGeom prst="rect">
                  <a:avLst/>
                </a:prstGeom>
                <a:grp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353535"/>
                    </a:solidFill>
                  </a:endParaRPr>
                </a:p>
              </p:txBody>
            </p:sp>
            <p:sp>
              <p:nvSpPr>
                <p:cNvPr id="246" name="Rectangle 216">
                  <a:extLst>
                    <a:ext uri="{FF2B5EF4-FFF2-40B4-BE49-F238E27FC236}">
                      <a16:creationId xmlns:a16="http://schemas.microsoft.com/office/drawing/2014/main" id="{D15E5565-E52F-4087-A3AB-3B80B168DB34}"/>
                    </a:ext>
                  </a:extLst>
                </p:cNvPr>
                <p:cNvSpPr>
                  <a:spLocks noChangeArrowheads="1"/>
                </p:cNvSpPr>
                <p:nvPr/>
              </p:nvSpPr>
              <p:spPr bwMode="auto">
                <a:xfrm>
                  <a:off x="3970" y="2216"/>
                  <a:ext cx="15" cy="16"/>
                </a:xfrm>
                <a:prstGeom prst="rect">
                  <a:avLst/>
                </a:prstGeom>
                <a:grp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353535"/>
                    </a:solidFill>
                  </a:endParaRPr>
                </a:p>
              </p:txBody>
            </p:sp>
            <p:sp>
              <p:nvSpPr>
                <p:cNvPr id="247" name="Rectangle 217">
                  <a:extLst>
                    <a:ext uri="{FF2B5EF4-FFF2-40B4-BE49-F238E27FC236}">
                      <a16:creationId xmlns:a16="http://schemas.microsoft.com/office/drawing/2014/main" id="{0CFB64E5-54F9-497C-B07D-C38BCA21F4AD}"/>
                    </a:ext>
                  </a:extLst>
                </p:cNvPr>
                <p:cNvSpPr>
                  <a:spLocks noChangeArrowheads="1"/>
                </p:cNvSpPr>
                <p:nvPr/>
              </p:nvSpPr>
              <p:spPr bwMode="auto">
                <a:xfrm>
                  <a:off x="3970" y="2254"/>
                  <a:ext cx="15" cy="16"/>
                </a:xfrm>
                <a:prstGeom prst="rect">
                  <a:avLst/>
                </a:prstGeom>
                <a:grp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353535"/>
                    </a:solidFill>
                  </a:endParaRPr>
                </a:p>
              </p:txBody>
            </p:sp>
            <p:sp>
              <p:nvSpPr>
                <p:cNvPr id="248" name="Rectangle 218">
                  <a:extLst>
                    <a:ext uri="{FF2B5EF4-FFF2-40B4-BE49-F238E27FC236}">
                      <a16:creationId xmlns:a16="http://schemas.microsoft.com/office/drawing/2014/main" id="{4CB0A919-0E75-4A71-A9C5-83144FC27481}"/>
                    </a:ext>
                  </a:extLst>
                </p:cNvPr>
                <p:cNvSpPr>
                  <a:spLocks noChangeArrowheads="1"/>
                </p:cNvSpPr>
                <p:nvPr/>
              </p:nvSpPr>
              <p:spPr bwMode="auto">
                <a:xfrm>
                  <a:off x="3885" y="2098"/>
                  <a:ext cx="15" cy="15"/>
                </a:xfrm>
                <a:prstGeom prst="rect">
                  <a:avLst/>
                </a:prstGeom>
                <a:grp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353535"/>
                    </a:solidFill>
                  </a:endParaRPr>
                </a:p>
              </p:txBody>
            </p:sp>
            <p:sp>
              <p:nvSpPr>
                <p:cNvPr id="249" name="Rectangle 219">
                  <a:extLst>
                    <a:ext uri="{FF2B5EF4-FFF2-40B4-BE49-F238E27FC236}">
                      <a16:creationId xmlns:a16="http://schemas.microsoft.com/office/drawing/2014/main" id="{425AD521-367B-4C5C-919F-182D11CBFEEF}"/>
                    </a:ext>
                  </a:extLst>
                </p:cNvPr>
                <p:cNvSpPr>
                  <a:spLocks noChangeArrowheads="1"/>
                </p:cNvSpPr>
                <p:nvPr/>
              </p:nvSpPr>
              <p:spPr bwMode="auto">
                <a:xfrm>
                  <a:off x="3885" y="2138"/>
                  <a:ext cx="15" cy="15"/>
                </a:xfrm>
                <a:prstGeom prst="rect">
                  <a:avLst/>
                </a:prstGeom>
                <a:grp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353535"/>
                    </a:solidFill>
                  </a:endParaRPr>
                </a:p>
              </p:txBody>
            </p:sp>
            <p:sp>
              <p:nvSpPr>
                <p:cNvPr id="250" name="Rectangle 220">
                  <a:extLst>
                    <a:ext uri="{FF2B5EF4-FFF2-40B4-BE49-F238E27FC236}">
                      <a16:creationId xmlns:a16="http://schemas.microsoft.com/office/drawing/2014/main" id="{56D76E39-C1FD-4765-BF22-EFB99D253D2D}"/>
                    </a:ext>
                  </a:extLst>
                </p:cNvPr>
                <p:cNvSpPr>
                  <a:spLocks noChangeArrowheads="1"/>
                </p:cNvSpPr>
                <p:nvPr/>
              </p:nvSpPr>
              <p:spPr bwMode="auto">
                <a:xfrm>
                  <a:off x="3885" y="2176"/>
                  <a:ext cx="15" cy="15"/>
                </a:xfrm>
                <a:prstGeom prst="rect">
                  <a:avLst/>
                </a:prstGeom>
                <a:grp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353535"/>
                    </a:solidFill>
                  </a:endParaRPr>
                </a:p>
              </p:txBody>
            </p:sp>
            <p:sp>
              <p:nvSpPr>
                <p:cNvPr id="251" name="Rectangle 221">
                  <a:extLst>
                    <a:ext uri="{FF2B5EF4-FFF2-40B4-BE49-F238E27FC236}">
                      <a16:creationId xmlns:a16="http://schemas.microsoft.com/office/drawing/2014/main" id="{F631D89D-22DA-4F80-81F3-DFFD863CB531}"/>
                    </a:ext>
                  </a:extLst>
                </p:cNvPr>
                <p:cNvSpPr>
                  <a:spLocks noChangeArrowheads="1"/>
                </p:cNvSpPr>
                <p:nvPr/>
              </p:nvSpPr>
              <p:spPr bwMode="auto">
                <a:xfrm>
                  <a:off x="3885" y="2216"/>
                  <a:ext cx="15" cy="16"/>
                </a:xfrm>
                <a:prstGeom prst="rect">
                  <a:avLst/>
                </a:prstGeom>
                <a:grp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353535"/>
                    </a:solidFill>
                  </a:endParaRPr>
                </a:p>
              </p:txBody>
            </p:sp>
            <p:sp>
              <p:nvSpPr>
                <p:cNvPr id="252" name="Rectangle 222">
                  <a:extLst>
                    <a:ext uri="{FF2B5EF4-FFF2-40B4-BE49-F238E27FC236}">
                      <a16:creationId xmlns:a16="http://schemas.microsoft.com/office/drawing/2014/main" id="{C71F8AC3-6E68-43AF-8A64-E80AA87A24F8}"/>
                    </a:ext>
                  </a:extLst>
                </p:cNvPr>
                <p:cNvSpPr>
                  <a:spLocks noChangeArrowheads="1"/>
                </p:cNvSpPr>
                <p:nvPr/>
              </p:nvSpPr>
              <p:spPr bwMode="auto">
                <a:xfrm>
                  <a:off x="3885" y="2254"/>
                  <a:ext cx="15" cy="16"/>
                </a:xfrm>
                <a:prstGeom prst="rect">
                  <a:avLst/>
                </a:prstGeom>
                <a:grp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353535"/>
                    </a:solidFill>
                  </a:endParaRPr>
                </a:p>
              </p:txBody>
            </p:sp>
            <p:sp>
              <p:nvSpPr>
                <p:cNvPr id="253" name="Rectangle 223">
                  <a:extLst>
                    <a:ext uri="{FF2B5EF4-FFF2-40B4-BE49-F238E27FC236}">
                      <a16:creationId xmlns:a16="http://schemas.microsoft.com/office/drawing/2014/main" id="{B881225E-8BB3-4E95-B1F2-9FC9274B2CEA}"/>
                    </a:ext>
                  </a:extLst>
                </p:cNvPr>
                <p:cNvSpPr>
                  <a:spLocks noChangeArrowheads="1"/>
                </p:cNvSpPr>
                <p:nvPr/>
              </p:nvSpPr>
              <p:spPr bwMode="auto">
                <a:xfrm>
                  <a:off x="3927" y="2098"/>
                  <a:ext cx="15" cy="15"/>
                </a:xfrm>
                <a:prstGeom prst="rect">
                  <a:avLst/>
                </a:prstGeom>
                <a:grp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353535"/>
                    </a:solidFill>
                  </a:endParaRPr>
                </a:p>
              </p:txBody>
            </p:sp>
            <p:sp>
              <p:nvSpPr>
                <p:cNvPr id="254" name="Rectangle 224">
                  <a:extLst>
                    <a:ext uri="{FF2B5EF4-FFF2-40B4-BE49-F238E27FC236}">
                      <a16:creationId xmlns:a16="http://schemas.microsoft.com/office/drawing/2014/main" id="{EC3E3BCE-A4DB-4444-BB6C-24ECE135CF27}"/>
                    </a:ext>
                  </a:extLst>
                </p:cNvPr>
                <p:cNvSpPr>
                  <a:spLocks noChangeArrowheads="1"/>
                </p:cNvSpPr>
                <p:nvPr/>
              </p:nvSpPr>
              <p:spPr bwMode="auto">
                <a:xfrm>
                  <a:off x="3927" y="2138"/>
                  <a:ext cx="15" cy="15"/>
                </a:xfrm>
                <a:prstGeom prst="rect">
                  <a:avLst/>
                </a:prstGeom>
                <a:grp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353535"/>
                    </a:solidFill>
                  </a:endParaRPr>
                </a:p>
              </p:txBody>
            </p:sp>
            <p:sp>
              <p:nvSpPr>
                <p:cNvPr id="255" name="Rectangle 225">
                  <a:extLst>
                    <a:ext uri="{FF2B5EF4-FFF2-40B4-BE49-F238E27FC236}">
                      <a16:creationId xmlns:a16="http://schemas.microsoft.com/office/drawing/2014/main" id="{46197DB4-A043-4198-8119-5E36D7AB0745}"/>
                    </a:ext>
                  </a:extLst>
                </p:cNvPr>
                <p:cNvSpPr>
                  <a:spLocks noChangeArrowheads="1"/>
                </p:cNvSpPr>
                <p:nvPr/>
              </p:nvSpPr>
              <p:spPr bwMode="auto">
                <a:xfrm>
                  <a:off x="3927" y="2176"/>
                  <a:ext cx="15" cy="15"/>
                </a:xfrm>
                <a:prstGeom prst="rect">
                  <a:avLst/>
                </a:prstGeom>
                <a:grp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353535"/>
                    </a:solidFill>
                  </a:endParaRPr>
                </a:p>
              </p:txBody>
            </p:sp>
            <p:sp>
              <p:nvSpPr>
                <p:cNvPr id="256" name="Rectangle 226">
                  <a:extLst>
                    <a:ext uri="{FF2B5EF4-FFF2-40B4-BE49-F238E27FC236}">
                      <a16:creationId xmlns:a16="http://schemas.microsoft.com/office/drawing/2014/main" id="{254EA572-0F22-4940-88A2-C78F641BD643}"/>
                    </a:ext>
                  </a:extLst>
                </p:cNvPr>
                <p:cNvSpPr>
                  <a:spLocks noChangeArrowheads="1"/>
                </p:cNvSpPr>
                <p:nvPr/>
              </p:nvSpPr>
              <p:spPr bwMode="auto">
                <a:xfrm>
                  <a:off x="3927" y="2216"/>
                  <a:ext cx="15" cy="16"/>
                </a:xfrm>
                <a:prstGeom prst="rect">
                  <a:avLst/>
                </a:prstGeom>
                <a:grp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353535"/>
                    </a:solidFill>
                  </a:endParaRPr>
                </a:p>
              </p:txBody>
            </p:sp>
            <p:sp>
              <p:nvSpPr>
                <p:cNvPr id="257" name="Rectangle 227">
                  <a:extLst>
                    <a:ext uri="{FF2B5EF4-FFF2-40B4-BE49-F238E27FC236}">
                      <a16:creationId xmlns:a16="http://schemas.microsoft.com/office/drawing/2014/main" id="{0AB51E31-628A-45C6-A7E3-94FE1486A4C2}"/>
                    </a:ext>
                  </a:extLst>
                </p:cNvPr>
                <p:cNvSpPr>
                  <a:spLocks noChangeArrowheads="1"/>
                </p:cNvSpPr>
                <p:nvPr/>
              </p:nvSpPr>
              <p:spPr bwMode="auto">
                <a:xfrm>
                  <a:off x="3927" y="2254"/>
                  <a:ext cx="15" cy="16"/>
                </a:xfrm>
                <a:prstGeom prst="rect">
                  <a:avLst/>
                </a:prstGeom>
                <a:grp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353535"/>
                    </a:solidFill>
                  </a:endParaRPr>
                </a:p>
              </p:txBody>
            </p:sp>
            <p:sp>
              <p:nvSpPr>
                <p:cNvPr id="258" name="Rectangle 228">
                  <a:extLst>
                    <a:ext uri="{FF2B5EF4-FFF2-40B4-BE49-F238E27FC236}">
                      <a16:creationId xmlns:a16="http://schemas.microsoft.com/office/drawing/2014/main" id="{7963073A-E58B-42D6-82B9-705D0329C40B}"/>
                    </a:ext>
                  </a:extLst>
                </p:cNvPr>
                <p:cNvSpPr>
                  <a:spLocks noChangeArrowheads="1"/>
                </p:cNvSpPr>
                <p:nvPr/>
              </p:nvSpPr>
              <p:spPr bwMode="auto">
                <a:xfrm>
                  <a:off x="3776" y="2176"/>
                  <a:ext cx="15" cy="15"/>
                </a:xfrm>
                <a:prstGeom prst="rect">
                  <a:avLst/>
                </a:prstGeom>
                <a:grp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353535"/>
                    </a:solidFill>
                  </a:endParaRPr>
                </a:p>
              </p:txBody>
            </p:sp>
            <p:sp>
              <p:nvSpPr>
                <p:cNvPr id="259" name="Rectangle 229">
                  <a:extLst>
                    <a:ext uri="{FF2B5EF4-FFF2-40B4-BE49-F238E27FC236}">
                      <a16:creationId xmlns:a16="http://schemas.microsoft.com/office/drawing/2014/main" id="{46C757B2-19D7-4B4C-9C84-D3B377F3971D}"/>
                    </a:ext>
                  </a:extLst>
                </p:cNvPr>
                <p:cNvSpPr>
                  <a:spLocks noChangeArrowheads="1"/>
                </p:cNvSpPr>
                <p:nvPr/>
              </p:nvSpPr>
              <p:spPr bwMode="auto">
                <a:xfrm>
                  <a:off x="3776" y="2216"/>
                  <a:ext cx="15" cy="16"/>
                </a:xfrm>
                <a:prstGeom prst="rect">
                  <a:avLst/>
                </a:prstGeom>
                <a:grp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353535"/>
                    </a:solidFill>
                  </a:endParaRPr>
                </a:p>
              </p:txBody>
            </p:sp>
            <p:sp>
              <p:nvSpPr>
                <p:cNvPr id="260" name="Rectangle 230">
                  <a:extLst>
                    <a:ext uri="{FF2B5EF4-FFF2-40B4-BE49-F238E27FC236}">
                      <a16:creationId xmlns:a16="http://schemas.microsoft.com/office/drawing/2014/main" id="{FE76747F-8B71-479F-87F5-B1FC2CA71C1B}"/>
                    </a:ext>
                  </a:extLst>
                </p:cNvPr>
                <p:cNvSpPr>
                  <a:spLocks noChangeArrowheads="1"/>
                </p:cNvSpPr>
                <p:nvPr/>
              </p:nvSpPr>
              <p:spPr bwMode="auto">
                <a:xfrm>
                  <a:off x="3776" y="2254"/>
                  <a:ext cx="15" cy="16"/>
                </a:xfrm>
                <a:prstGeom prst="rect">
                  <a:avLst/>
                </a:prstGeom>
                <a:grp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353535"/>
                    </a:solidFill>
                  </a:endParaRPr>
                </a:p>
              </p:txBody>
            </p:sp>
            <p:sp>
              <p:nvSpPr>
                <p:cNvPr id="261" name="Rectangle 231">
                  <a:extLst>
                    <a:ext uri="{FF2B5EF4-FFF2-40B4-BE49-F238E27FC236}">
                      <a16:creationId xmlns:a16="http://schemas.microsoft.com/office/drawing/2014/main" id="{48F50BC3-828B-49BA-98AE-CDA25629AF9A}"/>
                    </a:ext>
                  </a:extLst>
                </p:cNvPr>
                <p:cNvSpPr>
                  <a:spLocks noChangeArrowheads="1"/>
                </p:cNvSpPr>
                <p:nvPr/>
              </p:nvSpPr>
              <p:spPr bwMode="auto">
                <a:xfrm>
                  <a:off x="3818" y="2176"/>
                  <a:ext cx="15" cy="15"/>
                </a:xfrm>
                <a:prstGeom prst="rect">
                  <a:avLst/>
                </a:prstGeom>
                <a:grp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353535"/>
                    </a:solidFill>
                  </a:endParaRPr>
                </a:p>
              </p:txBody>
            </p:sp>
            <p:sp>
              <p:nvSpPr>
                <p:cNvPr id="262" name="Rectangle 232">
                  <a:extLst>
                    <a:ext uri="{FF2B5EF4-FFF2-40B4-BE49-F238E27FC236}">
                      <a16:creationId xmlns:a16="http://schemas.microsoft.com/office/drawing/2014/main" id="{BF3A6716-FF4F-4115-8B78-2FD85909FD5C}"/>
                    </a:ext>
                  </a:extLst>
                </p:cNvPr>
                <p:cNvSpPr>
                  <a:spLocks noChangeArrowheads="1"/>
                </p:cNvSpPr>
                <p:nvPr/>
              </p:nvSpPr>
              <p:spPr bwMode="auto">
                <a:xfrm>
                  <a:off x="3818" y="2216"/>
                  <a:ext cx="15" cy="16"/>
                </a:xfrm>
                <a:prstGeom prst="rect">
                  <a:avLst/>
                </a:prstGeom>
                <a:grp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353535"/>
                    </a:solidFill>
                  </a:endParaRPr>
                </a:p>
              </p:txBody>
            </p:sp>
            <p:sp>
              <p:nvSpPr>
                <p:cNvPr id="263" name="Rectangle 233">
                  <a:extLst>
                    <a:ext uri="{FF2B5EF4-FFF2-40B4-BE49-F238E27FC236}">
                      <a16:creationId xmlns:a16="http://schemas.microsoft.com/office/drawing/2014/main" id="{D795882D-D8BE-4DC6-A005-B38A6F893E7A}"/>
                    </a:ext>
                  </a:extLst>
                </p:cNvPr>
                <p:cNvSpPr>
                  <a:spLocks noChangeArrowheads="1"/>
                </p:cNvSpPr>
                <p:nvPr/>
              </p:nvSpPr>
              <p:spPr bwMode="auto">
                <a:xfrm>
                  <a:off x="3818" y="2254"/>
                  <a:ext cx="15" cy="16"/>
                </a:xfrm>
                <a:prstGeom prst="rect">
                  <a:avLst/>
                </a:prstGeom>
                <a:grp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353535"/>
                    </a:solidFill>
                  </a:endParaRPr>
                </a:p>
              </p:txBody>
            </p:sp>
            <p:sp>
              <p:nvSpPr>
                <p:cNvPr id="264" name="Rectangle 234">
                  <a:extLst>
                    <a:ext uri="{FF2B5EF4-FFF2-40B4-BE49-F238E27FC236}">
                      <a16:creationId xmlns:a16="http://schemas.microsoft.com/office/drawing/2014/main" id="{909F1DB4-F24B-4FFD-B8D4-9A3A3DAB7AC9}"/>
                    </a:ext>
                  </a:extLst>
                </p:cNvPr>
                <p:cNvSpPr>
                  <a:spLocks noChangeArrowheads="1"/>
                </p:cNvSpPr>
                <p:nvPr/>
              </p:nvSpPr>
              <p:spPr bwMode="auto">
                <a:xfrm>
                  <a:off x="3776" y="2295"/>
                  <a:ext cx="15" cy="15"/>
                </a:xfrm>
                <a:prstGeom prst="rect">
                  <a:avLst/>
                </a:prstGeom>
                <a:grp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353535"/>
                    </a:solidFill>
                  </a:endParaRPr>
                </a:p>
              </p:txBody>
            </p:sp>
            <p:sp>
              <p:nvSpPr>
                <p:cNvPr id="265" name="Rectangle 235">
                  <a:extLst>
                    <a:ext uri="{FF2B5EF4-FFF2-40B4-BE49-F238E27FC236}">
                      <a16:creationId xmlns:a16="http://schemas.microsoft.com/office/drawing/2014/main" id="{A341A261-4A72-43A3-B67A-CF2BFA8FE495}"/>
                    </a:ext>
                  </a:extLst>
                </p:cNvPr>
                <p:cNvSpPr>
                  <a:spLocks noChangeArrowheads="1"/>
                </p:cNvSpPr>
                <p:nvPr/>
              </p:nvSpPr>
              <p:spPr bwMode="auto">
                <a:xfrm>
                  <a:off x="3818" y="2295"/>
                  <a:ext cx="15" cy="15"/>
                </a:xfrm>
                <a:prstGeom prst="rect">
                  <a:avLst/>
                </a:prstGeom>
                <a:grp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353535"/>
                    </a:solidFill>
                  </a:endParaRPr>
                </a:p>
              </p:txBody>
            </p:sp>
          </p:grpSp>
        </p:grpSp>
        <p:sp>
          <p:nvSpPr>
            <p:cNvPr id="234" name="Rectangle 233">
              <a:extLst>
                <a:ext uri="{FF2B5EF4-FFF2-40B4-BE49-F238E27FC236}">
                  <a16:creationId xmlns:a16="http://schemas.microsoft.com/office/drawing/2014/main" id="{404F2276-0CD5-422B-8937-1D6560C0C9DA}"/>
                </a:ext>
              </a:extLst>
            </p:cNvPr>
            <p:cNvSpPr/>
            <p:nvPr/>
          </p:nvSpPr>
          <p:spPr>
            <a:xfrm>
              <a:off x="10098218" y="5993800"/>
              <a:ext cx="1737360" cy="336787"/>
            </a:xfrm>
            <a:prstGeom prst="rect">
              <a:avLst/>
            </a:prstGeom>
          </p:spPr>
          <p:txBody>
            <a:bodyPr wrap="square">
              <a:spAutoFit/>
            </a:bodyPr>
            <a:lstStyle/>
            <a:p>
              <a:pPr algn="ctr"/>
              <a:r>
                <a:rPr lang="en-US" sz="1632" spc="-51">
                  <a:ln w="3175">
                    <a:noFill/>
                  </a:ln>
                  <a:gradFill>
                    <a:gsLst>
                      <a:gs pos="1250">
                        <a:srgbClr val="1A1A1A"/>
                      </a:gs>
                      <a:gs pos="100000">
                        <a:srgbClr val="1A1A1A"/>
                      </a:gs>
                    </a:gsLst>
                    <a:lin ang="5400000" scaled="0"/>
                  </a:gradFill>
                  <a:cs typeface="Segoe UI" pitchFamily="34" charset="0"/>
                </a:rPr>
                <a:t>On-premises apps</a:t>
              </a:r>
              <a:endParaRPr lang="en-US" sz="1020"/>
            </a:p>
          </p:txBody>
        </p:sp>
      </p:grpSp>
      <p:grpSp>
        <p:nvGrpSpPr>
          <p:cNvPr id="269" name="Group 268">
            <a:extLst>
              <a:ext uri="{FF2B5EF4-FFF2-40B4-BE49-F238E27FC236}">
                <a16:creationId xmlns:a16="http://schemas.microsoft.com/office/drawing/2014/main" id="{62DC8444-A9F5-44A5-BB01-37A14C3F5E6C}"/>
              </a:ext>
            </a:extLst>
          </p:cNvPr>
          <p:cNvGrpSpPr/>
          <p:nvPr/>
        </p:nvGrpSpPr>
        <p:grpSpPr>
          <a:xfrm>
            <a:off x="9982609" y="2687205"/>
            <a:ext cx="1033527" cy="853348"/>
            <a:chOff x="9786897" y="2615538"/>
            <a:chExt cx="1013354" cy="836692"/>
          </a:xfrm>
        </p:grpSpPr>
        <p:sp>
          <p:nvSpPr>
            <p:cNvPr id="270" name="Rectangle 269">
              <a:extLst>
                <a:ext uri="{FF2B5EF4-FFF2-40B4-BE49-F238E27FC236}">
                  <a16:creationId xmlns:a16="http://schemas.microsoft.com/office/drawing/2014/main" id="{ACF871EE-EC16-4F1C-A2D4-8C5BFA9E68FF}"/>
                </a:ext>
              </a:extLst>
            </p:cNvPr>
            <p:cNvSpPr/>
            <p:nvPr/>
          </p:nvSpPr>
          <p:spPr>
            <a:xfrm>
              <a:off x="9786897" y="2615538"/>
              <a:ext cx="1013354" cy="339067"/>
            </a:xfrm>
            <a:prstGeom prst="rect">
              <a:avLst/>
            </a:prstGeom>
          </p:spPr>
          <p:txBody>
            <a:bodyPr wrap="square" lIns="0" tIns="0" rIns="0" bIns="0">
              <a:spAutoFit/>
            </a:bodyPr>
            <a:lstStyle/>
            <a:p>
              <a:pPr defTabSz="896043">
                <a:lnSpc>
                  <a:spcPct val="90000"/>
                </a:lnSpc>
                <a:defRPr/>
              </a:pPr>
              <a:r>
                <a:rPr lang="en-US" sz="1399" kern="0" spc="-50">
                  <a:solidFill>
                    <a:srgbClr val="0078D4"/>
                  </a:solidFill>
                  <a:latin typeface="Segoe UI"/>
                  <a:ea typeface="ＭＳ Ｐゴシック" charset="0"/>
                </a:rPr>
                <a:t>Microsoft</a:t>
              </a:r>
              <a:br>
                <a:rPr lang="en-US" sz="1199" kern="0" spc="-50">
                  <a:solidFill>
                    <a:srgbClr val="0078D4"/>
                  </a:solidFill>
                  <a:latin typeface="Segoe UI"/>
                  <a:ea typeface="ＭＳ Ｐゴシック" charset="0"/>
                </a:rPr>
              </a:br>
              <a:r>
                <a:rPr lang="en-US" sz="1049" kern="0" spc="-50">
                  <a:solidFill>
                    <a:srgbClr val="0078D4"/>
                  </a:solidFill>
                  <a:latin typeface="Segoe UI"/>
                  <a:ea typeface="ＭＳ Ｐゴシック" charset="0"/>
                </a:rPr>
                <a:t>Cloud App Security</a:t>
              </a:r>
              <a:endParaRPr lang="en-US" sz="1199" kern="0" spc="-50">
                <a:solidFill>
                  <a:srgbClr val="0078D4"/>
                </a:solidFill>
                <a:latin typeface="Segoe UI"/>
                <a:ea typeface="ＭＳ Ｐゴシック" charset="0"/>
              </a:endParaRPr>
            </a:p>
          </p:txBody>
        </p:sp>
        <p:grpSp>
          <p:nvGrpSpPr>
            <p:cNvPr id="271" name="Group 270">
              <a:extLst>
                <a:ext uri="{FF2B5EF4-FFF2-40B4-BE49-F238E27FC236}">
                  <a16:creationId xmlns:a16="http://schemas.microsoft.com/office/drawing/2014/main" id="{591E1115-7766-4BB2-AFF9-0CB447B99F3B}"/>
                </a:ext>
              </a:extLst>
            </p:cNvPr>
            <p:cNvGrpSpPr/>
            <p:nvPr/>
          </p:nvGrpSpPr>
          <p:grpSpPr>
            <a:xfrm>
              <a:off x="10055359" y="3004018"/>
              <a:ext cx="448212" cy="448212"/>
              <a:chOff x="9868268" y="3067903"/>
              <a:chExt cx="448212" cy="448212"/>
            </a:xfrm>
          </p:grpSpPr>
          <p:grpSp>
            <p:nvGrpSpPr>
              <p:cNvPr id="272" name="Group 271">
                <a:extLst>
                  <a:ext uri="{FF2B5EF4-FFF2-40B4-BE49-F238E27FC236}">
                    <a16:creationId xmlns:a16="http://schemas.microsoft.com/office/drawing/2014/main" id="{869B81CA-834A-498E-B354-B61424CAD4CD}"/>
                  </a:ext>
                </a:extLst>
              </p:cNvPr>
              <p:cNvGrpSpPr/>
              <p:nvPr/>
            </p:nvGrpSpPr>
            <p:grpSpPr>
              <a:xfrm>
                <a:off x="9868268" y="3067903"/>
                <a:ext cx="448212" cy="448212"/>
                <a:chOff x="8603515" y="2504434"/>
                <a:chExt cx="1600200" cy="1600200"/>
              </a:xfrm>
            </p:grpSpPr>
            <p:sp>
              <p:nvSpPr>
                <p:cNvPr id="274" name="Oval 273">
                  <a:extLst>
                    <a:ext uri="{FF2B5EF4-FFF2-40B4-BE49-F238E27FC236}">
                      <a16:creationId xmlns:a16="http://schemas.microsoft.com/office/drawing/2014/main" id="{6C00DFA5-AA56-4B65-8C0A-0314CE672230}"/>
                    </a:ext>
                  </a:extLst>
                </p:cNvPr>
                <p:cNvSpPr/>
                <p:nvPr/>
              </p:nvSpPr>
              <p:spPr bwMode="auto">
                <a:xfrm>
                  <a:off x="8672095" y="2573014"/>
                  <a:ext cx="1463040" cy="1463040"/>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5" name="Circle: Hollow 274">
                  <a:extLst>
                    <a:ext uri="{FF2B5EF4-FFF2-40B4-BE49-F238E27FC236}">
                      <a16:creationId xmlns:a16="http://schemas.microsoft.com/office/drawing/2014/main" id="{2E343973-B1F4-449B-8BB9-F0F30F8F1E8C}"/>
                    </a:ext>
                  </a:extLst>
                </p:cNvPr>
                <p:cNvSpPr/>
                <p:nvPr/>
              </p:nvSpPr>
              <p:spPr bwMode="auto">
                <a:xfrm>
                  <a:off x="8603515" y="2504434"/>
                  <a:ext cx="1600200" cy="1600200"/>
                </a:xfrm>
                <a:prstGeom prst="donut">
                  <a:avLst>
                    <a:gd name="adj" fmla="val 6045"/>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273" name="Freeform: Shape 272">
                <a:extLst>
                  <a:ext uri="{FF2B5EF4-FFF2-40B4-BE49-F238E27FC236}">
                    <a16:creationId xmlns:a16="http://schemas.microsoft.com/office/drawing/2014/main" id="{3C4BA52B-4DF9-4A41-8E7A-F6509561A1FE}"/>
                  </a:ext>
                </a:extLst>
              </p:cNvPr>
              <p:cNvSpPr>
                <a:spLocks noChangeAspect="1"/>
              </p:cNvSpPr>
              <p:nvPr/>
            </p:nvSpPr>
            <p:spPr bwMode="auto">
              <a:xfrm>
                <a:off x="9950723" y="3156818"/>
                <a:ext cx="283303" cy="232283"/>
              </a:xfrm>
              <a:custGeom>
                <a:avLst/>
                <a:gdLst>
                  <a:gd name="connsiteX0" fmla="*/ 2175329 w 4360190"/>
                  <a:gd name="connsiteY0" fmla="*/ 1996622 h 3574944"/>
                  <a:gd name="connsiteX1" fmla="*/ 2510323 w 4360190"/>
                  <a:gd name="connsiteY1" fmla="*/ 2331616 h 3574944"/>
                  <a:gd name="connsiteX2" fmla="*/ 2242842 w 4360190"/>
                  <a:gd name="connsiteY2" fmla="*/ 2659804 h 3574944"/>
                  <a:gd name="connsiteX3" fmla="*/ 2239308 w 4360190"/>
                  <a:gd name="connsiteY3" fmla="*/ 2660160 h 3574944"/>
                  <a:gd name="connsiteX4" fmla="*/ 2239308 w 4360190"/>
                  <a:gd name="connsiteY4" fmla="*/ 3014241 h 3574944"/>
                  <a:gd name="connsiteX5" fmla="*/ 2200729 w 4360190"/>
                  <a:gd name="connsiteY5" fmla="*/ 3052820 h 3574944"/>
                  <a:gd name="connsiteX6" fmla="*/ 2149929 w 4360190"/>
                  <a:gd name="connsiteY6" fmla="*/ 3052820 h 3574944"/>
                  <a:gd name="connsiteX7" fmla="*/ 2111350 w 4360190"/>
                  <a:gd name="connsiteY7" fmla="*/ 3014241 h 3574944"/>
                  <a:gd name="connsiteX8" fmla="*/ 2111350 w 4360190"/>
                  <a:gd name="connsiteY8" fmla="*/ 2660160 h 3574944"/>
                  <a:gd name="connsiteX9" fmla="*/ 2107816 w 4360190"/>
                  <a:gd name="connsiteY9" fmla="*/ 2659804 h 3574944"/>
                  <a:gd name="connsiteX10" fmla="*/ 1840335 w 4360190"/>
                  <a:gd name="connsiteY10" fmla="*/ 2331616 h 3574944"/>
                  <a:gd name="connsiteX11" fmla="*/ 2175329 w 4360190"/>
                  <a:gd name="connsiteY11" fmla="*/ 1996622 h 3574944"/>
                  <a:gd name="connsiteX12" fmla="*/ 1764864 w 4360190"/>
                  <a:gd name="connsiteY12" fmla="*/ 1325944 h 3574944"/>
                  <a:gd name="connsiteX13" fmla="*/ 948670 w 4360190"/>
                  <a:gd name="connsiteY13" fmla="*/ 2142138 h 3574944"/>
                  <a:gd name="connsiteX14" fmla="*/ 964235 w 4360190"/>
                  <a:gd name="connsiteY14" fmla="*/ 2296543 h 3574944"/>
                  <a:gd name="connsiteX15" fmla="*/ 754296 w 4360190"/>
                  <a:gd name="connsiteY15" fmla="*/ 2296543 h 3574944"/>
                  <a:gd name="connsiteX16" fmla="*/ 250601 w 4360190"/>
                  <a:gd name="connsiteY16" fmla="*/ 2800238 h 3574944"/>
                  <a:gd name="connsiteX17" fmla="*/ 754296 w 4360190"/>
                  <a:gd name="connsiteY17" fmla="*/ 3303933 h 3574944"/>
                  <a:gd name="connsiteX18" fmla="*/ 3595256 w 4360190"/>
                  <a:gd name="connsiteY18" fmla="*/ 3303933 h 3574944"/>
                  <a:gd name="connsiteX19" fmla="*/ 4098951 w 4360190"/>
                  <a:gd name="connsiteY19" fmla="*/ 2800238 h 3574944"/>
                  <a:gd name="connsiteX20" fmla="*/ 3595256 w 4360190"/>
                  <a:gd name="connsiteY20" fmla="*/ 2296543 h 3574944"/>
                  <a:gd name="connsiteX21" fmla="*/ 3440809 w 4360190"/>
                  <a:gd name="connsiteY21" fmla="*/ 2296543 h 3574944"/>
                  <a:gd name="connsiteX22" fmla="*/ 3456508 w 4360190"/>
                  <a:gd name="connsiteY22" fmla="*/ 2245970 h 3574944"/>
                  <a:gd name="connsiteX23" fmla="*/ 3466930 w 4360190"/>
                  <a:gd name="connsiteY23" fmla="*/ 2142582 h 3574944"/>
                  <a:gd name="connsiteX24" fmla="*/ 2953925 w 4360190"/>
                  <a:gd name="connsiteY24" fmla="*/ 1629577 h 3574944"/>
                  <a:gd name="connsiteX25" fmla="*/ 2528533 w 4360190"/>
                  <a:gd name="connsiteY25" fmla="*/ 1855756 h 3574944"/>
                  <a:gd name="connsiteX26" fmla="*/ 2527328 w 4360190"/>
                  <a:gd name="connsiteY26" fmla="*/ 1857976 h 3574944"/>
                  <a:gd name="connsiteX27" fmla="*/ 2516917 w 4360190"/>
                  <a:gd name="connsiteY27" fmla="*/ 1824439 h 3574944"/>
                  <a:gd name="connsiteX28" fmla="*/ 1764864 w 4360190"/>
                  <a:gd name="connsiteY28" fmla="*/ 1325944 h 3574944"/>
                  <a:gd name="connsiteX29" fmla="*/ 2183747 w 4360190"/>
                  <a:gd name="connsiteY29" fmla="*/ 275601 h 3574944"/>
                  <a:gd name="connsiteX30" fmla="*/ 1678922 w 4360190"/>
                  <a:gd name="connsiteY30" fmla="*/ 780425 h 3574944"/>
                  <a:gd name="connsiteX31" fmla="*/ 1678922 w 4360190"/>
                  <a:gd name="connsiteY31" fmla="*/ 1082427 h 3574944"/>
                  <a:gd name="connsiteX32" fmla="*/ 1766833 w 4360190"/>
                  <a:gd name="connsiteY32" fmla="*/ 1077988 h 3574944"/>
                  <a:gd name="connsiteX33" fmla="*/ 2578792 w 4360190"/>
                  <a:gd name="connsiteY33" fmla="*/ 1449070 h 3574944"/>
                  <a:gd name="connsiteX34" fmla="*/ 2602937 w 4360190"/>
                  <a:gd name="connsiteY34" fmla="*/ 1480566 h 3574944"/>
                  <a:gd name="connsiteX35" fmla="*/ 2688571 w 4360190"/>
                  <a:gd name="connsiteY35" fmla="*/ 1434086 h 3574944"/>
                  <a:gd name="connsiteX36" fmla="*/ 2688571 w 4360190"/>
                  <a:gd name="connsiteY36" fmla="*/ 780426 h 3574944"/>
                  <a:gd name="connsiteX37" fmla="*/ 2183747 w 4360190"/>
                  <a:gd name="connsiteY37" fmla="*/ 275602 h 3574944"/>
                  <a:gd name="connsiteX38" fmla="*/ 2169808 w 4360190"/>
                  <a:gd name="connsiteY38" fmla="*/ 0 h 3574944"/>
                  <a:gd name="connsiteX39" fmla="*/ 2169808 w 4360190"/>
                  <a:gd name="connsiteY39" fmla="*/ 1 h 3574944"/>
                  <a:gd name="connsiteX40" fmla="*/ 2921478 w 4360190"/>
                  <a:gd name="connsiteY40" fmla="*/ 751671 h 3574944"/>
                  <a:gd name="connsiteX41" fmla="*/ 2921478 w 4360190"/>
                  <a:gd name="connsiteY41" fmla="*/ 1395406 h 3574944"/>
                  <a:gd name="connsiteX42" fmla="*/ 2987934 w 4360190"/>
                  <a:gd name="connsiteY42" fmla="*/ 1388707 h 3574944"/>
                  <a:gd name="connsiteX43" fmla="*/ 3670504 w 4360190"/>
                  <a:gd name="connsiteY43" fmla="*/ 1945017 h 3574944"/>
                  <a:gd name="connsiteX44" fmla="*/ 3681173 w 4360190"/>
                  <a:gd name="connsiteY44" fmla="*/ 2050854 h 3574944"/>
                  <a:gd name="connsiteX45" fmla="*/ 3749697 w 4360190"/>
                  <a:gd name="connsiteY45" fmla="*/ 2061312 h 3574944"/>
                  <a:gd name="connsiteX46" fmla="*/ 4360190 w 4360190"/>
                  <a:gd name="connsiteY46" fmla="*/ 2810361 h 3574944"/>
                  <a:gd name="connsiteX47" fmla="*/ 3595607 w 4360190"/>
                  <a:gd name="connsiteY47" fmla="*/ 3574944 h 3574944"/>
                  <a:gd name="connsiteX48" fmla="*/ 764583 w 4360190"/>
                  <a:gd name="connsiteY48" fmla="*/ 3574944 h 3574944"/>
                  <a:gd name="connsiteX49" fmla="*/ 0 w 4360190"/>
                  <a:gd name="connsiteY49" fmla="*/ 2810361 h 3574944"/>
                  <a:gd name="connsiteX50" fmla="*/ 686409 w 4360190"/>
                  <a:gd name="connsiteY50" fmla="*/ 2049725 h 3574944"/>
                  <a:gd name="connsiteX51" fmla="*/ 689664 w 4360190"/>
                  <a:gd name="connsiteY51" fmla="*/ 2049561 h 3574944"/>
                  <a:gd name="connsiteX52" fmla="*/ 691975 w 4360190"/>
                  <a:gd name="connsiteY52" fmla="*/ 2019023 h 3574944"/>
                  <a:gd name="connsiteX53" fmla="*/ 1346677 w 4360190"/>
                  <a:gd name="connsiteY53" fmla="*/ 1178701 h 3574944"/>
                  <a:gd name="connsiteX54" fmla="*/ 1418138 w 4360190"/>
                  <a:gd name="connsiteY54" fmla="*/ 1152546 h 3574944"/>
                  <a:gd name="connsiteX55" fmla="*/ 1418138 w 4360190"/>
                  <a:gd name="connsiteY55" fmla="*/ 751670 h 3574944"/>
                  <a:gd name="connsiteX56" fmla="*/ 2169808 w 4360190"/>
                  <a:gd name="connsiteY56" fmla="*/ 0 h 3574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4360190" h="3574944">
                    <a:moveTo>
                      <a:pt x="2175329" y="1996622"/>
                    </a:moveTo>
                    <a:cubicBezTo>
                      <a:pt x="2360341" y="1996622"/>
                      <a:pt x="2510323" y="2146604"/>
                      <a:pt x="2510323" y="2331616"/>
                    </a:cubicBezTo>
                    <a:cubicBezTo>
                      <a:pt x="2510323" y="2493502"/>
                      <a:pt x="2395493" y="2628567"/>
                      <a:pt x="2242842" y="2659804"/>
                    </a:cubicBezTo>
                    <a:lnTo>
                      <a:pt x="2239308" y="2660160"/>
                    </a:lnTo>
                    <a:lnTo>
                      <a:pt x="2239308" y="3014241"/>
                    </a:lnTo>
                    <a:cubicBezTo>
                      <a:pt x="2239308" y="3035548"/>
                      <a:pt x="2222036" y="3052820"/>
                      <a:pt x="2200729" y="3052820"/>
                    </a:cubicBezTo>
                    <a:lnTo>
                      <a:pt x="2149929" y="3052820"/>
                    </a:lnTo>
                    <a:cubicBezTo>
                      <a:pt x="2128622" y="3052820"/>
                      <a:pt x="2111350" y="3035548"/>
                      <a:pt x="2111350" y="3014241"/>
                    </a:cubicBezTo>
                    <a:lnTo>
                      <a:pt x="2111350" y="2660160"/>
                    </a:lnTo>
                    <a:lnTo>
                      <a:pt x="2107816" y="2659804"/>
                    </a:lnTo>
                    <a:cubicBezTo>
                      <a:pt x="1955165" y="2628567"/>
                      <a:pt x="1840335" y="2493502"/>
                      <a:pt x="1840335" y="2331616"/>
                    </a:cubicBezTo>
                    <a:cubicBezTo>
                      <a:pt x="1840335" y="2146604"/>
                      <a:pt x="1990317" y="1996622"/>
                      <a:pt x="2175329" y="1996622"/>
                    </a:cubicBezTo>
                    <a:close/>
                    <a:moveTo>
                      <a:pt x="1764864" y="1325944"/>
                    </a:moveTo>
                    <a:cubicBezTo>
                      <a:pt x="1314093" y="1325944"/>
                      <a:pt x="948670" y="1691367"/>
                      <a:pt x="948670" y="2142138"/>
                    </a:cubicBezTo>
                    <a:lnTo>
                      <a:pt x="964235" y="2296543"/>
                    </a:lnTo>
                    <a:lnTo>
                      <a:pt x="754296" y="2296543"/>
                    </a:lnTo>
                    <a:cubicBezTo>
                      <a:pt x="476113" y="2296543"/>
                      <a:pt x="250601" y="2522055"/>
                      <a:pt x="250601" y="2800238"/>
                    </a:cubicBezTo>
                    <a:cubicBezTo>
                      <a:pt x="250601" y="3078421"/>
                      <a:pt x="476113" y="3303933"/>
                      <a:pt x="754296" y="3303933"/>
                    </a:cubicBezTo>
                    <a:lnTo>
                      <a:pt x="3595256" y="3303933"/>
                    </a:lnTo>
                    <a:cubicBezTo>
                      <a:pt x="3873439" y="3303933"/>
                      <a:pt x="4098951" y="3078421"/>
                      <a:pt x="4098951" y="2800238"/>
                    </a:cubicBezTo>
                    <a:cubicBezTo>
                      <a:pt x="4098951" y="2522055"/>
                      <a:pt x="3873439" y="2296543"/>
                      <a:pt x="3595256" y="2296543"/>
                    </a:cubicBezTo>
                    <a:lnTo>
                      <a:pt x="3440809" y="2296543"/>
                    </a:lnTo>
                    <a:lnTo>
                      <a:pt x="3456508" y="2245970"/>
                    </a:lnTo>
                    <a:cubicBezTo>
                      <a:pt x="3463341" y="2212575"/>
                      <a:pt x="3466930" y="2177998"/>
                      <a:pt x="3466930" y="2142582"/>
                    </a:cubicBezTo>
                    <a:cubicBezTo>
                      <a:pt x="3466930" y="1859257"/>
                      <a:pt x="3237250" y="1629577"/>
                      <a:pt x="2953925" y="1629577"/>
                    </a:cubicBezTo>
                    <a:cubicBezTo>
                      <a:pt x="2776847" y="1629577"/>
                      <a:pt x="2620724" y="1719296"/>
                      <a:pt x="2528533" y="1855756"/>
                    </a:cubicBezTo>
                    <a:lnTo>
                      <a:pt x="2527328" y="1857976"/>
                    </a:lnTo>
                    <a:lnTo>
                      <a:pt x="2516917" y="1824439"/>
                    </a:lnTo>
                    <a:cubicBezTo>
                      <a:pt x="2393012" y="1531494"/>
                      <a:pt x="2102942" y="1325944"/>
                      <a:pt x="1764864" y="1325944"/>
                    </a:cubicBezTo>
                    <a:close/>
                    <a:moveTo>
                      <a:pt x="2183747" y="275601"/>
                    </a:moveTo>
                    <a:cubicBezTo>
                      <a:pt x="1904941" y="275601"/>
                      <a:pt x="1678922" y="501618"/>
                      <a:pt x="1678922" y="780425"/>
                    </a:cubicBezTo>
                    <a:lnTo>
                      <a:pt x="1678922" y="1082427"/>
                    </a:lnTo>
                    <a:lnTo>
                      <a:pt x="1766833" y="1077988"/>
                    </a:lnTo>
                    <a:cubicBezTo>
                      <a:pt x="2091157" y="1077988"/>
                      <a:pt x="2381898" y="1221771"/>
                      <a:pt x="2578792" y="1449070"/>
                    </a:cubicBezTo>
                    <a:lnTo>
                      <a:pt x="2602937" y="1480566"/>
                    </a:lnTo>
                    <a:lnTo>
                      <a:pt x="2688571" y="1434086"/>
                    </a:lnTo>
                    <a:lnTo>
                      <a:pt x="2688571" y="780426"/>
                    </a:lnTo>
                    <a:cubicBezTo>
                      <a:pt x="2688571" y="501619"/>
                      <a:pt x="2462555" y="275602"/>
                      <a:pt x="2183747" y="275602"/>
                    </a:cubicBezTo>
                    <a:close/>
                    <a:moveTo>
                      <a:pt x="2169808" y="0"/>
                    </a:moveTo>
                    <a:lnTo>
                      <a:pt x="2169808" y="1"/>
                    </a:lnTo>
                    <a:cubicBezTo>
                      <a:pt x="2584944" y="1"/>
                      <a:pt x="2921478" y="336535"/>
                      <a:pt x="2921478" y="751671"/>
                    </a:cubicBezTo>
                    <a:lnTo>
                      <a:pt x="2921478" y="1395406"/>
                    </a:lnTo>
                    <a:lnTo>
                      <a:pt x="2987934" y="1388707"/>
                    </a:lnTo>
                    <a:cubicBezTo>
                      <a:pt x="3324626" y="1388707"/>
                      <a:pt x="3605537" y="1627532"/>
                      <a:pt x="3670504" y="1945017"/>
                    </a:cubicBezTo>
                    <a:lnTo>
                      <a:pt x="3681173" y="2050854"/>
                    </a:lnTo>
                    <a:lnTo>
                      <a:pt x="3749697" y="2061312"/>
                    </a:lnTo>
                    <a:cubicBezTo>
                      <a:pt x="4098105" y="2132606"/>
                      <a:pt x="4360190" y="2440876"/>
                      <a:pt x="4360190" y="2810361"/>
                    </a:cubicBezTo>
                    <a:cubicBezTo>
                      <a:pt x="4360190" y="3232629"/>
                      <a:pt x="4017875" y="3574944"/>
                      <a:pt x="3595607" y="3574944"/>
                    </a:cubicBezTo>
                    <a:lnTo>
                      <a:pt x="764583" y="3574944"/>
                    </a:lnTo>
                    <a:cubicBezTo>
                      <a:pt x="342315" y="3574944"/>
                      <a:pt x="0" y="3232629"/>
                      <a:pt x="0" y="2810361"/>
                    </a:cubicBezTo>
                    <a:cubicBezTo>
                      <a:pt x="0" y="2414485"/>
                      <a:pt x="300863" y="2088880"/>
                      <a:pt x="686409" y="2049725"/>
                    </a:cubicBezTo>
                    <a:lnTo>
                      <a:pt x="689664" y="2049561"/>
                    </a:lnTo>
                    <a:lnTo>
                      <a:pt x="691975" y="2019023"/>
                    </a:lnTo>
                    <a:cubicBezTo>
                      <a:pt x="750002" y="1639256"/>
                      <a:pt x="1003555" y="1323829"/>
                      <a:pt x="1346677" y="1178701"/>
                    </a:cubicBezTo>
                    <a:lnTo>
                      <a:pt x="1418138" y="1152546"/>
                    </a:lnTo>
                    <a:lnTo>
                      <a:pt x="1418138" y="751670"/>
                    </a:lnTo>
                    <a:cubicBezTo>
                      <a:pt x="1418138" y="336534"/>
                      <a:pt x="1754672" y="0"/>
                      <a:pt x="2169808"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grpSp>
        <p:nvGrpSpPr>
          <p:cNvPr id="285" name="Group 284">
            <a:extLst>
              <a:ext uri="{FF2B5EF4-FFF2-40B4-BE49-F238E27FC236}">
                <a16:creationId xmlns:a16="http://schemas.microsoft.com/office/drawing/2014/main" id="{EC3E02C6-5E5C-48D8-B8A8-28840858EC69}"/>
              </a:ext>
            </a:extLst>
          </p:cNvPr>
          <p:cNvGrpSpPr/>
          <p:nvPr/>
        </p:nvGrpSpPr>
        <p:grpSpPr>
          <a:xfrm>
            <a:off x="232859" y="1995388"/>
            <a:ext cx="1398905" cy="1792539"/>
            <a:chOff x="227451" y="1689099"/>
            <a:chExt cx="1371600" cy="1757551"/>
          </a:xfrm>
        </p:grpSpPr>
        <p:sp>
          <p:nvSpPr>
            <p:cNvPr id="286" name="Rectangle 285">
              <a:extLst>
                <a:ext uri="{FF2B5EF4-FFF2-40B4-BE49-F238E27FC236}">
                  <a16:creationId xmlns:a16="http://schemas.microsoft.com/office/drawing/2014/main" id="{2A2B1C13-1205-472A-9582-45FEF566A07F}"/>
                </a:ext>
              </a:extLst>
            </p:cNvPr>
            <p:cNvSpPr/>
            <p:nvPr/>
          </p:nvSpPr>
          <p:spPr bwMode="auto">
            <a:xfrm flipH="1">
              <a:off x="227451" y="1689099"/>
              <a:ext cx="1371600" cy="1757551"/>
            </a:xfrm>
            <a:prstGeom prst="rect">
              <a:avLst/>
            </a:prstGeom>
            <a:solidFill>
              <a:schemeClr val="bg1"/>
            </a:solidFill>
            <a:ln w="19050" cap="sq" cmpd="sng" algn="ctr">
              <a:solidFill>
                <a:srgbClr val="E6E6E6"/>
              </a:solidFill>
              <a:prstDash val="solid"/>
              <a:miter lim="800000"/>
              <a:headEnd type="none" w="med" len="med"/>
              <a:tailEnd type="none" w="med" len="med"/>
            </a:ln>
            <a:effectLst/>
          </p:spPr>
          <p:txBody>
            <a:bodyPr rot="0" spcFirstLastPara="0" vertOverflow="overflow" horzOverflow="overflow" vert="horz" wrap="square" lIns="411362" tIns="146262" rIns="0" bIns="146262"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endParaRPr lang="en-US" sz="1598" kern="0" spc="-50">
                <a:solidFill>
                  <a:srgbClr val="353535"/>
                </a:solidFill>
                <a:latin typeface="Segoe UI Semilight"/>
                <a:ea typeface="Segoe UI" panose="020B0502040204020203" pitchFamily="34" charset="0"/>
                <a:cs typeface="Segoe UI" panose="020B0502040204020203" pitchFamily="34" charset="0"/>
              </a:endParaRPr>
            </a:p>
          </p:txBody>
        </p:sp>
        <p:grpSp>
          <p:nvGrpSpPr>
            <p:cNvPr id="287" name="Group 286">
              <a:extLst>
                <a:ext uri="{FF2B5EF4-FFF2-40B4-BE49-F238E27FC236}">
                  <a16:creationId xmlns:a16="http://schemas.microsoft.com/office/drawing/2014/main" id="{91823938-129A-40B7-95A1-E7D83BDAA95D}"/>
                </a:ext>
              </a:extLst>
            </p:cNvPr>
            <p:cNvGrpSpPr/>
            <p:nvPr/>
          </p:nvGrpSpPr>
          <p:grpSpPr>
            <a:xfrm>
              <a:off x="342501" y="2443053"/>
              <a:ext cx="784273" cy="232946"/>
              <a:chOff x="342501" y="2360592"/>
              <a:chExt cx="784273" cy="232946"/>
            </a:xfrm>
          </p:grpSpPr>
          <p:sp>
            <p:nvSpPr>
              <p:cNvPr id="304" name="TextBox 303">
                <a:extLst>
                  <a:ext uri="{FF2B5EF4-FFF2-40B4-BE49-F238E27FC236}">
                    <a16:creationId xmlns:a16="http://schemas.microsoft.com/office/drawing/2014/main" id="{1AC4840B-F05C-445B-83C4-D24ED9775163}"/>
                  </a:ext>
                </a:extLst>
              </p:cNvPr>
              <p:cNvSpPr txBox="1"/>
              <p:nvPr/>
            </p:nvSpPr>
            <p:spPr>
              <a:xfrm>
                <a:off x="585279" y="2419366"/>
                <a:ext cx="541495" cy="169534"/>
              </a:xfrm>
              <a:prstGeom prst="rect">
                <a:avLst/>
              </a:prstGeom>
            </p:spPr>
            <p:txBody>
              <a:bodyPr wrap="none" lIns="46630" tIns="0" rIns="0" bIns="0">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defTabSz="895871">
                  <a:defRPr/>
                </a:pPr>
                <a:r>
                  <a:rPr lang="en-US" sz="1224"/>
                  <a:t>MacOS</a:t>
                </a:r>
              </a:p>
            </p:txBody>
          </p:sp>
          <p:pic>
            <p:nvPicPr>
              <p:cNvPr id="305" name="Picture 2" descr="See the source image">
                <a:extLst>
                  <a:ext uri="{FF2B5EF4-FFF2-40B4-BE49-F238E27FC236}">
                    <a16:creationId xmlns:a16="http://schemas.microsoft.com/office/drawing/2014/main" id="{B9C50718-044F-4EB4-95C1-2F43F8B6B2C1}"/>
                  </a:ext>
                </a:extLst>
              </p:cNvPr>
              <p:cNvPicPr>
                <a:picLocks noChangeAspect="1" noChangeArrowheads="1"/>
              </p:cNvPicPr>
              <p:nvPr/>
            </p:nvPicPr>
            <p:blipFill>
              <a:blip r:embed="rId5" cstate="hqprint">
                <a:extLst>
                  <a:ext uri="{28A0092B-C50C-407E-A947-70E740481C1C}">
                    <a14:useLocalDpi xmlns:a14="http://schemas.microsoft.com/office/drawing/2010/main"/>
                  </a:ext>
                </a:extLst>
              </a:blip>
              <a:srcRect/>
              <a:stretch>
                <a:fillRect/>
              </a:stretch>
            </p:blipFill>
            <p:spPr bwMode="auto">
              <a:xfrm>
                <a:off x="342501" y="2360592"/>
                <a:ext cx="232946" cy="23294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88" name="Group 287">
              <a:extLst>
                <a:ext uri="{FF2B5EF4-FFF2-40B4-BE49-F238E27FC236}">
                  <a16:creationId xmlns:a16="http://schemas.microsoft.com/office/drawing/2014/main" id="{4F489676-C6B3-4B0F-AEA3-30FC69BA317F}"/>
                </a:ext>
              </a:extLst>
            </p:cNvPr>
            <p:cNvGrpSpPr/>
            <p:nvPr/>
          </p:nvGrpSpPr>
          <p:grpSpPr>
            <a:xfrm>
              <a:off x="359430" y="1791053"/>
              <a:ext cx="838937" cy="218138"/>
              <a:chOff x="359430" y="1713007"/>
              <a:chExt cx="838937" cy="218138"/>
            </a:xfrm>
          </p:grpSpPr>
          <p:sp>
            <p:nvSpPr>
              <p:cNvPr id="302" name="TextBox 301">
                <a:extLst>
                  <a:ext uri="{FF2B5EF4-FFF2-40B4-BE49-F238E27FC236}">
                    <a16:creationId xmlns:a16="http://schemas.microsoft.com/office/drawing/2014/main" id="{FB805A09-5475-4B37-84AE-397794594D90}"/>
                  </a:ext>
                </a:extLst>
              </p:cNvPr>
              <p:cNvSpPr txBox="1"/>
              <p:nvPr/>
            </p:nvSpPr>
            <p:spPr>
              <a:xfrm>
                <a:off x="594804" y="1738977"/>
                <a:ext cx="603563" cy="169534"/>
              </a:xfrm>
              <a:prstGeom prst="rect">
                <a:avLst/>
              </a:prstGeom>
            </p:spPr>
            <p:txBody>
              <a:bodyPr wrap="none" lIns="46630" tIns="0" rIns="0" bIns="0">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defTabSz="895871">
                  <a:defRPr/>
                </a:pPr>
                <a:r>
                  <a:rPr lang="en-US" sz="1224"/>
                  <a:t>Android</a:t>
                </a:r>
              </a:p>
            </p:txBody>
          </p:sp>
          <p:pic>
            <p:nvPicPr>
              <p:cNvPr id="303" name="Picture 2">
                <a:extLst>
                  <a:ext uri="{FF2B5EF4-FFF2-40B4-BE49-F238E27FC236}">
                    <a16:creationId xmlns:a16="http://schemas.microsoft.com/office/drawing/2014/main" id="{E3E07F11-6BF3-4B35-88E7-67FBC034000D}"/>
                  </a:ext>
                </a:extLst>
              </p:cNvPr>
              <p:cNvPicPr>
                <a:picLocks noChangeAspect="1" noChangeArrowheads="1"/>
              </p:cNvPicPr>
              <p:nvPr/>
            </p:nvPicPr>
            <p:blipFill>
              <a:blip r:embed="rId6" cstate="hqprint">
                <a:extLst>
                  <a:ext uri="{28A0092B-C50C-407E-A947-70E740481C1C}">
                    <a14:useLocalDpi xmlns:a14="http://schemas.microsoft.com/office/drawing/2010/main"/>
                  </a:ext>
                </a:extLst>
              </a:blip>
              <a:stretch>
                <a:fillRect/>
              </a:stretch>
            </p:blipFill>
            <p:spPr bwMode="auto">
              <a:xfrm>
                <a:off x="359430" y="1713007"/>
                <a:ext cx="218138" cy="21813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89" name="Group 288">
              <a:extLst>
                <a:ext uri="{FF2B5EF4-FFF2-40B4-BE49-F238E27FC236}">
                  <a16:creationId xmlns:a16="http://schemas.microsoft.com/office/drawing/2014/main" id="{B6A731CE-20D4-439C-BE8C-35AE95A5896A}"/>
                </a:ext>
              </a:extLst>
            </p:cNvPr>
            <p:cNvGrpSpPr/>
            <p:nvPr/>
          </p:nvGrpSpPr>
          <p:grpSpPr>
            <a:xfrm>
              <a:off x="342501" y="2109649"/>
              <a:ext cx="529395" cy="232946"/>
              <a:chOff x="342501" y="2020430"/>
              <a:chExt cx="529395" cy="232946"/>
            </a:xfrm>
          </p:grpSpPr>
          <p:sp>
            <p:nvSpPr>
              <p:cNvPr id="300" name="TextBox 299">
                <a:extLst>
                  <a:ext uri="{FF2B5EF4-FFF2-40B4-BE49-F238E27FC236}">
                    <a16:creationId xmlns:a16="http://schemas.microsoft.com/office/drawing/2014/main" id="{13C7E940-560B-43A5-8ED0-255CCD70E9B4}"/>
                  </a:ext>
                </a:extLst>
              </p:cNvPr>
              <p:cNvSpPr txBox="1"/>
              <p:nvPr/>
            </p:nvSpPr>
            <p:spPr>
              <a:xfrm>
                <a:off x="585279" y="2079204"/>
                <a:ext cx="286617" cy="169534"/>
              </a:xfrm>
              <a:prstGeom prst="rect">
                <a:avLst/>
              </a:prstGeom>
            </p:spPr>
            <p:txBody>
              <a:bodyPr wrap="none" lIns="46630" tIns="0" rIns="0" bIns="0">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defTabSz="895871">
                  <a:defRPr/>
                </a:pPr>
                <a:r>
                  <a:rPr lang="en-US" sz="1224"/>
                  <a:t>iOS</a:t>
                </a:r>
              </a:p>
            </p:txBody>
          </p:sp>
          <p:pic>
            <p:nvPicPr>
              <p:cNvPr id="301" name="Picture 2" descr="See the source image">
                <a:extLst>
                  <a:ext uri="{FF2B5EF4-FFF2-40B4-BE49-F238E27FC236}">
                    <a16:creationId xmlns:a16="http://schemas.microsoft.com/office/drawing/2014/main" id="{5F3B8250-44A0-43FB-8ACE-A29A66CB93BD}"/>
                  </a:ext>
                </a:extLst>
              </p:cNvPr>
              <p:cNvPicPr>
                <a:picLocks noChangeAspect="1" noChangeArrowheads="1"/>
              </p:cNvPicPr>
              <p:nvPr/>
            </p:nvPicPr>
            <p:blipFill>
              <a:blip r:embed="rId5" cstate="hqprint">
                <a:extLst>
                  <a:ext uri="{28A0092B-C50C-407E-A947-70E740481C1C}">
                    <a14:useLocalDpi xmlns:a14="http://schemas.microsoft.com/office/drawing/2010/main"/>
                  </a:ext>
                </a:extLst>
              </a:blip>
              <a:srcRect/>
              <a:stretch>
                <a:fillRect/>
              </a:stretch>
            </p:blipFill>
            <p:spPr bwMode="auto">
              <a:xfrm>
                <a:off x="342501" y="2020430"/>
                <a:ext cx="232946" cy="23294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90" name="Group 289">
              <a:extLst>
                <a:ext uri="{FF2B5EF4-FFF2-40B4-BE49-F238E27FC236}">
                  <a16:creationId xmlns:a16="http://schemas.microsoft.com/office/drawing/2014/main" id="{45787E0C-01BF-4AFE-AC79-DE9F8E83A1E6}"/>
                </a:ext>
              </a:extLst>
            </p:cNvPr>
            <p:cNvGrpSpPr/>
            <p:nvPr/>
          </p:nvGrpSpPr>
          <p:grpSpPr>
            <a:xfrm>
              <a:off x="366356" y="2776457"/>
              <a:ext cx="903085" cy="184484"/>
              <a:chOff x="366356" y="2735226"/>
              <a:chExt cx="903085" cy="184484"/>
            </a:xfrm>
          </p:grpSpPr>
          <p:sp>
            <p:nvSpPr>
              <p:cNvPr id="298" name="TextBox 297">
                <a:extLst>
                  <a:ext uri="{FF2B5EF4-FFF2-40B4-BE49-F238E27FC236}">
                    <a16:creationId xmlns:a16="http://schemas.microsoft.com/office/drawing/2014/main" id="{FF7B3984-1502-414F-9FC8-63EAE24CB2CF}"/>
                  </a:ext>
                </a:extLst>
              </p:cNvPr>
              <p:cNvSpPr txBox="1"/>
              <p:nvPr/>
            </p:nvSpPr>
            <p:spPr>
              <a:xfrm>
                <a:off x="585279" y="2744369"/>
                <a:ext cx="684162" cy="169534"/>
              </a:xfrm>
              <a:prstGeom prst="rect">
                <a:avLst/>
              </a:prstGeom>
            </p:spPr>
            <p:txBody>
              <a:bodyPr wrap="none" lIns="46630" tIns="0" rIns="0" bIns="0">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defTabSz="895871">
                  <a:defRPr/>
                </a:pPr>
                <a:r>
                  <a:rPr lang="en-US" sz="1224"/>
                  <a:t>Windows</a:t>
                </a:r>
              </a:p>
            </p:txBody>
          </p:sp>
          <p:sp>
            <p:nvSpPr>
              <p:cNvPr id="299" name="Freeform 15">
                <a:extLst>
                  <a:ext uri="{FF2B5EF4-FFF2-40B4-BE49-F238E27FC236}">
                    <a16:creationId xmlns:a16="http://schemas.microsoft.com/office/drawing/2014/main" id="{584D6E0E-0AF3-4EC9-B98E-A59A990B281D}"/>
                  </a:ext>
                </a:extLst>
              </p:cNvPr>
              <p:cNvSpPr>
                <a:spLocks noChangeAspect="1" noEditPoints="1"/>
              </p:cNvSpPr>
              <p:nvPr/>
            </p:nvSpPr>
            <p:spPr bwMode="black">
              <a:xfrm>
                <a:off x="366356" y="2735226"/>
                <a:ext cx="185236" cy="184484"/>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chemeClr val="accent1"/>
              </a:solidFill>
              <a:ln>
                <a:noFill/>
              </a:ln>
            </p:spPr>
            <p:txBody>
              <a:bodyPr vert="horz" wrap="square" lIns="93260" tIns="46630" rIns="93260" bIns="46630" numCol="1" anchor="t" anchorCtr="0" compatLnSpc="1">
                <a:prstTxWarp prst="textNoShape">
                  <a:avLst/>
                </a:prstTxWarp>
              </a:bodyPr>
              <a:lstStyle/>
              <a:p>
                <a:endParaRPr lang="en-US" sz="1224"/>
              </a:p>
            </p:txBody>
          </p:sp>
        </p:grpSp>
        <p:grpSp>
          <p:nvGrpSpPr>
            <p:cNvPr id="291" name="Group 290">
              <a:extLst>
                <a:ext uri="{FF2B5EF4-FFF2-40B4-BE49-F238E27FC236}">
                  <a16:creationId xmlns:a16="http://schemas.microsoft.com/office/drawing/2014/main" id="{D4BA5691-D7B3-41E0-88C1-68F9215B2859}"/>
                </a:ext>
              </a:extLst>
            </p:cNvPr>
            <p:cNvGrpSpPr/>
            <p:nvPr/>
          </p:nvGrpSpPr>
          <p:grpSpPr>
            <a:xfrm>
              <a:off x="345415" y="3061399"/>
              <a:ext cx="1143025" cy="310854"/>
              <a:chOff x="345415" y="3061399"/>
              <a:chExt cx="1143025" cy="310854"/>
            </a:xfrm>
          </p:grpSpPr>
          <p:sp>
            <p:nvSpPr>
              <p:cNvPr id="292" name="TextBox 291">
                <a:extLst>
                  <a:ext uri="{FF2B5EF4-FFF2-40B4-BE49-F238E27FC236}">
                    <a16:creationId xmlns:a16="http://schemas.microsoft.com/office/drawing/2014/main" id="{E07F22C5-5098-4E84-B57E-884FC952CF0A}"/>
                  </a:ext>
                </a:extLst>
              </p:cNvPr>
              <p:cNvSpPr txBox="1"/>
              <p:nvPr/>
            </p:nvSpPr>
            <p:spPr>
              <a:xfrm>
                <a:off x="575754" y="3061399"/>
                <a:ext cx="912686" cy="310854"/>
              </a:xfrm>
              <a:prstGeom prst="rect">
                <a:avLst/>
              </a:prstGeom>
            </p:spPr>
            <p:txBody>
              <a:bodyPr wrap="none" lIns="46630" tIns="0" rIns="0" bIns="0">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defTabSz="895871">
                  <a:defRPr/>
                </a:pPr>
                <a:r>
                  <a:rPr lang="en-US" sz="1122"/>
                  <a:t>Windows</a:t>
                </a:r>
                <a:br>
                  <a:rPr lang="en-US" sz="1122"/>
                </a:br>
                <a:r>
                  <a:rPr lang="en-US" sz="1122"/>
                  <a:t>Defender ATP</a:t>
                </a:r>
              </a:p>
            </p:txBody>
          </p:sp>
          <p:grpSp>
            <p:nvGrpSpPr>
              <p:cNvPr id="293" name="Group 292">
                <a:extLst>
                  <a:ext uri="{FF2B5EF4-FFF2-40B4-BE49-F238E27FC236}">
                    <a16:creationId xmlns:a16="http://schemas.microsoft.com/office/drawing/2014/main" id="{5451CF2A-4666-46CF-A6ED-90E073D7CF1A}"/>
                  </a:ext>
                </a:extLst>
              </p:cNvPr>
              <p:cNvGrpSpPr>
                <a:grpSpLocks noChangeAspect="1"/>
              </p:cNvGrpSpPr>
              <p:nvPr/>
            </p:nvGrpSpPr>
            <p:grpSpPr>
              <a:xfrm>
                <a:off x="345415" y="3069624"/>
                <a:ext cx="211010" cy="265148"/>
                <a:chOff x="675965" y="5002817"/>
                <a:chExt cx="420971" cy="528978"/>
              </a:xfrm>
            </p:grpSpPr>
            <p:sp>
              <p:nvSpPr>
                <p:cNvPr id="294" name="Shield_EA18" title="Icon of a shield">
                  <a:extLst>
                    <a:ext uri="{FF2B5EF4-FFF2-40B4-BE49-F238E27FC236}">
                      <a16:creationId xmlns:a16="http://schemas.microsoft.com/office/drawing/2014/main" id="{C7A2E578-8E3D-4DE6-B75A-3552E67030F6}"/>
                    </a:ext>
                  </a:extLst>
                </p:cNvPr>
                <p:cNvSpPr>
                  <a:spLocks noChangeAspect="1"/>
                </p:cNvSpPr>
                <p:nvPr/>
              </p:nvSpPr>
              <p:spPr bwMode="auto">
                <a:xfrm>
                  <a:off x="693357" y="5012775"/>
                  <a:ext cx="386187" cy="509064"/>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solidFill>
                  <a:schemeClr val="accent1"/>
                </a:solidFill>
                <a:ln w="15875" cap="sq">
                  <a:noFill/>
                  <a:prstDash val="solid"/>
                  <a:miter lim="800000"/>
                  <a:headEnd/>
                  <a:tailEnd/>
                </a:ln>
              </p:spPr>
              <p:txBody>
                <a:bodyPr vert="horz" wrap="square" lIns="93260" tIns="46630" rIns="93260" bIns="46630" numCol="1" anchor="t" anchorCtr="0" compatLnSpc="1">
                  <a:prstTxWarp prst="textNoShape">
                    <a:avLst/>
                  </a:prstTxWarp>
                </a:bodyPr>
                <a:lstStyle/>
                <a:p>
                  <a:endParaRPr lang="en-US" sz="1224">
                    <a:gradFill>
                      <a:gsLst>
                        <a:gs pos="0">
                          <a:srgbClr val="505050"/>
                        </a:gs>
                        <a:gs pos="100000">
                          <a:srgbClr val="505050"/>
                        </a:gs>
                      </a:gsLst>
                    </a:gradFill>
                  </a:endParaRPr>
                </a:p>
              </p:txBody>
            </p:sp>
            <p:grpSp>
              <p:nvGrpSpPr>
                <p:cNvPr id="295" name="Group 294">
                  <a:extLst>
                    <a:ext uri="{FF2B5EF4-FFF2-40B4-BE49-F238E27FC236}">
                      <a16:creationId xmlns:a16="http://schemas.microsoft.com/office/drawing/2014/main" id="{4DD7B952-D67A-4C1A-AED7-95E17D721D30}"/>
                    </a:ext>
                  </a:extLst>
                </p:cNvPr>
                <p:cNvGrpSpPr>
                  <a:grpSpLocks noChangeAspect="1"/>
                </p:cNvGrpSpPr>
                <p:nvPr/>
              </p:nvGrpSpPr>
              <p:grpSpPr>
                <a:xfrm>
                  <a:off x="675965" y="5002817"/>
                  <a:ext cx="420971" cy="528978"/>
                  <a:chOff x="7121029" y="7062921"/>
                  <a:chExt cx="511078" cy="642200"/>
                </a:xfrm>
              </p:grpSpPr>
              <p:cxnSp>
                <p:nvCxnSpPr>
                  <p:cNvPr id="296" name="Straight Connector 295">
                    <a:extLst>
                      <a:ext uri="{FF2B5EF4-FFF2-40B4-BE49-F238E27FC236}">
                        <a16:creationId xmlns:a16="http://schemas.microsoft.com/office/drawing/2014/main" id="{3913FC34-9021-440F-90EA-13601EEB3E43}"/>
                      </a:ext>
                    </a:extLst>
                  </p:cNvPr>
                  <p:cNvCxnSpPr>
                    <a:cxnSpLocks/>
                  </p:cNvCxnSpPr>
                  <p:nvPr/>
                </p:nvCxnSpPr>
                <p:spPr>
                  <a:xfrm>
                    <a:off x="7377467" y="7062921"/>
                    <a:ext cx="0" cy="642200"/>
                  </a:xfrm>
                  <a:prstGeom prst="line">
                    <a:avLst/>
                  </a:prstGeom>
                  <a:ln w="19050">
                    <a:solidFill>
                      <a:srgbClr val="FFFF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7" name="Straight Connector 296">
                    <a:extLst>
                      <a:ext uri="{FF2B5EF4-FFF2-40B4-BE49-F238E27FC236}">
                        <a16:creationId xmlns:a16="http://schemas.microsoft.com/office/drawing/2014/main" id="{4E71943C-2C52-45D1-B26F-3E29C4DF9CA2}"/>
                      </a:ext>
                    </a:extLst>
                  </p:cNvPr>
                  <p:cNvCxnSpPr>
                    <a:cxnSpLocks/>
                  </p:cNvCxnSpPr>
                  <p:nvPr/>
                </p:nvCxnSpPr>
                <p:spPr>
                  <a:xfrm>
                    <a:off x="7121029" y="7384021"/>
                    <a:ext cx="511078" cy="0"/>
                  </a:xfrm>
                  <a:prstGeom prst="line">
                    <a:avLst/>
                  </a:prstGeom>
                  <a:ln w="19050">
                    <a:solidFill>
                      <a:srgbClr val="FFFFFF"/>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grpSp>
      <p:grpSp>
        <p:nvGrpSpPr>
          <p:cNvPr id="306" name="Group 305">
            <a:extLst>
              <a:ext uri="{FF2B5EF4-FFF2-40B4-BE49-F238E27FC236}">
                <a16:creationId xmlns:a16="http://schemas.microsoft.com/office/drawing/2014/main" id="{DB5B23B3-1D4B-4B85-B093-80C3ED318EF6}"/>
              </a:ext>
            </a:extLst>
          </p:cNvPr>
          <p:cNvGrpSpPr/>
          <p:nvPr/>
        </p:nvGrpSpPr>
        <p:grpSpPr>
          <a:xfrm>
            <a:off x="232859" y="5423064"/>
            <a:ext cx="1398905" cy="1052453"/>
            <a:chOff x="227451" y="5049872"/>
            <a:chExt cx="1371600" cy="1031910"/>
          </a:xfrm>
        </p:grpSpPr>
        <p:grpSp>
          <p:nvGrpSpPr>
            <p:cNvPr id="307" name="Group 306">
              <a:extLst>
                <a:ext uri="{FF2B5EF4-FFF2-40B4-BE49-F238E27FC236}">
                  <a16:creationId xmlns:a16="http://schemas.microsoft.com/office/drawing/2014/main" id="{60B9F475-4E16-4192-98C3-467C2CCE3F4C}"/>
                </a:ext>
              </a:extLst>
            </p:cNvPr>
            <p:cNvGrpSpPr/>
            <p:nvPr/>
          </p:nvGrpSpPr>
          <p:grpSpPr>
            <a:xfrm>
              <a:off x="227451" y="5049872"/>
              <a:ext cx="1371600" cy="1031910"/>
              <a:chOff x="227451" y="4117110"/>
              <a:chExt cx="1371600" cy="1031910"/>
            </a:xfrm>
          </p:grpSpPr>
          <p:sp>
            <p:nvSpPr>
              <p:cNvPr id="314" name="Rectangle 313">
                <a:extLst>
                  <a:ext uri="{FF2B5EF4-FFF2-40B4-BE49-F238E27FC236}">
                    <a16:creationId xmlns:a16="http://schemas.microsoft.com/office/drawing/2014/main" id="{C403C665-2249-4276-846B-EBAFC7F2D2DB}"/>
                  </a:ext>
                </a:extLst>
              </p:cNvPr>
              <p:cNvSpPr/>
              <p:nvPr/>
            </p:nvSpPr>
            <p:spPr bwMode="auto">
              <a:xfrm flipH="1">
                <a:off x="227451" y="4117110"/>
                <a:ext cx="1371600" cy="1031910"/>
              </a:xfrm>
              <a:prstGeom prst="rect">
                <a:avLst/>
              </a:prstGeom>
              <a:solidFill>
                <a:schemeClr val="bg1"/>
              </a:solidFill>
              <a:ln w="19050" cap="sq" cmpd="sng" algn="ctr">
                <a:solidFill>
                  <a:srgbClr val="E6E6E6"/>
                </a:solidFill>
                <a:prstDash val="solid"/>
                <a:miter lim="800000"/>
                <a:headEnd type="none" w="med" len="med"/>
                <a:tailEnd type="none" w="med" len="med"/>
              </a:ln>
              <a:effectLst/>
            </p:spPr>
            <p:txBody>
              <a:bodyPr rot="0" spcFirstLastPara="0" vertOverflow="overflow" horzOverflow="overflow" vert="horz" wrap="square" lIns="411362" tIns="146262" rIns="0" bIns="146262"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endParaRPr lang="en-US" sz="1598" kern="0" spc="-50">
                  <a:solidFill>
                    <a:srgbClr val="353535"/>
                  </a:solidFill>
                  <a:latin typeface="Segoe UI Semilight"/>
                  <a:ea typeface="Segoe UI" panose="020B0502040204020203" pitchFamily="34" charset="0"/>
                  <a:cs typeface="Segoe UI" panose="020B0502040204020203" pitchFamily="34" charset="0"/>
                </a:endParaRPr>
              </a:p>
            </p:txBody>
          </p:sp>
          <p:sp>
            <p:nvSpPr>
              <p:cNvPr id="315" name="TextBox 314">
                <a:extLst>
                  <a:ext uri="{FF2B5EF4-FFF2-40B4-BE49-F238E27FC236}">
                    <a16:creationId xmlns:a16="http://schemas.microsoft.com/office/drawing/2014/main" id="{232E94A4-3BCA-4B73-9E07-88F26EBE2DC0}"/>
                  </a:ext>
                </a:extLst>
              </p:cNvPr>
              <p:cNvSpPr txBox="1"/>
              <p:nvPr/>
            </p:nvSpPr>
            <p:spPr>
              <a:xfrm>
                <a:off x="601154" y="4769612"/>
                <a:ext cx="756297" cy="155427"/>
              </a:xfrm>
              <a:prstGeom prst="rect">
                <a:avLst/>
              </a:prstGeom>
            </p:spPr>
            <p:txBody>
              <a:bodyPr wrap="none" lIns="46630" tIns="0" rIns="0" bIns="0" anchor="ctr">
                <a:spAutoFit/>
              </a:bodyPr>
              <a:lstStyle>
                <a:defPPr>
                  <a:defRPr lang="en-US"/>
                </a:defPPr>
                <a:lvl1pPr defTabSz="878391">
                  <a:lnSpc>
                    <a:spcPct val="90000"/>
                  </a:lnSpc>
                  <a:defRPr sz="1100" kern="100">
                    <a:solidFill>
                      <a:srgbClr val="353535"/>
                    </a:solidFill>
                    <a:latin typeface="Segoe UI"/>
                    <a:ea typeface="ＭＳ Ｐゴシック" charset="0"/>
                  </a:defRPr>
                </a:lvl1pPr>
              </a:lstStyle>
              <a:p>
                <a:r>
                  <a:rPr lang="en-US" sz="1122"/>
                  <a:t>Client apps</a:t>
                </a:r>
              </a:p>
            </p:txBody>
          </p:sp>
          <p:sp>
            <p:nvSpPr>
              <p:cNvPr id="316" name="TextBox 315">
                <a:extLst>
                  <a:ext uri="{FF2B5EF4-FFF2-40B4-BE49-F238E27FC236}">
                    <a16:creationId xmlns:a16="http://schemas.microsoft.com/office/drawing/2014/main" id="{8C652B4F-EE4C-4E33-99DA-A4B5E7EB07DA}"/>
                  </a:ext>
                </a:extLst>
              </p:cNvPr>
              <p:cNvSpPr txBox="1"/>
              <p:nvPr/>
            </p:nvSpPr>
            <p:spPr>
              <a:xfrm>
                <a:off x="601154" y="4297088"/>
                <a:ext cx="895438" cy="155427"/>
              </a:xfrm>
              <a:prstGeom prst="rect">
                <a:avLst/>
              </a:prstGeom>
            </p:spPr>
            <p:txBody>
              <a:bodyPr wrap="none" lIns="46630" tIns="0" rIns="0" bIns="0" anchor="ctr">
                <a:spAutoFit/>
              </a:bodyPr>
              <a:lstStyle>
                <a:defPPr>
                  <a:defRPr lang="en-US"/>
                </a:defPPr>
                <a:lvl1pPr defTabSz="878391">
                  <a:lnSpc>
                    <a:spcPct val="90000"/>
                  </a:lnSpc>
                  <a:defRPr sz="1100" kern="100">
                    <a:solidFill>
                      <a:srgbClr val="353535"/>
                    </a:solidFill>
                    <a:latin typeface="Segoe UI"/>
                    <a:ea typeface="ＭＳ Ｐゴシック" charset="0"/>
                  </a:defRPr>
                </a:lvl1pPr>
              </a:lstStyle>
              <a:p>
                <a:r>
                  <a:rPr lang="en-US" sz="1122"/>
                  <a:t>Browser apps</a:t>
                </a:r>
              </a:p>
            </p:txBody>
          </p:sp>
        </p:grpSp>
        <p:sp>
          <p:nvSpPr>
            <p:cNvPr id="308" name="Browser_2" title="Icon of a browser window with a home symbol inside">
              <a:extLst>
                <a:ext uri="{FF2B5EF4-FFF2-40B4-BE49-F238E27FC236}">
                  <a16:creationId xmlns:a16="http://schemas.microsoft.com/office/drawing/2014/main" id="{F732CB7E-99D1-4363-9C5C-B4886AF382BB}"/>
                </a:ext>
              </a:extLst>
            </p:cNvPr>
            <p:cNvSpPr>
              <a:spLocks noChangeAspect="1" noEditPoints="1"/>
            </p:cNvSpPr>
            <p:nvPr/>
          </p:nvSpPr>
          <p:spPr bwMode="auto">
            <a:xfrm>
              <a:off x="321469" y="5196534"/>
              <a:ext cx="244436" cy="207812"/>
            </a:xfrm>
            <a:custGeom>
              <a:avLst/>
              <a:gdLst>
                <a:gd name="T0" fmla="*/ 0 w 335"/>
                <a:gd name="T1" fmla="*/ 0 h 285"/>
                <a:gd name="T2" fmla="*/ 335 w 335"/>
                <a:gd name="T3" fmla="*/ 0 h 285"/>
                <a:gd name="T4" fmla="*/ 335 w 335"/>
                <a:gd name="T5" fmla="*/ 285 h 285"/>
                <a:gd name="T6" fmla="*/ 0 w 335"/>
                <a:gd name="T7" fmla="*/ 285 h 285"/>
                <a:gd name="T8" fmla="*/ 0 w 335"/>
                <a:gd name="T9" fmla="*/ 0 h 285"/>
                <a:gd name="T10" fmla="*/ 0 w 335"/>
                <a:gd name="T11" fmla="*/ 64 h 285"/>
                <a:gd name="T12" fmla="*/ 335 w 335"/>
                <a:gd name="T13" fmla="*/ 64 h 285"/>
                <a:gd name="T14" fmla="*/ 293 w 335"/>
                <a:gd name="T15" fmla="*/ 36 h 285"/>
                <a:gd name="T16" fmla="*/ 298 w 335"/>
                <a:gd name="T17" fmla="*/ 31 h 285"/>
                <a:gd name="T18" fmla="*/ 293 w 335"/>
                <a:gd name="T19" fmla="*/ 27 h 285"/>
                <a:gd name="T20" fmla="*/ 289 w 335"/>
                <a:gd name="T21" fmla="*/ 31 h 285"/>
                <a:gd name="T22" fmla="*/ 293 w 335"/>
                <a:gd name="T23" fmla="*/ 36 h 285"/>
                <a:gd name="T24" fmla="*/ 240 w 335"/>
                <a:gd name="T25" fmla="*/ 36 h 285"/>
                <a:gd name="T26" fmla="*/ 245 w 335"/>
                <a:gd name="T27" fmla="*/ 31 h 285"/>
                <a:gd name="T28" fmla="*/ 240 w 335"/>
                <a:gd name="T29" fmla="*/ 27 h 285"/>
                <a:gd name="T30" fmla="*/ 235 w 335"/>
                <a:gd name="T31" fmla="*/ 31 h 285"/>
                <a:gd name="T32" fmla="*/ 240 w 335"/>
                <a:gd name="T33" fmla="*/ 36 h 285"/>
                <a:gd name="T34" fmla="*/ 187 w 335"/>
                <a:gd name="T35" fmla="*/ 36 h 285"/>
                <a:gd name="T36" fmla="*/ 192 w 335"/>
                <a:gd name="T37" fmla="*/ 31 h 285"/>
                <a:gd name="T38" fmla="*/ 187 w 335"/>
                <a:gd name="T39" fmla="*/ 27 h 285"/>
                <a:gd name="T40" fmla="*/ 182 w 335"/>
                <a:gd name="T41" fmla="*/ 31 h 285"/>
                <a:gd name="T42" fmla="*/ 187 w 335"/>
                <a:gd name="T43" fmla="*/ 36 h 285"/>
                <a:gd name="T44" fmla="*/ 157 w 335"/>
                <a:gd name="T45" fmla="*/ 233 h 285"/>
                <a:gd name="T46" fmla="*/ 157 w 335"/>
                <a:gd name="T47" fmla="*/ 190 h 285"/>
                <a:gd name="T48" fmla="*/ 185 w 335"/>
                <a:gd name="T49" fmla="*/ 190 h 285"/>
                <a:gd name="T50" fmla="*/ 185 w 335"/>
                <a:gd name="T51" fmla="*/ 233 h 285"/>
                <a:gd name="T52" fmla="*/ 232 w 335"/>
                <a:gd name="T53" fmla="*/ 233 h 285"/>
                <a:gd name="T54" fmla="*/ 232 w 335"/>
                <a:gd name="T55" fmla="*/ 165 h 285"/>
                <a:gd name="T56" fmla="*/ 171 w 335"/>
                <a:gd name="T57" fmla="*/ 105 h 285"/>
                <a:gd name="T58" fmla="*/ 111 w 335"/>
                <a:gd name="T59" fmla="*/ 165 h 285"/>
                <a:gd name="T60" fmla="*/ 111 w 335"/>
                <a:gd name="T61" fmla="*/ 233 h 285"/>
                <a:gd name="T62" fmla="*/ 157 w 335"/>
                <a:gd name="T63" fmla="*/ 233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35" h="285">
                  <a:moveTo>
                    <a:pt x="0" y="0"/>
                  </a:moveTo>
                  <a:cubicBezTo>
                    <a:pt x="335" y="0"/>
                    <a:pt x="335" y="0"/>
                    <a:pt x="335" y="0"/>
                  </a:cubicBezTo>
                  <a:cubicBezTo>
                    <a:pt x="335" y="285"/>
                    <a:pt x="335" y="285"/>
                    <a:pt x="335" y="285"/>
                  </a:cubicBezTo>
                  <a:cubicBezTo>
                    <a:pt x="0" y="285"/>
                    <a:pt x="0" y="285"/>
                    <a:pt x="0" y="285"/>
                  </a:cubicBezTo>
                  <a:cubicBezTo>
                    <a:pt x="0" y="0"/>
                    <a:pt x="0" y="0"/>
                    <a:pt x="0" y="0"/>
                  </a:cubicBezTo>
                  <a:close/>
                  <a:moveTo>
                    <a:pt x="0" y="64"/>
                  </a:moveTo>
                  <a:cubicBezTo>
                    <a:pt x="335" y="64"/>
                    <a:pt x="335" y="64"/>
                    <a:pt x="335" y="64"/>
                  </a:cubicBezTo>
                  <a:moveTo>
                    <a:pt x="293" y="36"/>
                  </a:moveTo>
                  <a:cubicBezTo>
                    <a:pt x="296" y="36"/>
                    <a:pt x="298" y="34"/>
                    <a:pt x="298" y="31"/>
                  </a:cubicBezTo>
                  <a:cubicBezTo>
                    <a:pt x="298" y="29"/>
                    <a:pt x="296" y="27"/>
                    <a:pt x="293" y="27"/>
                  </a:cubicBezTo>
                  <a:cubicBezTo>
                    <a:pt x="291" y="27"/>
                    <a:pt x="289" y="29"/>
                    <a:pt x="289" y="31"/>
                  </a:cubicBezTo>
                  <a:cubicBezTo>
                    <a:pt x="289" y="34"/>
                    <a:pt x="291" y="36"/>
                    <a:pt x="293" y="36"/>
                  </a:cubicBezTo>
                  <a:close/>
                  <a:moveTo>
                    <a:pt x="240" y="36"/>
                  </a:moveTo>
                  <a:cubicBezTo>
                    <a:pt x="243" y="36"/>
                    <a:pt x="245" y="34"/>
                    <a:pt x="245" y="31"/>
                  </a:cubicBezTo>
                  <a:cubicBezTo>
                    <a:pt x="245" y="29"/>
                    <a:pt x="243" y="27"/>
                    <a:pt x="240" y="27"/>
                  </a:cubicBezTo>
                  <a:cubicBezTo>
                    <a:pt x="238" y="27"/>
                    <a:pt x="235" y="29"/>
                    <a:pt x="235" y="31"/>
                  </a:cubicBezTo>
                  <a:cubicBezTo>
                    <a:pt x="235" y="34"/>
                    <a:pt x="238" y="36"/>
                    <a:pt x="240" y="36"/>
                  </a:cubicBezTo>
                  <a:close/>
                  <a:moveTo>
                    <a:pt x="187" y="36"/>
                  </a:moveTo>
                  <a:cubicBezTo>
                    <a:pt x="189" y="36"/>
                    <a:pt x="192" y="34"/>
                    <a:pt x="192" y="31"/>
                  </a:cubicBezTo>
                  <a:cubicBezTo>
                    <a:pt x="192" y="29"/>
                    <a:pt x="189" y="27"/>
                    <a:pt x="187" y="27"/>
                  </a:cubicBezTo>
                  <a:cubicBezTo>
                    <a:pt x="184" y="27"/>
                    <a:pt x="182" y="29"/>
                    <a:pt x="182" y="31"/>
                  </a:cubicBezTo>
                  <a:cubicBezTo>
                    <a:pt x="182" y="34"/>
                    <a:pt x="184" y="36"/>
                    <a:pt x="187" y="36"/>
                  </a:cubicBezTo>
                  <a:close/>
                  <a:moveTo>
                    <a:pt x="157" y="233"/>
                  </a:moveTo>
                  <a:cubicBezTo>
                    <a:pt x="157" y="190"/>
                    <a:pt x="157" y="190"/>
                    <a:pt x="157" y="190"/>
                  </a:cubicBezTo>
                  <a:cubicBezTo>
                    <a:pt x="185" y="190"/>
                    <a:pt x="185" y="190"/>
                    <a:pt x="185" y="190"/>
                  </a:cubicBezTo>
                  <a:cubicBezTo>
                    <a:pt x="185" y="233"/>
                    <a:pt x="185" y="233"/>
                    <a:pt x="185" y="233"/>
                  </a:cubicBezTo>
                  <a:cubicBezTo>
                    <a:pt x="232" y="233"/>
                    <a:pt x="232" y="233"/>
                    <a:pt x="232" y="233"/>
                  </a:cubicBezTo>
                  <a:cubicBezTo>
                    <a:pt x="232" y="165"/>
                    <a:pt x="232" y="165"/>
                    <a:pt x="232" y="165"/>
                  </a:cubicBezTo>
                  <a:cubicBezTo>
                    <a:pt x="171" y="105"/>
                    <a:pt x="171" y="105"/>
                    <a:pt x="171" y="105"/>
                  </a:cubicBezTo>
                  <a:cubicBezTo>
                    <a:pt x="111" y="165"/>
                    <a:pt x="111" y="165"/>
                    <a:pt x="111" y="165"/>
                  </a:cubicBezTo>
                  <a:cubicBezTo>
                    <a:pt x="111" y="233"/>
                    <a:pt x="111" y="233"/>
                    <a:pt x="111" y="233"/>
                  </a:cubicBezTo>
                  <a:lnTo>
                    <a:pt x="157" y="233"/>
                  </a:lnTo>
                  <a:close/>
                </a:path>
              </a:pathLst>
            </a:custGeom>
            <a:noFill/>
            <a:ln w="127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36"/>
            </a:p>
          </p:txBody>
        </p:sp>
        <p:grpSp>
          <p:nvGrpSpPr>
            <p:cNvPr id="309" name="Group 308">
              <a:extLst>
                <a:ext uri="{FF2B5EF4-FFF2-40B4-BE49-F238E27FC236}">
                  <a16:creationId xmlns:a16="http://schemas.microsoft.com/office/drawing/2014/main" id="{87289D29-5346-4784-9214-CC366681A56F}"/>
                </a:ext>
              </a:extLst>
            </p:cNvPr>
            <p:cNvGrpSpPr/>
            <p:nvPr/>
          </p:nvGrpSpPr>
          <p:grpSpPr>
            <a:xfrm>
              <a:off x="322450" y="5643007"/>
              <a:ext cx="241012" cy="237560"/>
              <a:chOff x="9168011" y="5170684"/>
              <a:chExt cx="665163" cy="655637"/>
            </a:xfrm>
          </p:grpSpPr>
          <p:sp>
            <p:nvSpPr>
              <p:cNvPr id="310" name="Freeform 44">
                <a:extLst>
                  <a:ext uri="{FF2B5EF4-FFF2-40B4-BE49-F238E27FC236}">
                    <a16:creationId xmlns:a16="http://schemas.microsoft.com/office/drawing/2014/main" id="{2D4A87CE-4B9E-4C1E-A147-C1C0349FC437}"/>
                  </a:ext>
                </a:extLst>
              </p:cNvPr>
              <p:cNvSpPr>
                <a:spLocks/>
              </p:cNvSpPr>
              <p:nvPr/>
            </p:nvSpPr>
            <p:spPr bwMode="auto">
              <a:xfrm>
                <a:off x="9168012" y="5170684"/>
                <a:ext cx="244474" cy="266700"/>
              </a:xfrm>
              <a:custGeom>
                <a:avLst/>
                <a:gdLst>
                  <a:gd name="T0" fmla="*/ 82 w 82"/>
                  <a:gd name="T1" fmla="*/ 76 h 82"/>
                  <a:gd name="T2" fmla="*/ 76 w 82"/>
                  <a:gd name="T3" fmla="*/ 82 h 82"/>
                  <a:gd name="T4" fmla="*/ 6 w 82"/>
                  <a:gd name="T5" fmla="*/ 82 h 82"/>
                  <a:gd name="T6" fmla="*/ 0 w 82"/>
                  <a:gd name="T7" fmla="*/ 76 h 82"/>
                  <a:gd name="T8" fmla="*/ 0 w 82"/>
                  <a:gd name="T9" fmla="*/ 5 h 82"/>
                  <a:gd name="T10" fmla="*/ 6 w 82"/>
                  <a:gd name="T11" fmla="*/ 0 h 82"/>
                  <a:gd name="T12" fmla="*/ 76 w 82"/>
                  <a:gd name="T13" fmla="*/ 0 h 82"/>
                  <a:gd name="T14" fmla="*/ 82 w 82"/>
                  <a:gd name="T15" fmla="*/ 5 h 82"/>
                  <a:gd name="T16" fmla="*/ 82 w 82"/>
                  <a:gd name="T17"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82">
                    <a:moveTo>
                      <a:pt x="82" y="76"/>
                    </a:moveTo>
                    <a:cubicBezTo>
                      <a:pt x="82" y="79"/>
                      <a:pt x="79" y="82"/>
                      <a:pt x="76" y="82"/>
                    </a:cubicBezTo>
                    <a:cubicBezTo>
                      <a:pt x="6" y="82"/>
                      <a:pt x="6" y="82"/>
                      <a:pt x="6" y="82"/>
                    </a:cubicBezTo>
                    <a:cubicBezTo>
                      <a:pt x="2" y="82"/>
                      <a:pt x="0" y="79"/>
                      <a:pt x="0" y="76"/>
                    </a:cubicBezTo>
                    <a:cubicBezTo>
                      <a:pt x="0" y="5"/>
                      <a:pt x="0" y="5"/>
                      <a:pt x="0" y="5"/>
                    </a:cubicBezTo>
                    <a:cubicBezTo>
                      <a:pt x="0" y="2"/>
                      <a:pt x="2" y="0"/>
                      <a:pt x="6" y="0"/>
                    </a:cubicBezTo>
                    <a:cubicBezTo>
                      <a:pt x="76" y="0"/>
                      <a:pt x="76" y="0"/>
                      <a:pt x="76" y="0"/>
                    </a:cubicBezTo>
                    <a:cubicBezTo>
                      <a:pt x="79" y="0"/>
                      <a:pt x="82" y="2"/>
                      <a:pt x="82" y="5"/>
                    </a:cubicBezTo>
                    <a:lnTo>
                      <a:pt x="82" y="76"/>
                    </a:lnTo>
                    <a:close/>
                  </a:path>
                </a:pathLst>
              </a:custGeom>
              <a:solidFill>
                <a:srgbClr val="0078D7"/>
              </a:solidFill>
              <a:ln w="9525" cap="flat">
                <a:solidFill>
                  <a:srgbClr val="0078D7"/>
                </a:solidFill>
                <a:prstDash val="solid"/>
                <a:miter lim="800000"/>
                <a:headEnd/>
                <a:tailEnd/>
              </a:ln>
            </p:spPr>
            <p:txBody>
              <a:bodyPr vert="horz" wrap="square" lIns="89629" tIns="44815" rIns="89629" bIns="44815" numCol="1" anchor="t" anchorCtr="0" compatLnSpc="1">
                <a:prstTxWarp prst="textNoShape">
                  <a:avLst/>
                </a:prstTxWarp>
              </a:bodyPr>
              <a:lstStyle/>
              <a:p>
                <a:pPr defTabSz="896214">
                  <a:defRPr/>
                </a:pPr>
                <a:endParaRPr lang="en-US" sz="1764" kern="0">
                  <a:ln w="12700">
                    <a:solidFill>
                      <a:srgbClr val="505050"/>
                    </a:solidFill>
                  </a:ln>
                  <a:solidFill>
                    <a:srgbClr val="002050"/>
                  </a:solidFill>
                  <a:latin typeface="Segoe UI"/>
                </a:endParaRPr>
              </a:p>
            </p:txBody>
          </p:sp>
          <p:sp>
            <p:nvSpPr>
              <p:cNvPr id="311" name="Freeform 45">
                <a:extLst>
                  <a:ext uri="{FF2B5EF4-FFF2-40B4-BE49-F238E27FC236}">
                    <a16:creationId xmlns:a16="http://schemas.microsoft.com/office/drawing/2014/main" id="{EC2D26FE-BC31-421B-B668-9F889889F66A}"/>
                  </a:ext>
                </a:extLst>
              </p:cNvPr>
              <p:cNvSpPr>
                <a:spLocks/>
              </p:cNvSpPr>
              <p:nvPr/>
            </p:nvSpPr>
            <p:spPr bwMode="auto">
              <a:xfrm>
                <a:off x="9168014" y="5481833"/>
                <a:ext cx="244474" cy="133350"/>
              </a:xfrm>
              <a:custGeom>
                <a:avLst/>
                <a:gdLst>
                  <a:gd name="T0" fmla="*/ 82 w 82"/>
                  <a:gd name="T1" fmla="*/ 38 h 41"/>
                  <a:gd name="T2" fmla="*/ 76 w 82"/>
                  <a:gd name="T3" fmla="*/ 41 h 41"/>
                  <a:gd name="T4" fmla="*/ 6 w 82"/>
                  <a:gd name="T5" fmla="*/ 41 h 41"/>
                  <a:gd name="T6" fmla="*/ 0 w 82"/>
                  <a:gd name="T7" fmla="*/ 38 h 41"/>
                  <a:gd name="T8" fmla="*/ 0 w 82"/>
                  <a:gd name="T9" fmla="*/ 3 h 41"/>
                  <a:gd name="T10" fmla="*/ 6 w 82"/>
                  <a:gd name="T11" fmla="*/ 0 h 41"/>
                  <a:gd name="T12" fmla="*/ 76 w 82"/>
                  <a:gd name="T13" fmla="*/ 0 h 41"/>
                  <a:gd name="T14" fmla="*/ 82 w 82"/>
                  <a:gd name="T15" fmla="*/ 3 h 41"/>
                  <a:gd name="T16" fmla="*/ 82 w 82"/>
                  <a:gd name="T17" fmla="*/ 38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41">
                    <a:moveTo>
                      <a:pt x="82" y="38"/>
                    </a:moveTo>
                    <a:cubicBezTo>
                      <a:pt x="82" y="39"/>
                      <a:pt x="79" y="41"/>
                      <a:pt x="76" y="41"/>
                    </a:cubicBezTo>
                    <a:cubicBezTo>
                      <a:pt x="6" y="41"/>
                      <a:pt x="6" y="41"/>
                      <a:pt x="6" y="41"/>
                    </a:cubicBezTo>
                    <a:cubicBezTo>
                      <a:pt x="2" y="41"/>
                      <a:pt x="0" y="39"/>
                      <a:pt x="0" y="38"/>
                    </a:cubicBezTo>
                    <a:cubicBezTo>
                      <a:pt x="0" y="3"/>
                      <a:pt x="0" y="3"/>
                      <a:pt x="0" y="3"/>
                    </a:cubicBezTo>
                    <a:cubicBezTo>
                      <a:pt x="0" y="1"/>
                      <a:pt x="2" y="0"/>
                      <a:pt x="6" y="0"/>
                    </a:cubicBezTo>
                    <a:cubicBezTo>
                      <a:pt x="76" y="0"/>
                      <a:pt x="76" y="0"/>
                      <a:pt x="76" y="0"/>
                    </a:cubicBezTo>
                    <a:cubicBezTo>
                      <a:pt x="79" y="0"/>
                      <a:pt x="82" y="1"/>
                      <a:pt x="82" y="3"/>
                    </a:cubicBezTo>
                    <a:lnTo>
                      <a:pt x="82" y="38"/>
                    </a:lnTo>
                    <a:close/>
                  </a:path>
                </a:pathLst>
              </a:custGeom>
              <a:noFill/>
              <a:ln w="952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29" tIns="44815" rIns="89629" bIns="44815" numCol="1" anchor="t" anchorCtr="0" compatLnSpc="1">
                <a:prstTxWarp prst="textNoShape">
                  <a:avLst/>
                </a:prstTxWarp>
              </a:bodyPr>
              <a:lstStyle/>
              <a:p>
                <a:pPr defTabSz="896214">
                  <a:defRPr/>
                </a:pPr>
                <a:endParaRPr lang="en-US" sz="1764" kern="0">
                  <a:ln w="12700">
                    <a:solidFill>
                      <a:srgbClr val="505050"/>
                    </a:solidFill>
                  </a:ln>
                  <a:solidFill>
                    <a:srgbClr val="002050"/>
                  </a:solidFill>
                  <a:latin typeface="Segoe UI"/>
                </a:endParaRPr>
              </a:p>
            </p:txBody>
          </p:sp>
          <p:sp>
            <p:nvSpPr>
              <p:cNvPr id="312" name="Freeform 46">
                <a:extLst>
                  <a:ext uri="{FF2B5EF4-FFF2-40B4-BE49-F238E27FC236}">
                    <a16:creationId xmlns:a16="http://schemas.microsoft.com/office/drawing/2014/main" id="{86B9F686-0338-4FA5-9117-7AC750A4FAB7}"/>
                  </a:ext>
                </a:extLst>
              </p:cNvPr>
              <p:cNvSpPr>
                <a:spLocks/>
              </p:cNvSpPr>
              <p:nvPr/>
            </p:nvSpPr>
            <p:spPr bwMode="auto">
              <a:xfrm>
                <a:off x="9456935" y="5170684"/>
                <a:ext cx="376238" cy="444499"/>
              </a:xfrm>
              <a:custGeom>
                <a:avLst/>
                <a:gdLst>
                  <a:gd name="T0" fmla="*/ 126 w 126"/>
                  <a:gd name="T1" fmla="*/ 127 h 137"/>
                  <a:gd name="T2" fmla="*/ 117 w 126"/>
                  <a:gd name="T3" fmla="*/ 137 h 137"/>
                  <a:gd name="T4" fmla="*/ 9 w 126"/>
                  <a:gd name="T5" fmla="*/ 137 h 137"/>
                  <a:gd name="T6" fmla="*/ 0 w 126"/>
                  <a:gd name="T7" fmla="*/ 127 h 137"/>
                  <a:gd name="T8" fmla="*/ 0 w 126"/>
                  <a:gd name="T9" fmla="*/ 9 h 137"/>
                  <a:gd name="T10" fmla="*/ 9 w 126"/>
                  <a:gd name="T11" fmla="*/ 0 h 137"/>
                  <a:gd name="T12" fmla="*/ 117 w 126"/>
                  <a:gd name="T13" fmla="*/ 0 h 137"/>
                  <a:gd name="T14" fmla="*/ 126 w 126"/>
                  <a:gd name="T15" fmla="*/ 9 h 137"/>
                  <a:gd name="T16" fmla="*/ 126 w 126"/>
                  <a:gd name="T17" fmla="*/ 12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6" h="137">
                    <a:moveTo>
                      <a:pt x="126" y="127"/>
                    </a:moveTo>
                    <a:cubicBezTo>
                      <a:pt x="126" y="133"/>
                      <a:pt x="122" y="137"/>
                      <a:pt x="117" y="137"/>
                    </a:cubicBezTo>
                    <a:cubicBezTo>
                      <a:pt x="9" y="137"/>
                      <a:pt x="9" y="137"/>
                      <a:pt x="9" y="137"/>
                    </a:cubicBezTo>
                    <a:cubicBezTo>
                      <a:pt x="4" y="137"/>
                      <a:pt x="0" y="133"/>
                      <a:pt x="0" y="127"/>
                    </a:cubicBezTo>
                    <a:cubicBezTo>
                      <a:pt x="0" y="9"/>
                      <a:pt x="0" y="9"/>
                      <a:pt x="0" y="9"/>
                    </a:cubicBezTo>
                    <a:cubicBezTo>
                      <a:pt x="0" y="4"/>
                      <a:pt x="4" y="0"/>
                      <a:pt x="9" y="0"/>
                    </a:cubicBezTo>
                    <a:cubicBezTo>
                      <a:pt x="117" y="0"/>
                      <a:pt x="117" y="0"/>
                      <a:pt x="117" y="0"/>
                    </a:cubicBezTo>
                    <a:cubicBezTo>
                      <a:pt x="122" y="0"/>
                      <a:pt x="126" y="4"/>
                      <a:pt x="126" y="9"/>
                    </a:cubicBezTo>
                    <a:lnTo>
                      <a:pt x="126" y="127"/>
                    </a:lnTo>
                    <a:close/>
                  </a:path>
                </a:pathLst>
              </a:custGeom>
              <a:noFill/>
              <a:ln w="952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29" tIns="44815" rIns="89629" bIns="44815" numCol="1" anchor="t" anchorCtr="0" compatLnSpc="1">
                <a:prstTxWarp prst="textNoShape">
                  <a:avLst/>
                </a:prstTxWarp>
              </a:bodyPr>
              <a:lstStyle/>
              <a:p>
                <a:pPr defTabSz="896214">
                  <a:defRPr/>
                </a:pPr>
                <a:endParaRPr lang="en-US" sz="1764" kern="0">
                  <a:ln w="12700">
                    <a:solidFill>
                      <a:srgbClr val="505050"/>
                    </a:solidFill>
                  </a:ln>
                  <a:solidFill>
                    <a:srgbClr val="002050"/>
                  </a:solidFill>
                  <a:latin typeface="Segoe UI"/>
                </a:endParaRPr>
              </a:p>
            </p:txBody>
          </p:sp>
          <p:sp>
            <p:nvSpPr>
              <p:cNvPr id="313" name="Freeform 47">
                <a:extLst>
                  <a:ext uri="{FF2B5EF4-FFF2-40B4-BE49-F238E27FC236}">
                    <a16:creationId xmlns:a16="http://schemas.microsoft.com/office/drawing/2014/main" id="{C8178B88-775F-4F7F-9374-7041557856BB}"/>
                  </a:ext>
                </a:extLst>
              </p:cNvPr>
              <p:cNvSpPr>
                <a:spLocks/>
              </p:cNvSpPr>
              <p:nvPr/>
            </p:nvSpPr>
            <p:spPr bwMode="auto">
              <a:xfrm>
                <a:off x="9168011" y="5667570"/>
                <a:ext cx="665163" cy="158751"/>
              </a:xfrm>
              <a:custGeom>
                <a:avLst/>
                <a:gdLst>
                  <a:gd name="T0" fmla="*/ 223 w 223"/>
                  <a:gd name="T1" fmla="*/ 46 h 49"/>
                  <a:gd name="T2" fmla="*/ 208 w 223"/>
                  <a:gd name="T3" fmla="*/ 49 h 49"/>
                  <a:gd name="T4" fmla="*/ 15 w 223"/>
                  <a:gd name="T5" fmla="*/ 49 h 49"/>
                  <a:gd name="T6" fmla="*/ 0 w 223"/>
                  <a:gd name="T7" fmla="*/ 46 h 49"/>
                  <a:gd name="T8" fmla="*/ 0 w 223"/>
                  <a:gd name="T9" fmla="*/ 3 h 49"/>
                  <a:gd name="T10" fmla="*/ 15 w 223"/>
                  <a:gd name="T11" fmla="*/ 0 h 49"/>
                  <a:gd name="T12" fmla="*/ 208 w 223"/>
                  <a:gd name="T13" fmla="*/ 0 h 49"/>
                  <a:gd name="T14" fmla="*/ 223 w 223"/>
                  <a:gd name="T15" fmla="*/ 3 h 49"/>
                  <a:gd name="T16" fmla="*/ 223 w 223"/>
                  <a:gd name="T17" fmla="*/ 46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3" h="49">
                    <a:moveTo>
                      <a:pt x="223" y="46"/>
                    </a:moveTo>
                    <a:cubicBezTo>
                      <a:pt x="223" y="48"/>
                      <a:pt x="216" y="49"/>
                      <a:pt x="208" y="49"/>
                    </a:cubicBezTo>
                    <a:cubicBezTo>
                      <a:pt x="15" y="49"/>
                      <a:pt x="15" y="49"/>
                      <a:pt x="15" y="49"/>
                    </a:cubicBezTo>
                    <a:cubicBezTo>
                      <a:pt x="7" y="49"/>
                      <a:pt x="0" y="48"/>
                      <a:pt x="0" y="46"/>
                    </a:cubicBezTo>
                    <a:cubicBezTo>
                      <a:pt x="0" y="3"/>
                      <a:pt x="0" y="3"/>
                      <a:pt x="0" y="3"/>
                    </a:cubicBezTo>
                    <a:cubicBezTo>
                      <a:pt x="0" y="1"/>
                      <a:pt x="7" y="0"/>
                      <a:pt x="15" y="0"/>
                    </a:cubicBezTo>
                    <a:cubicBezTo>
                      <a:pt x="208" y="0"/>
                      <a:pt x="208" y="0"/>
                      <a:pt x="208" y="0"/>
                    </a:cubicBezTo>
                    <a:cubicBezTo>
                      <a:pt x="216" y="0"/>
                      <a:pt x="223" y="1"/>
                      <a:pt x="223" y="3"/>
                    </a:cubicBezTo>
                    <a:lnTo>
                      <a:pt x="223" y="46"/>
                    </a:lnTo>
                    <a:close/>
                  </a:path>
                </a:pathLst>
              </a:custGeom>
              <a:noFill/>
              <a:ln w="9525" cap="flat">
                <a:solidFill>
                  <a:srgbClr val="0078D7"/>
                </a:solidFill>
                <a:prstDash val="solid"/>
                <a:miter lim="800000"/>
                <a:headEnd/>
                <a:tailEnd/>
              </a:ln>
            </p:spPr>
            <p:txBody>
              <a:bodyPr vert="horz" wrap="square" lIns="89629" tIns="44815" rIns="89629" bIns="44815" numCol="1" anchor="t" anchorCtr="0" compatLnSpc="1">
                <a:prstTxWarp prst="textNoShape">
                  <a:avLst/>
                </a:prstTxWarp>
              </a:bodyPr>
              <a:lstStyle/>
              <a:p>
                <a:pPr defTabSz="896214">
                  <a:defRPr/>
                </a:pPr>
                <a:endParaRPr lang="en-US" sz="1764" kern="0">
                  <a:ln w="12700">
                    <a:solidFill>
                      <a:srgbClr val="505050"/>
                    </a:solidFill>
                  </a:ln>
                  <a:solidFill>
                    <a:srgbClr val="002050"/>
                  </a:solidFill>
                  <a:latin typeface="Segoe UI"/>
                </a:endParaRPr>
              </a:p>
            </p:txBody>
          </p:sp>
        </p:grpSp>
      </p:grpSp>
      <p:grpSp>
        <p:nvGrpSpPr>
          <p:cNvPr id="317" name="Group 316">
            <a:extLst>
              <a:ext uri="{FF2B5EF4-FFF2-40B4-BE49-F238E27FC236}">
                <a16:creationId xmlns:a16="http://schemas.microsoft.com/office/drawing/2014/main" id="{3BDA247C-BD6D-4186-A88B-69340EA4D370}"/>
              </a:ext>
            </a:extLst>
          </p:cNvPr>
          <p:cNvGrpSpPr/>
          <p:nvPr/>
        </p:nvGrpSpPr>
        <p:grpSpPr>
          <a:xfrm>
            <a:off x="232859" y="418382"/>
            <a:ext cx="1398905" cy="1378476"/>
            <a:chOff x="227451" y="142875"/>
            <a:chExt cx="1371600" cy="1351570"/>
          </a:xfrm>
        </p:grpSpPr>
        <p:sp>
          <p:nvSpPr>
            <p:cNvPr id="318" name="Rectangle 317">
              <a:extLst>
                <a:ext uri="{FF2B5EF4-FFF2-40B4-BE49-F238E27FC236}">
                  <a16:creationId xmlns:a16="http://schemas.microsoft.com/office/drawing/2014/main" id="{38943C70-5F75-4B1F-9E4D-37391669497A}"/>
                </a:ext>
              </a:extLst>
            </p:cNvPr>
            <p:cNvSpPr/>
            <p:nvPr/>
          </p:nvSpPr>
          <p:spPr bwMode="auto">
            <a:xfrm flipH="1">
              <a:off x="227451" y="142875"/>
              <a:ext cx="1371600" cy="1351570"/>
            </a:xfrm>
            <a:prstGeom prst="rect">
              <a:avLst/>
            </a:prstGeom>
            <a:solidFill>
              <a:schemeClr val="bg1"/>
            </a:solidFill>
            <a:ln w="19050" cap="sq" cmpd="sng" algn="ctr">
              <a:solidFill>
                <a:srgbClr val="E6E6E6"/>
              </a:solidFill>
              <a:prstDash val="solid"/>
              <a:miter lim="800000"/>
              <a:headEnd type="none" w="med" len="med"/>
              <a:tailEnd type="none" w="med" len="med"/>
            </a:ln>
            <a:effectLst/>
          </p:spPr>
          <p:txBody>
            <a:bodyPr rot="0" spcFirstLastPara="0" vertOverflow="overflow" horzOverflow="overflow" vert="horz" wrap="square" lIns="411362" tIns="146262" rIns="0" bIns="146262"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endParaRPr lang="en-US" sz="1598" kern="0" spc="-50">
                <a:solidFill>
                  <a:srgbClr val="353535"/>
                </a:solidFill>
                <a:latin typeface="Segoe UI Semilight"/>
                <a:ea typeface="Segoe UI" panose="020B0502040204020203" pitchFamily="34" charset="0"/>
                <a:cs typeface="Segoe UI" panose="020B0502040204020203" pitchFamily="34" charset="0"/>
              </a:endParaRPr>
            </a:p>
          </p:txBody>
        </p:sp>
        <p:grpSp>
          <p:nvGrpSpPr>
            <p:cNvPr id="319" name="Group 318">
              <a:extLst>
                <a:ext uri="{FF2B5EF4-FFF2-40B4-BE49-F238E27FC236}">
                  <a16:creationId xmlns:a16="http://schemas.microsoft.com/office/drawing/2014/main" id="{ACA278A2-07DB-4680-A636-829B5D5BA534}"/>
                </a:ext>
              </a:extLst>
            </p:cNvPr>
            <p:cNvGrpSpPr/>
            <p:nvPr/>
          </p:nvGrpSpPr>
          <p:grpSpPr>
            <a:xfrm>
              <a:off x="358981" y="1176619"/>
              <a:ext cx="971374" cy="228600"/>
              <a:chOff x="358981" y="1224358"/>
              <a:chExt cx="971374" cy="228600"/>
            </a:xfrm>
          </p:grpSpPr>
          <p:sp>
            <p:nvSpPr>
              <p:cNvPr id="334" name="TextBox 333">
                <a:extLst>
                  <a:ext uri="{FF2B5EF4-FFF2-40B4-BE49-F238E27FC236}">
                    <a16:creationId xmlns:a16="http://schemas.microsoft.com/office/drawing/2014/main" id="{2FB00E98-64C0-4F40-9CC4-D611821DE3B9}"/>
                  </a:ext>
                </a:extLst>
              </p:cNvPr>
              <p:cNvSpPr txBox="1"/>
              <p:nvPr/>
            </p:nvSpPr>
            <p:spPr>
              <a:xfrm>
                <a:off x="585279" y="1261296"/>
                <a:ext cx="745076" cy="169534"/>
              </a:xfrm>
              <a:prstGeom prst="rect">
                <a:avLst/>
              </a:prstGeom>
            </p:spPr>
            <p:txBody>
              <a:bodyPr wrap="none" lIns="46630" tIns="0" rIns="0" bIns="0">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defTabSz="895871">
                  <a:defRPr/>
                </a:pPr>
                <a:r>
                  <a:rPr lang="en-US" sz="1224"/>
                  <a:t>Google ID</a:t>
                </a:r>
              </a:p>
            </p:txBody>
          </p:sp>
          <p:pic>
            <p:nvPicPr>
              <p:cNvPr id="335" name="Picture 334">
                <a:extLst>
                  <a:ext uri="{FF2B5EF4-FFF2-40B4-BE49-F238E27FC236}">
                    <a16:creationId xmlns:a16="http://schemas.microsoft.com/office/drawing/2014/main" id="{5AF0E435-5AC8-48D9-A021-39D4E0FCFAC5}"/>
                  </a:ext>
                </a:extLst>
              </p:cNvPr>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358981" y="1224358"/>
                <a:ext cx="228600" cy="228600"/>
              </a:xfrm>
              <a:prstGeom prst="rect">
                <a:avLst/>
              </a:prstGeom>
            </p:spPr>
          </p:pic>
        </p:grpSp>
        <p:grpSp>
          <p:nvGrpSpPr>
            <p:cNvPr id="320" name="Group 319">
              <a:extLst>
                <a:ext uri="{FF2B5EF4-FFF2-40B4-BE49-F238E27FC236}">
                  <a16:creationId xmlns:a16="http://schemas.microsoft.com/office/drawing/2014/main" id="{1F469B27-67CD-496E-88E0-785DEDF2DFE5}"/>
                </a:ext>
              </a:extLst>
            </p:cNvPr>
            <p:cNvGrpSpPr/>
            <p:nvPr/>
          </p:nvGrpSpPr>
          <p:grpSpPr>
            <a:xfrm>
              <a:off x="377825" y="879767"/>
              <a:ext cx="579031" cy="191060"/>
              <a:chOff x="377825" y="907298"/>
              <a:chExt cx="579031" cy="191060"/>
            </a:xfrm>
          </p:grpSpPr>
          <p:sp>
            <p:nvSpPr>
              <p:cNvPr id="332" name="TextBox 331">
                <a:extLst>
                  <a:ext uri="{FF2B5EF4-FFF2-40B4-BE49-F238E27FC236}">
                    <a16:creationId xmlns:a16="http://schemas.microsoft.com/office/drawing/2014/main" id="{13584CE5-1B74-4688-8537-33B1E05FABCE}"/>
                  </a:ext>
                </a:extLst>
              </p:cNvPr>
              <p:cNvSpPr txBox="1"/>
              <p:nvPr/>
            </p:nvSpPr>
            <p:spPr>
              <a:xfrm>
                <a:off x="585279" y="919729"/>
                <a:ext cx="371577" cy="169534"/>
              </a:xfrm>
              <a:prstGeom prst="rect">
                <a:avLst/>
              </a:prstGeom>
            </p:spPr>
            <p:txBody>
              <a:bodyPr wrap="none" lIns="46630" tIns="0" rIns="0" bIns="0">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defTabSz="895871">
                  <a:defRPr/>
                </a:pPr>
                <a:r>
                  <a:rPr lang="en-US" sz="1224"/>
                  <a:t>MSA</a:t>
                </a:r>
              </a:p>
            </p:txBody>
          </p:sp>
          <p:pic>
            <p:nvPicPr>
              <p:cNvPr id="333" name="Picture 332">
                <a:extLst>
                  <a:ext uri="{FF2B5EF4-FFF2-40B4-BE49-F238E27FC236}">
                    <a16:creationId xmlns:a16="http://schemas.microsoft.com/office/drawing/2014/main" id="{E835B6D4-EBA5-4374-AA95-7239CD144B98}"/>
                  </a:ext>
                </a:extLst>
              </p:cNvPr>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377825" y="907298"/>
                <a:ext cx="190912" cy="191060"/>
              </a:xfrm>
              <a:prstGeom prst="rect">
                <a:avLst/>
              </a:prstGeom>
            </p:spPr>
          </p:pic>
        </p:grpSp>
        <p:grpSp>
          <p:nvGrpSpPr>
            <p:cNvPr id="321" name="Group 320">
              <a:extLst>
                <a:ext uri="{FF2B5EF4-FFF2-40B4-BE49-F238E27FC236}">
                  <a16:creationId xmlns:a16="http://schemas.microsoft.com/office/drawing/2014/main" id="{60B131EB-5A0F-4383-8555-8219BC372748}"/>
                </a:ext>
              </a:extLst>
            </p:cNvPr>
            <p:cNvGrpSpPr/>
            <p:nvPr/>
          </p:nvGrpSpPr>
          <p:grpSpPr>
            <a:xfrm>
              <a:off x="368300" y="251062"/>
              <a:ext cx="921438" cy="209962"/>
              <a:chOff x="368300" y="251062"/>
              <a:chExt cx="921438" cy="209962"/>
            </a:xfrm>
          </p:grpSpPr>
          <p:sp>
            <p:nvSpPr>
              <p:cNvPr id="325" name="TextBox 324">
                <a:extLst>
                  <a:ext uri="{FF2B5EF4-FFF2-40B4-BE49-F238E27FC236}">
                    <a16:creationId xmlns:a16="http://schemas.microsoft.com/office/drawing/2014/main" id="{14FA52A4-9701-49D7-AB62-3801CE98E419}"/>
                  </a:ext>
                </a:extLst>
              </p:cNvPr>
              <p:cNvSpPr txBox="1"/>
              <p:nvPr/>
            </p:nvSpPr>
            <p:spPr>
              <a:xfrm>
                <a:off x="594804" y="270176"/>
                <a:ext cx="694934" cy="169534"/>
              </a:xfrm>
              <a:prstGeom prst="rect">
                <a:avLst/>
              </a:prstGeom>
            </p:spPr>
            <p:txBody>
              <a:bodyPr wrap="none" lIns="46630" tIns="0" rIns="0" bIns="0">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defTabSz="895871">
                  <a:defRPr/>
                </a:pPr>
                <a:r>
                  <a:rPr lang="en-US" sz="1224"/>
                  <a:t>Azure AD</a:t>
                </a:r>
              </a:p>
            </p:txBody>
          </p:sp>
          <p:grpSp>
            <p:nvGrpSpPr>
              <p:cNvPr id="326" name="Group 325">
                <a:extLst>
                  <a:ext uri="{FF2B5EF4-FFF2-40B4-BE49-F238E27FC236}">
                    <a16:creationId xmlns:a16="http://schemas.microsoft.com/office/drawing/2014/main" id="{549379F4-2158-4045-985F-6E4E46BF328D}"/>
                  </a:ext>
                </a:extLst>
              </p:cNvPr>
              <p:cNvGrpSpPr/>
              <p:nvPr/>
            </p:nvGrpSpPr>
            <p:grpSpPr>
              <a:xfrm>
                <a:off x="368300" y="251062"/>
                <a:ext cx="209962" cy="209962"/>
                <a:chOff x="372044" y="251062"/>
                <a:chExt cx="209962" cy="209962"/>
              </a:xfrm>
            </p:grpSpPr>
            <p:sp>
              <p:nvSpPr>
                <p:cNvPr id="327" name="Oval 326">
                  <a:extLst>
                    <a:ext uri="{FF2B5EF4-FFF2-40B4-BE49-F238E27FC236}">
                      <a16:creationId xmlns:a16="http://schemas.microsoft.com/office/drawing/2014/main" id="{1F98E8AB-0659-4719-B451-034241CC3737}"/>
                    </a:ext>
                  </a:extLst>
                </p:cNvPr>
                <p:cNvSpPr/>
                <p:nvPr/>
              </p:nvSpPr>
              <p:spPr bwMode="auto">
                <a:xfrm>
                  <a:off x="372044" y="251062"/>
                  <a:ext cx="209962" cy="209962"/>
                </a:xfrm>
                <a:prstGeom prst="ellipse">
                  <a:avLst/>
                </a:prstGeom>
                <a:solidFill>
                  <a:schemeClr val="bg1"/>
                </a:solidFill>
                <a:ln>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1632">
                    <a:gradFill>
                      <a:gsLst>
                        <a:gs pos="40075">
                          <a:srgbClr val="FFFFFF"/>
                        </a:gs>
                        <a:gs pos="30000">
                          <a:srgbClr val="FFFFFF"/>
                        </a:gs>
                      </a:gsLst>
                      <a:lin ang="5400000" scaled="0"/>
                    </a:gradFill>
                  </a:endParaRPr>
                </a:p>
              </p:txBody>
            </p:sp>
            <p:grpSp>
              <p:nvGrpSpPr>
                <p:cNvPr id="328" name="Graphic 382">
                  <a:extLst>
                    <a:ext uri="{FF2B5EF4-FFF2-40B4-BE49-F238E27FC236}">
                      <a16:creationId xmlns:a16="http://schemas.microsoft.com/office/drawing/2014/main" id="{C832EA7C-9B76-4B4D-A4F4-0E1C14908B5E}"/>
                    </a:ext>
                  </a:extLst>
                </p:cNvPr>
                <p:cNvGrpSpPr/>
                <p:nvPr/>
              </p:nvGrpSpPr>
              <p:grpSpPr>
                <a:xfrm>
                  <a:off x="429400" y="277462"/>
                  <a:ext cx="95250" cy="157163"/>
                  <a:chOff x="419019" y="270731"/>
                  <a:chExt cx="95250" cy="157163"/>
                </a:xfrm>
              </p:grpSpPr>
              <p:sp>
                <p:nvSpPr>
                  <p:cNvPr id="329" name="Freeform: Shape 328">
                    <a:extLst>
                      <a:ext uri="{FF2B5EF4-FFF2-40B4-BE49-F238E27FC236}">
                        <a16:creationId xmlns:a16="http://schemas.microsoft.com/office/drawing/2014/main" id="{9F1CA342-4733-4CDF-BED6-CB058DE9E093}"/>
                      </a:ext>
                    </a:extLst>
                  </p:cNvPr>
                  <p:cNvSpPr/>
                  <p:nvPr/>
                </p:nvSpPr>
                <p:spPr>
                  <a:xfrm>
                    <a:off x="419019" y="270731"/>
                    <a:ext cx="95250" cy="157163"/>
                  </a:xfrm>
                  <a:custGeom>
                    <a:avLst/>
                    <a:gdLst>
                      <a:gd name="connsiteX0" fmla="*/ 97039 w 95250"/>
                      <a:gd name="connsiteY0" fmla="*/ 141622 h 157162"/>
                      <a:gd name="connsiteX1" fmla="*/ 97039 w 95250"/>
                      <a:gd name="connsiteY1" fmla="*/ 41610 h 157162"/>
                      <a:gd name="connsiteX2" fmla="*/ 83348 w 95250"/>
                      <a:gd name="connsiteY2" fmla="*/ 27322 h 157162"/>
                      <a:gd name="connsiteX3" fmla="*/ 82752 w 95250"/>
                      <a:gd name="connsiteY3" fmla="*/ 27322 h 157162"/>
                      <a:gd name="connsiteX4" fmla="*/ 63702 w 95250"/>
                      <a:gd name="connsiteY4" fmla="*/ 27322 h 157162"/>
                      <a:gd name="connsiteX5" fmla="*/ 63702 w 95250"/>
                      <a:gd name="connsiteY5" fmla="*/ 13035 h 157162"/>
                      <a:gd name="connsiteX6" fmla="*/ 73227 w 95250"/>
                      <a:gd name="connsiteY6" fmla="*/ 8272 h 157162"/>
                      <a:gd name="connsiteX7" fmla="*/ 68217 w 95250"/>
                      <a:gd name="connsiteY7" fmla="*/ 1786 h 157162"/>
                      <a:gd name="connsiteX8" fmla="*/ 49414 w 95250"/>
                      <a:gd name="connsiteY8" fmla="*/ 13035 h 157162"/>
                      <a:gd name="connsiteX9" fmla="*/ 30698 w 95250"/>
                      <a:gd name="connsiteY9" fmla="*/ 1834 h 157162"/>
                      <a:gd name="connsiteX10" fmla="*/ 25602 w 95250"/>
                      <a:gd name="connsiteY10" fmla="*/ 8272 h 157162"/>
                      <a:gd name="connsiteX11" fmla="*/ 35127 w 95250"/>
                      <a:gd name="connsiteY11" fmla="*/ 13035 h 157162"/>
                      <a:gd name="connsiteX12" fmla="*/ 35127 w 95250"/>
                      <a:gd name="connsiteY12" fmla="*/ 27322 h 157162"/>
                      <a:gd name="connsiteX13" fmla="*/ 16077 w 95250"/>
                      <a:gd name="connsiteY13" fmla="*/ 27322 h 157162"/>
                      <a:gd name="connsiteX14" fmla="*/ 1789 w 95250"/>
                      <a:gd name="connsiteY14" fmla="*/ 41013 h 157162"/>
                      <a:gd name="connsiteX15" fmla="*/ 1789 w 95250"/>
                      <a:gd name="connsiteY15" fmla="*/ 41610 h 157162"/>
                      <a:gd name="connsiteX16" fmla="*/ 1789 w 95250"/>
                      <a:gd name="connsiteY16" fmla="*/ 141622 h 157162"/>
                      <a:gd name="connsiteX17" fmla="*/ 15480 w 95250"/>
                      <a:gd name="connsiteY17" fmla="*/ 155910 h 157162"/>
                      <a:gd name="connsiteX18" fmla="*/ 16077 w 95250"/>
                      <a:gd name="connsiteY18" fmla="*/ 155910 h 157162"/>
                      <a:gd name="connsiteX19" fmla="*/ 82752 w 95250"/>
                      <a:gd name="connsiteY19" fmla="*/ 155910 h 157162"/>
                      <a:gd name="connsiteX20" fmla="*/ 97039 w 95250"/>
                      <a:gd name="connsiteY20" fmla="*/ 142219 h 157162"/>
                      <a:gd name="connsiteX21" fmla="*/ 97039 w 95250"/>
                      <a:gd name="connsiteY21" fmla="*/ 141622 h 157162"/>
                      <a:gd name="connsiteX22" fmla="*/ 82752 w 95250"/>
                      <a:gd name="connsiteY22" fmla="*/ 146385 h 157162"/>
                      <a:gd name="connsiteX23" fmla="*/ 16077 w 95250"/>
                      <a:gd name="connsiteY23" fmla="*/ 146385 h 157162"/>
                      <a:gd name="connsiteX24" fmla="*/ 11314 w 95250"/>
                      <a:gd name="connsiteY24" fmla="*/ 141825 h 157162"/>
                      <a:gd name="connsiteX25" fmla="*/ 11314 w 95250"/>
                      <a:gd name="connsiteY25" fmla="*/ 141622 h 157162"/>
                      <a:gd name="connsiteX26" fmla="*/ 11314 w 95250"/>
                      <a:gd name="connsiteY26" fmla="*/ 41610 h 157162"/>
                      <a:gd name="connsiteX27" fmla="*/ 15874 w 95250"/>
                      <a:gd name="connsiteY27" fmla="*/ 36847 h 157162"/>
                      <a:gd name="connsiteX28" fmla="*/ 16077 w 95250"/>
                      <a:gd name="connsiteY28" fmla="*/ 36847 h 157162"/>
                      <a:gd name="connsiteX29" fmla="*/ 44652 w 95250"/>
                      <a:gd name="connsiteY29" fmla="*/ 36847 h 157162"/>
                      <a:gd name="connsiteX30" fmla="*/ 44652 w 95250"/>
                      <a:gd name="connsiteY30" fmla="*/ 22560 h 157162"/>
                      <a:gd name="connsiteX31" fmla="*/ 54177 w 95250"/>
                      <a:gd name="connsiteY31" fmla="*/ 22560 h 157162"/>
                      <a:gd name="connsiteX32" fmla="*/ 54177 w 95250"/>
                      <a:gd name="connsiteY32" fmla="*/ 36847 h 157162"/>
                      <a:gd name="connsiteX33" fmla="*/ 82752 w 95250"/>
                      <a:gd name="connsiteY33" fmla="*/ 36847 h 157162"/>
                      <a:gd name="connsiteX34" fmla="*/ 87514 w 95250"/>
                      <a:gd name="connsiteY34" fmla="*/ 41408 h 157162"/>
                      <a:gd name="connsiteX35" fmla="*/ 87514 w 95250"/>
                      <a:gd name="connsiteY35" fmla="*/ 41610 h 157162"/>
                      <a:gd name="connsiteX36" fmla="*/ 87514 w 95250"/>
                      <a:gd name="connsiteY36" fmla="*/ 141622 h 157162"/>
                      <a:gd name="connsiteX37" fmla="*/ 82954 w 95250"/>
                      <a:gd name="connsiteY37" fmla="*/ 146385 h 157162"/>
                      <a:gd name="connsiteX38" fmla="*/ 82752 w 95250"/>
                      <a:gd name="connsiteY38" fmla="*/ 146385 h 157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95250" h="157162">
                        <a:moveTo>
                          <a:pt x="97039" y="141622"/>
                        </a:moveTo>
                        <a:lnTo>
                          <a:pt x="97039" y="41610"/>
                        </a:lnTo>
                        <a:cubicBezTo>
                          <a:pt x="97204" y="33884"/>
                          <a:pt x="91075" y="27487"/>
                          <a:pt x="83348" y="27322"/>
                        </a:cubicBezTo>
                        <a:cubicBezTo>
                          <a:pt x="83150" y="27318"/>
                          <a:pt x="82951" y="27318"/>
                          <a:pt x="82752" y="27322"/>
                        </a:cubicBezTo>
                        <a:lnTo>
                          <a:pt x="63702" y="27322"/>
                        </a:lnTo>
                        <a:lnTo>
                          <a:pt x="63702" y="13035"/>
                        </a:lnTo>
                        <a:lnTo>
                          <a:pt x="73227" y="8272"/>
                        </a:lnTo>
                        <a:lnTo>
                          <a:pt x="68217" y="1786"/>
                        </a:lnTo>
                        <a:lnTo>
                          <a:pt x="49414" y="13035"/>
                        </a:lnTo>
                        <a:lnTo>
                          <a:pt x="30698" y="1834"/>
                        </a:lnTo>
                        <a:lnTo>
                          <a:pt x="25602" y="8272"/>
                        </a:lnTo>
                        <a:lnTo>
                          <a:pt x="35127" y="13035"/>
                        </a:lnTo>
                        <a:lnTo>
                          <a:pt x="35127" y="27322"/>
                        </a:lnTo>
                        <a:lnTo>
                          <a:pt x="16077" y="27322"/>
                        </a:lnTo>
                        <a:cubicBezTo>
                          <a:pt x="8351" y="27158"/>
                          <a:pt x="1954" y="33287"/>
                          <a:pt x="1789" y="41013"/>
                        </a:cubicBezTo>
                        <a:cubicBezTo>
                          <a:pt x="1785" y="41212"/>
                          <a:pt x="1785" y="41411"/>
                          <a:pt x="1789" y="41610"/>
                        </a:cubicBezTo>
                        <a:lnTo>
                          <a:pt x="1789" y="141622"/>
                        </a:lnTo>
                        <a:cubicBezTo>
                          <a:pt x="1624" y="149348"/>
                          <a:pt x="7754" y="155745"/>
                          <a:pt x="15480" y="155910"/>
                        </a:cubicBezTo>
                        <a:cubicBezTo>
                          <a:pt x="15679" y="155914"/>
                          <a:pt x="15878" y="155914"/>
                          <a:pt x="16077" y="155910"/>
                        </a:cubicBezTo>
                        <a:lnTo>
                          <a:pt x="82752" y="155910"/>
                        </a:lnTo>
                        <a:cubicBezTo>
                          <a:pt x="90477" y="156075"/>
                          <a:pt x="96874" y="149945"/>
                          <a:pt x="97039" y="142219"/>
                        </a:cubicBezTo>
                        <a:cubicBezTo>
                          <a:pt x="97043" y="142021"/>
                          <a:pt x="97043" y="141822"/>
                          <a:pt x="97039" y="141622"/>
                        </a:cubicBezTo>
                        <a:close/>
                        <a:moveTo>
                          <a:pt x="82752" y="146385"/>
                        </a:moveTo>
                        <a:lnTo>
                          <a:pt x="16077" y="146385"/>
                        </a:lnTo>
                        <a:cubicBezTo>
                          <a:pt x="13502" y="146441"/>
                          <a:pt x="11370" y="144399"/>
                          <a:pt x="11314" y="141825"/>
                        </a:cubicBezTo>
                        <a:cubicBezTo>
                          <a:pt x="11313" y="141757"/>
                          <a:pt x="11313" y="141690"/>
                          <a:pt x="11314" y="141622"/>
                        </a:cubicBezTo>
                        <a:lnTo>
                          <a:pt x="11314" y="41610"/>
                        </a:lnTo>
                        <a:cubicBezTo>
                          <a:pt x="11258" y="39035"/>
                          <a:pt x="13300" y="36903"/>
                          <a:pt x="15874" y="36847"/>
                        </a:cubicBezTo>
                        <a:cubicBezTo>
                          <a:pt x="15942" y="36846"/>
                          <a:pt x="16009" y="36846"/>
                          <a:pt x="16077" y="36847"/>
                        </a:cubicBezTo>
                        <a:lnTo>
                          <a:pt x="44652" y="36847"/>
                        </a:lnTo>
                        <a:lnTo>
                          <a:pt x="44652" y="22560"/>
                        </a:lnTo>
                        <a:lnTo>
                          <a:pt x="54177" y="22560"/>
                        </a:lnTo>
                        <a:lnTo>
                          <a:pt x="54177" y="36847"/>
                        </a:lnTo>
                        <a:lnTo>
                          <a:pt x="82752" y="36847"/>
                        </a:lnTo>
                        <a:cubicBezTo>
                          <a:pt x="85326" y="36792"/>
                          <a:pt x="87458" y="38833"/>
                          <a:pt x="87514" y="41408"/>
                        </a:cubicBezTo>
                        <a:cubicBezTo>
                          <a:pt x="87516" y="41475"/>
                          <a:pt x="87516" y="41542"/>
                          <a:pt x="87514" y="41610"/>
                        </a:cubicBezTo>
                        <a:lnTo>
                          <a:pt x="87514" y="141622"/>
                        </a:lnTo>
                        <a:cubicBezTo>
                          <a:pt x="87570" y="144197"/>
                          <a:pt x="85528" y="146329"/>
                          <a:pt x="82954" y="146385"/>
                        </a:cubicBezTo>
                        <a:cubicBezTo>
                          <a:pt x="82886" y="146386"/>
                          <a:pt x="82819" y="146386"/>
                          <a:pt x="82752" y="146385"/>
                        </a:cubicBezTo>
                        <a:close/>
                      </a:path>
                    </a:pathLst>
                  </a:custGeom>
                  <a:solidFill>
                    <a:schemeClr val="accent1"/>
                  </a:solidFill>
                  <a:ln w="4763" cap="flat">
                    <a:noFill/>
                    <a:prstDash val="solid"/>
                    <a:miter/>
                  </a:ln>
                </p:spPr>
                <p:txBody>
                  <a:bodyPr rtlCol="0" anchor="ctr"/>
                  <a:lstStyle/>
                  <a:p>
                    <a:endParaRPr lang="en-US" sz="1836"/>
                  </a:p>
                </p:txBody>
              </p:sp>
              <p:sp>
                <p:nvSpPr>
                  <p:cNvPr id="330" name="Freeform: Shape 329">
                    <a:extLst>
                      <a:ext uri="{FF2B5EF4-FFF2-40B4-BE49-F238E27FC236}">
                        <a16:creationId xmlns:a16="http://schemas.microsoft.com/office/drawing/2014/main" id="{1E42B419-0859-4ABE-BC4D-B43EF1861A47}"/>
                      </a:ext>
                    </a:extLst>
                  </p:cNvPr>
                  <p:cNvSpPr/>
                  <p:nvPr/>
                </p:nvSpPr>
                <p:spPr>
                  <a:xfrm>
                    <a:off x="436953" y="327344"/>
                    <a:ext cx="61913" cy="66675"/>
                  </a:xfrm>
                  <a:custGeom>
                    <a:avLst/>
                    <a:gdLst>
                      <a:gd name="connsiteX0" fmla="*/ 44653 w 61912"/>
                      <a:gd name="connsiteY0" fmla="*/ 39384 h 66675"/>
                      <a:gd name="connsiteX1" fmla="*/ 47968 w 61912"/>
                      <a:gd name="connsiteY1" fmla="*/ 9719 h 66675"/>
                      <a:gd name="connsiteX2" fmla="*/ 18302 w 61912"/>
                      <a:gd name="connsiteY2" fmla="*/ 6404 h 66675"/>
                      <a:gd name="connsiteX3" fmla="*/ 14988 w 61912"/>
                      <a:gd name="connsiteY3" fmla="*/ 36070 h 66675"/>
                      <a:gd name="connsiteX4" fmla="*/ 18302 w 61912"/>
                      <a:gd name="connsiteY4" fmla="*/ 39384 h 66675"/>
                      <a:gd name="connsiteX5" fmla="*/ 1786 w 61912"/>
                      <a:gd name="connsiteY5" fmla="*/ 65959 h 66675"/>
                      <a:gd name="connsiteX6" fmla="*/ 9658 w 61912"/>
                      <a:gd name="connsiteY6" fmla="*/ 65959 h 66675"/>
                      <a:gd name="connsiteX7" fmla="*/ 31483 w 61912"/>
                      <a:gd name="connsiteY7" fmla="*/ 44135 h 66675"/>
                      <a:gd name="connsiteX8" fmla="*/ 53307 w 61912"/>
                      <a:gd name="connsiteY8" fmla="*/ 65959 h 66675"/>
                      <a:gd name="connsiteX9" fmla="*/ 61179 w 61912"/>
                      <a:gd name="connsiteY9" fmla="*/ 65959 h 66675"/>
                      <a:gd name="connsiteX10" fmla="*/ 44653 w 61912"/>
                      <a:gd name="connsiteY10" fmla="*/ 39384 h 66675"/>
                      <a:gd name="connsiteX11" fmla="*/ 18240 w 61912"/>
                      <a:gd name="connsiteY11" fmla="*/ 23025 h 66675"/>
                      <a:gd name="connsiteX12" fmla="*/ 31480 w 61912"/>
                      <a:gd name="connsiteY12" fmla="*/ 9795 h 66675"/>
                      <a:gd name="connsiteX13" fmla="*/ 44710 w 61912"/>
                      <a:gd name="connsiteY13" fmla="*/ 23035 h 66675"/>
                      <a:gd name="connsiteX14" fmla="*/ 31480 w 61912"/>
                      <a:gd name="connsiteY14" fmla="*/ 36265 h 66675"/>
                      <a:gd name="connsiteX15" fmla="*/ 18245 w 61912"/>
                      <a:gd name="connsiteY15" fmla="*/ 23025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1912" h="66675">
                        <a:moveTo>
                          <a:pt x="44653" y="39384"/>
                        </a:moveTo>
                        <a:cubicBezTo>
                          <a:pt x="53761" y="32108"/>
                          <a:pt x="55245" y="18826"/>
                          <a:pt x="47968" y="9719"/>
                        </a:cubicBezTo>
                        <a:cubicBezTo>
                          <a:pt x="40691" y="612"/>
                          <a:pt x="27410" y="-873"/>
                          <a:pt x="18302" y="6404"/>
                        </a:cubicBezTo>
                        <a:cubicBezTo>
                          <a:pt x="9195" y="13680"/>
                          <a:pt x="7711" y="26962"/>
                          <a:pt x="14988" y="36070"/>
                        </a:cubicBezTo>
                        <a:cubicBezTo>
                          <a:pt x="15966" y="37294"/>
                          <a:pt x="17078" y="38406"/>
                          <a:pt x="18302" y="39384"/>
                        </a:cubicBezTo>
                        <a:cubicBezTo>
                          <a:pt x="8200" y="44390"/>
                          <a:pt x="1802" y="54685"/>
                          <a:pt x="1786" y="65959"/>
                        </a:cubicBezTo>
                        <a:lnTo>
                          <a:pt x="9658" y="65959"/>
                        </a:lnTo>
                        <a:cubicBezTo>
                          <a:pt x="9658" y="53906"/>
                          <a:pt x="19430" y="44135"/>
                          <a:pt x="31483" y="44135"/>
                        </a:cubicBezTo>
                        <a:cubicBezTo>
                          <a:pt x="43535" y="44135"/>
                          <a:pt x="53307" y="53906"/>
                          <a:pt x="53307" y="65959"/>
                        </a:cubicBezTo>
                        <a:lnTo>
                          <a:pt x="61179" y="65959"/>
                        </a:lnTo>
                        <a:cubicBezTo>
                          <a:pt x="61161" y="54682"/>
                          <a:pt x="54760" y="44388"/>
                          <a:pt x="44653" y="39384"/>
                        </a:cubicBezTo>
                        <a:close/>
                        <a:moveTo>
                          <a:pt x="18240" y="23025"/>
                        </a:moveTo>
                        <a:cubicBezTo>
                          <a:pt x="18243" y="15716"/>
                          <a:pt x="24171" y="9792"/>
                          <a:pt x="31480" y="9795"/>
                        </a:cubicBezTo>
                        <a:cubicBezTo>
                          <a:pt x="38790" y="9798"/>
                          <a:pt x="44713" y="15725"/>
                          <a:pt x="44710" y="23035"/>
                        </a:cubicBezTo>
                        <a:cubicBezTo>
                          <a:pt x="44707" y="30341"/>
                          <a:pt x="38786" y="36262"/>
                          <a:pt x="31480" y="36265"/>
                        </a:cubicBezTo>
                        <a:cubicBezTo>
                          <a:pt x="24173" y="36255"/>
                          <a:pt x="18253" y="30332"/>
                          <a:pt x="18245" y="23025"/>
                        </a:cubicBezTo>
                        <a:close/>
                      </a:path>
                    </a:pathLst>
                  </a:custGeom>
                  <a:solidFill>
                    <a:schemeClr val="accent1"/>
                  </a:solidFill>
                  <a:ln w="4763" cap="flat">
                    <a:noFill/>
                    <a:prstDash val="solid"/>
                    <a:miter/>
                  </a:ln>
                </p:spPr>
                <p:txBody>
                  <a:bodyPr rtlCol="0" anchor="ctr"/>
                  <a:lstStyle/>
                  <a:p>
                    <a:endParaRPr lang="en-US" sz="1836"/>
                  </a:p>
                </p:txBody>
              </p:sp>
              <p:sp>
                <p:nvSpPr>
                  <p:cNvPr id="331" name="Freeform: Shape 330">
                    <a:extLst>
                      <a:ext uri="{FF2B5EF4-FFF2-40B4-BE49-F238E27FC236}">
                        <a16:creationId xmlns:a16="http://schemas.microsoft.com/office/drawing/2014/main" id="{8F09889C-B74E-4CAD-B4EA-E35A42748338}"/>
                      </a:ext>
                    </a:extLst>
                  </p:cNvPr>
                  <p:cNvSpPr/>
                  <p:nvPr/>
                </p:nvSpPr>
                <p:spPr>
                  <a:xfrm>
                    <a:off x="452360" y="310555"/>
                    <a:ext cx="28575" cy="9525"/>
                  </a:xfrm>
                  <a:custGeom>
                    <a:avLst/>
                    <a:gdLst>
                      <a:gd name="connsiteX0" fmla="*/ 25598 w 28575"/>
                      <a:gd name="connsiteY0" fmla="*/ 1786 h 9525"/>
                      <a:gd name="connsiteX1" fmla="*/ 30361 w 28575"/>
                      <a:gd name="connsiteY1" fmla="*/ 6548 h 9525"/>
                      <a:gd name="connsiteX2" fmla="*/ 30361 w 28575"/>
                      <a:gd name="connsiteY2" fmla="*/ 6548 h 9525"/>
                      <a:gd name="connsiteX3" fmla="*/ 25598 w 28575"/>
                      <a:gd name="connsiteY3" fmla="*/ 11311 h 9525"/>
                      <a:gd name="connsiteX4" fmla="*/ 6548 w 28575"/>
                      <a:gd name="connsiteY4" fmla="*/ 11311 h 9525"/>
                      <a:gd name="connsiteX5" fmla="*/ 1786 w 28575"/>
                      <a:gd name="connsiteY5" fmla="*/ 6548 h 9525"/>
                      <a:gd name="connsiteX6" fmla="*/ 1786 w 28575"/>
                      <a:gd name="connsiteY6" fmla="*/ 6548 h 9525"/>
                      <a:gd name="connsiteX7" fmla="*/ 6548 w 28575"/>
                      <a:gd name="connsiteY7" fmla="*/ 1786 h 9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575" h="9525">
                        <a:moveTo>
                          <a:pt x="25598" y="1786"/>
                        </a:moveTo>
                        <a:cubicBezTo>
                          <a:pt x="28229" y="1786"/>
                          <a:pt x="30361" y="3918"/>
                          <a:pt x="30361" y="6548"/>
                        </a:cubicBezTo>
                        <a:lnTo>
                          <a:pt x="30361" y="6548"/>
                        </a:lnTo>
                        <a:cubicBezTo>
                          <a:pt x="30361" y="9179"/>
                          <a:pt x="28229" y="11311"/>
                          <a:pt x="25598" y="11311"/>
                        </a:cubicBezTo>
                        <a:lnTo>
                          <a:pt x="6548" y="11311"/>
                        </a:lnTo>
                        <a:cubicBezTo>
                          <a:pt x="3918" y="11311"/>
                          <a:pt x="1786" y="9179"/>
                          <a:pt x="1786" y="6548"/>
                        </a:cubicBezTo>
                        <a:lnTo>
                          <a:pt x="1786" y="6548"/>
                        </a:lnTo>
                        <a:cubicBezTo>
                          <a:pt x="1786" y="3918"/>
                          <a:pt x="3918" y="1786"/>
                          <a:pt x="6548" y="1786"/>
                        </a:cubicBezTo>
                        <a:close/>
                      </a:path>
                    </a:pathLst>
                  </a:custGeom>
                  <a:solidFill>
                    <a:schemeClr val="accent1"/>
                  </a:solidFill>
                  <a:ln w="4763" cap="flat">
                    <a:noFill/>
                    <a:prstDash val="solid"/>
                    <a:miter/>
                  </a:ln>
                </p:spPr>
                <p:txBody>
                  <a:bodyPr rtlCol="0" anchor="ctr"/>
                  <a:lstStyle/>
                  <a:p>
                    <a:endParaRPr lang="en-US" sz="1836"/>
                  </a:p>
                </p:txBody>
              </p:sp>
            </p:grpSp>
          </p:grpSp>
        </p:grpSp>
        <p:grpSp>
          <p:nvGrpSpPr>
            <p:cNvPr id="322" name="Group 321">
              <a:extLst>
                <a:ext uri="{FF2B5EF4-FFF2-40B4-BE49-F238E27FC236}">
                  <a16:creationId xmlns:a16="http://schemas.microsoft.com/office/drawing/2014/main" id="{C3822F75-D372-4E86-BF59-0ABD45423221}"/>
                </a:ext>
              </a:extLst>
            </p:cNvPr>
            <p:cNvGrpSpPr/>
            <p:nvPr/>
          </p:nvGrpSpPr>
          <p:grpSpPr>
            <a:xfrm>
              <a:off x="384901" y="545850"/>
              <a:ext cx="616389" cy="210496"/>
              <a:chOff x="384901" y="555169"/>
              <a:chExt cx="616389" cy="210496"/>
            </a:xfrm>
          </p:grpSpPr>
          <p:sp>
            <p:nvSpPr>
              <p:cNvPr id="323" name="TextBox 322">
                <a:extLst>
                  <a:ext uri="{FF2B5EF4-FFF2-40B4-BE49-F238E27FC236}">
                    <a16:creationId xmlns:a16="http://schemas.microsoft.com/office/drawing/2014/main" id="{CF565E61-2AB5-47AD-853B-881F5D0A43E4}"/>
                  </a:ext>
                </a:extLst>
              </p:cNvPr>
              <p:cNvSpPr txBox="1"/>
              <p:nvPr/>
            </p:nvSpPr>
            <p:spPr>
              <a:xfrm>
                <a:off x="585279" y="596131"/>
                <a:ext cx="416011" cy="169534"/>
              </a:xfrm>
              <a:prstGeom prst="rect">
                <a:avLst/>
              </a:prstGeom>
            </p:spPr>
            <p:txBody>
              <a:bodyPr wrap="none" lIns="46630" tIns="0" rIns="0" bIns="0">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defTabSz="895871">
                  <a:defRPr/>
                </a:pPr>
                <a:r>
                  <a:rPr lang="en-US" sz="1224"/>
                  <a:t>ADFS</a:t>
                </a:r>
              </a:p>
            </p:txBody>
          </p:sp>
          <p:pic>
            <p:nvPicPr>
              <p:cNvPr id="324" name="Graphic 323">
                <a:extLst>
                  <a:ext uri="{FF2B5EF4-FFF2-40B4-BE49-F238E27FC236}">
                    <a16:creationId xmlns:a16="http://schemas.microsoft.com/office/drawing/2014/main" id="{AE827B1B-D0DC-454B-8875-68659AA646A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84901" y="555169"/>
                <a:ext cx="203762" cy="203762"/>
              </a:xfrm>
              <a:prstGeom prst="rect">
                <a:avLst/>
              </a:prstGeom>
            </p:spPr>
          </p:pic>
        </p:grpSp>
      </p:grpSp>
      <p:sp>
        <p:nvSpPr>
          <p:cNvPr id="636" name="Arc 635">
            <a:extLst>
              <a:ext uri="{FF2B5EF4-FFF2-40B4-BE49-F238E27FC236}">
                <a16:creationId xmlns:a16="http://schemas.microsoft.com/office/drawing/2014/main" id="{3AC2D1F2-3821-424F-8EED-879471E2608E}"/>
              </a:ext>
            </a:extLst>
          </p:cNvPr>
          <p:cNvSpPr/>
          <p:nvPr/>
        </p:nvSpPr>
        <p:spPr>
          <a:xfrm>
            <a:off x="5017084" y="2699881"/>
            <a:ext cx="2125771" cy="2125771"/>
          </a:xfrm>
          <a:prstGeom prst="arc">
            <a:avLst>
              <a:gd name="adj1" fmla="val 2249539"/>
              <a:gd name="adj2" fmla="val 5840073"/>
            </a:avLst>
          </a:prstGeom>
          <a:noFill/>
          <a:ln w="9525" cap="flat" cmpd="sng" algn="ctr">
            <a:solidFill>
              <a:srgbClr val="0078D7"/>
            </a:solidFill>
            <a:prstDash val="solid"/>
            <a:headEnd type="triangle" w="med" len="med"/>
            <a:tailEnd type="none" w="med" len="med"/>
          </a:ln>
          <a:effectLst/>
        </p:spPr>
        <p:txBody>
          <a:bodyPr rtlCol="0" anchor="ctr"/>
          <a:lstStyle/>
          <a:p>
            <a:pPr algn="ctr" defTabSz="914224">
              <a:defRPr/>
            </a:pPr>
            <a:endParaRPr lang="en-US" sz="1836" kern="0">
              <a:solidFill>
                <a:srgbClr val="353535"/>
              </a:solidFill>
              <a:latin typeface="Segoe UI Semilight"/>
            </a:endParaRPr>
          </a:p>
        </p:txBody>
      </p:sp>
      <p:sp>
        <p:nvSpPr>
          <p:cNvPr id="637" name="Arc 636">
            <a:extLst>
              <a:ext uri="{FF2B5EF4-FFF2-40B4-BE49-F238E27FC236}">
                <a16:creationId xmlns:a16="http://schemas.microsoft.com/office/drawing/2014/main" id="{480ED318-0C42-4090-A050-B09149444C16}"/>
              </a:ext>
            </a:extLst>
          </p:cNvPr>
          <p:cNvSpPr/>
          <p:nvPr/>
        </p:nvSpPr>
        <p:spPr>
          <a:xfrm rot="20984159">
            <a:off x="5035048" y="2586877"/>
            <a:ext cx="2186968" cy="2125771"/>
          </a:xfrm>
          <a:prstGeom prst="arc">
            <a:avLst>
              <a:gd name="adj1" fmla="val 17443363"/>
              <a:gd name="adj2" fmla="val 20404202"/>
            </a:avLst>
          </a:prstGeom>
          <a:noFill/>
          <a:ln w="9525" cap="flat" cmpd="sng" algn="ctr">
            <a:solidFill>
              <a:srgbClr val="0078D7"/>
            </a:solidFill>
            <a:prstDash val="solid"/>
            <a:headEnd type="none" w="med" len="med"/>
            <a:tailEnd type="triangle" w="med" len="med"/>
          </a:ln>
          <a:effectLst/>
        </p:spPr>
        <p:txBody>
          <a:bodyPr rtlCol="0" anchor="ctr"/>
          <a:lstStyle/>
          <a:p>
            <a:pPr algn="ctr" defTabSz="914224">
              <a:defRPr/>
            </a:pPr>
            <a:endParaRPr lang="en-US" sz="1836" kern="0">
              <a:solidFill>
                <a:srgbClr val="353535"/>
              </a:solidFill>
              <a:latin typeface="Segoe UI Semilight"/>
            </a:endParaRPr>
          </a:p>
        </p:txBody>
      </p:sp>
      <p:sp>
        <p:nvSpPr>
          <p:cNvPr id="638" name="Rectangle 637">
            <a:extLst>
              <a:ext uri="{FF2B5EF4-FFF2-40B4-BE49-F238E27FC236}">
                <a16:creationId xmlns:a16="http://schemas.microsoft.com/office/drawing/2014/main" id="{D069F7C8-FF52-4759-B394-7C33576AC47A}"/>
              </a:ext>
            </a:extLst>
          </p:cNvPr>
          <p:cNvSpPr/>
          <p:nvPr/>
        </p:nvSpPr>
        <p:spPr>
          <a:xfrm>
            <a:off x="8866304" y="3643441"/>
            <a:ext cx="796530" cy="481842"/>
          </a:xfrm>
          <a:prstGeom prst="rect">
            <a:avLst/>
          </a:prstGeom>
        </p:spPr>
        <p:txBody>
          <a:bodyPr wrap="none">
            <a:spAutoFit/>
          </a:bodyPr>
          <a:lstStyle/>
          <a:p>
            <a:pPr defTabSz="896043">
              <a:lnSpc>
                <a:spcPct val="90000"/>
              </a:lnSpc>
              <a:defRPr/>
            </a:pPr>
            <a:r>
              <a:rPr lang="en-US" sz="1372" kern="0">
                <a:solidFill>
                  <a:srgbClr val="353535"/>
                </a:solidFill>
                <a:latin typeface="Segoe UI"/>
                <a:ea typeface="ＭＳ Ｐゴシック" charset="0"/>
              </a:rPr>
              <a:t>Require</a:t>
            </a:r>
          </a:p>
          <a:p>
            <a:pPr defTabSz="896043">
              <a:lnSpc>
                <a:spcPct val="90000"/>
              </a:lnSpc>
              <a:defRPr/>
            </a:pPr>
            <a:r>
              <a:rPr lang="en-US" sz="1372" kern="0">
                <a:solidFill>
                  <a:srgbClr val="353535"/>
                </a:solidFill>
                <a:latin typeface="Segoe UI"/>
                <a:ea typeface="ＭＳ Ｐゴシック" charset="0"/>
              </a:rPr>
              <a:t>MFA</a:t>
            </a:r>
          </a:p>
        </p:txBody>
      </p:sp>
      <p:grpSp>
        <p:nvGrpSpPr>
          <p:cNvPr id="639" name="Controls: MFA">
            <a:extLst>
              <a:ext uri="{FF2B5EF4-FFF2-40B4-BE49-F238E27FC236}">
                <a16:creationId xmlns:a16="http://schemas.microsoft.com/office/drawing/2014/main" id="{7FE5716E-39C6-4473-9E4B-503F6C090A66}"/>
              </a:ext>
            </a:extLst>
          </p:cNvPr>
          <p:cNvGrpSpPr/>
          <p:nvPr/>
        </p:nvGrpSpPr>
        <p:grpSpPr>
          <a:xfrm>
            <a:off x="8021665" y="3385295"/>
            <a:ext cx="896298" cy="896298"/>
            <a:chOff x="6689925" y="2070504"/>
            <a:chExt cx="896425" cy="896425"/>
          </a:xfrm>
        </p:grpSpPr>
        <p:grpSp>
          <p:nvGrpSpPr>
            <p:cNvPr id="640" name="Group 639">
              <a:extLst>
                <a:ext uri="{FF2B5EF4-FFF2-40B4-BE49-F238E27FC236}">
                  <a16:creationId xmlns:a16="http://schemas.microsoft.com/office/drawing/2014/main" id="{632910F9-4D76-4ABC-8FEA-05BEE1649DF0}"/>
                </a:ext>
              </a:extLst>
            </p:cNvPr>
            <p:cNvGrpSpPr/>
            <p:nvPr/>
          </p:nvGrpSpPr>
          <p:grpSpPr>
            <a:xfrm>
              <a:off x="6689925" y="2070504"/>
              <a:ext cx="896425" cy="896425"/>
              <a:chOff x="8603515" y="2504434"/>
              <a:chExt cx="1600200" cy="1600200"/>
            </a:xfrm>
          </p:grpSpPr>
          <p:sp>
            <p:nvSpPr>
              <p:cNvPr id="642" name="Oval 641">
                <a:extLst>
                  <a:ext uri="{FF2B5EF4-FFF2-40B4-BE49-F238E27FC236}">
                    <a16:creationId xmlns:a16="http://schemas.microsoft.com/office/drawing/2014/main" id="{75C2726B-02DD-4A79-8E62-CF418A697BFA}"/>
                  </a:ext>
                </a:extLst>
              </p:cNvPr>
              <p:cNvSpPr/>
              <p:nvPr/>
            </p:nvSpPr>
            <p:spPr bwMode="auto">
              <a:xfrm>
                <a:off x="8672095" y="2573014"/>
                <a:ext cx="1463040" cy="1463040"/>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43" name="Circle: Hollow 642">
                <a:extLst>
                  <a:ext uri="{FF2B5EF4-FFF2-40B4-BE49-F238E27FC236}">
                    <a16:creationId xmlns:a16="http://schemas.microsoft.com/office/drawing/2014/main" id="{ECF33212-DD7F-4A50-9E78-20418D72896C}"/>
                  </a:ext>
                </a:extLst>
              </p:cNvPr>
              <p:cNvSpPr/>
              <p:nvPr/>
            </p:nvSpPr>
            <p:spPr bwMode="auto">
              <a:xfrm>
                <a:off x="8603515" y="2504434"/>
                <a:ext cx="1600200" cy="1600200"/>
              </a:xfrm>
              <a:prstGeom prst="donut">
                <a:avLst>
                  <a:gd name="adj" fmla="val 6045"/>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pic>
          <p:nvPicPr>
            <p:cNvPr id="641" name="Picture 640">
              <a:extLst>
                <a:ext uri="{FF2B5EF4-FFF2-40B4-BE49-F238E27FC236}">
                  <a16:creationId xmlns:a16="http://schemas.microsoft.com/office/drawing/2014/main" id="{6B248CDA-32FF-4BE8-BDB9-4417E7FCC7D2}"/>
                </a:ext>
              </a:extLst>
            </p:cNvPr>
            <p:cNvPicPr>
              <a:picLocks noChangeAspect="1"/>
            </p:cNvPicPr>
            <p:nvPr/>
          </p:nvPicPr>
          <p:blipFill>
            <a:blip r:embed="rId11" cstate="print">
              <a:biLevel thresh="25000"/>
              <a:extLst>
                <a:ext uri="{28A0092B-C50C-407E-A947-70E740481C1C}">
                  <a14:useLocalDpi xmlns:a14="http://schemas.microsoft.com/office/drawing/2010/main"/>
                </a:ext>
              </a:extLst>
            </a:blip>
            <a:stretch>
              <a:fillRect/>
            </a:stretch>
          </p:blipFill>
          <p:spPr>
            <a:xfrm>
              <a:off x="6884430" y="2240837"/>
              <a:ext cx="549135" cy="549135"/>
            </a:xfrm>
            <a:prstGeom prst="rect">
              <a:avLst/>
            </a:prstGeom>
          </p:spPr>
        </p:pic>
      </p:grpSp>
      <p:sp>
        <p:nvSpPr>
          <p:cNvPr id="644" name="Rectangle 643">
            <a:extLst>
              <a:ext uri="{FF2B5EF4-FFF2-40B4-BE49-F238E27FC236}">
                <a16:creationId xmlns:a16="http://schemas.microsoft.com/office/drawing/2014/main" id="{F293DE1C-8E61-4C33-9F63-F0302D3F6B1D}"/>
              </a:ext>
            </a:extLst>
          </p:cNvPr>
          <p:cNvSpPr/>
          <p:nvPr/>
        </p:nvSpPr>
        <p:spPr>
          <a:xfrm>
            <a:off x="8325689" y="1793148"/>
            <a:ext cx="1125149" cy="481842"/>
          </a:xfrm>
          <a:prstGeom prst="rect">
            <a:avLst/>
          </a:prstGeom>
        </p:spPr>
        <p:txBody>
          <a:bodyPr wrap="none">
            <a:spAutoFit/>
          </a:bodyPr>
          <a:lstStyle/>
          <a:p>
            <a:pPr defTabSz="896043">
              <a:lnSpc>
                <a:spcPct val="90000"/>
              </a:lnSpc>
              <a:defRPr/>
            </a:pPr>
            <a:r>
              <a:rPr lang="en-US" sz="1372" kern="100">
                <a:solidFill>
                  <a:srgbClr val="353535"/>
                </a:solidFill>
                <a:latin typeface="Segoe UI"/>
                <a:ea typeface="ＭＳ Ｐゴシック" charset="0"/>
              </a:rPr>
              <a:t>Allow/block</a:t>
            </a:r>
          </a:p>
          <a:p>
            <a:pPr defTabSz="896043">
              <a:lnSpc>
                <a:spcPct val="90000"/>
              </a:lnSpc>
              <a:defRPr/>
            </a:pPr>
            <a:r>
              <a:rPr lang="en-US" sz="1372" kern="100">
                <a:solidFill>
                  <a:srgbClr val="353535"/>
                </a:solidFill>
                <a:latin typeface="Segoe UI"/>
                <a:ea typeface="ＭＳ Ｐゴシック" charset="0"/>
              </a:rPr>
              <a:t>access</a:t>
            </a:r>
          </a:p>
        </p:txBody>
      </p:sp>
      <p:sp>
        <p:nvSpPr>
          <p:cNvPr id="650" name="Rectangle 649">
            <a:extLst>
              <a:ext uri="{FF2B5EF4-FFF2-40B4-BE49-F238E27FC236}">
                <a16:creationId xmlns:a16="http://schemas.microsoft.com/office/drawing/2014/main" id="{FD480643-B577-457A-B0DE-F4E800EB7717}"/>
              </a:ext>
            </a:extLst>
          </p:cNvPr>
          <p:cNvSpPr/>
          <p:nvPr/>
        </p:nvSpPr>
        <p:spPr>
          <a:xfrm>
            <a:off x="8246774" y="5453335"/>
            <a:ext cx="1327878" cy="481842"/>
          </a:xfrm>
          <a:prstGeom prst="rect">
            <a:avLst/>
          </a:prstGeom>
        </p:spPr>
        <p:txBody>
          <a:bodyPr wrap="none">
            <a:spAutoFit/>
          </a:bodyPr>
          <a:lstStyle/>
          <a:p>
            <a:pPr defTabSz="896043">
              <a:lnSpc>
                <a:spcPct val="90000"/>
              </a:lnSpc>
              <a:defRPr/>
            </a:pPr>
            <a:r>
              <a:rPr lang="en-US" sz="1372" kern="0">
                <a:solidFill>
                  <a:srgbClr val="353535"/>
                </a:solidFill>
                <a:latin typeface="Segoe UI"/>
                <a:ea typeface="ＭＳ Ｐゴシック" charset="0"/>
              </a:rPr>
              <a:t>Block legacy</a:t>
            </a:r>
            <a:br>
              <a:rPr lang="en-US" sz="1372" kern="0">
                <a:solidFill>
                  <a:srgbClr val="353535"/>
                </a:solidFill>
                <a:latin typeface="Segoe UI"/>
                <a:ea typeface="ＭＳ Ｐゴシック" charset="0"/>
              </a:rPr>
            </a:br>
            <a:r>
              <a:rPr lang="en-US" sz="1372" kern="0">
                <a:solidFill>
                  <a:srgbClr val="353535"/>
                </a:solidFill>
                <a:latin typeface="Segoe UI"/>
                <a:ea typeface="ＭＳ Ｐゴシック" charset="0"/>
              </a:rPr>
              <a:t>authentication</a:t>
            </a:r>
          </a:p>
        </p:txBody>
      </p:sp>
      <p:grpSp>
        <p:nvGrpSpPr>
          <p:cNvPr id="651" name="Controls: Deny">
            <a:extLst>
              <a:ext uri="{FF2B5EF4-FFF2-40B4-BE49-F238E27FC236}">
                <a16:creationId xmlns:a16="http://schemas.microsoft.com/office/drawing/2014/main" id="{04BB764B-313B-4A1E-9BB3-E9C8CFE07238}"/>
              </a:ext>
            </a:extLst>
          </p:cNvPr>
          <p:cNvGrpSpPr/>
          <p:nvPr/>
        </p:nvGrpSpPr>
        <p:grpSpPr>
          <a:xfrm>
            <a:off x="7385508" y="5114754"/>
            <a:ext cx="896298" cy="896298"/>
            <a:chOff x="6689925" y="3891070"/>
            <a:chExt cx="896425" cy="896425"/>
          </a:xfrm>
        </p:grpSpPr>
        <p:grpSp>
          <p:nvGrpSpPr>
            <p:cNvPr id="652" name="Group 651">
              <a:extLst>
                <a:ext uri="{FF2B5EF4-FFF2-40B4-BE49-F238E27FC236}">
                  <a16:creationId xmlns:a16="http://schemas.microsoft.com/office/drawing/2014/main" id="{BF240E78-B1B4-4220-9B92-0DC352912402}"/>
                </a:ext>
              </a:extLst>
            </p:cNvPr>
            <p:cNvGrpSpPr/>
            <p:nvPr/>
          </p:nvGrpSpPr>
          <p:grpSpPr>
            <a:xfrm>
              <a:off x="6689925" y="3891070"/>
              <a:ext cx="896425" cy="896425"/>
              <a:chOff x="8603515" y="2504434"/>
              <a:chExt cx="1600200" cy="1600200"/>
            </a:xfrm>
          </p:grpSpPr>
          <p:sp>
            <p:nvSpPr>
              <p:cNvPr id="654" name="Oval 653">
                <a:extLst>
                  <a:ext uri="{FF2B5EF4-FFF2-40B4-BE49-F238E27FC236}">
                    <a16:creationId xmlns:a16="http://schemas.microsoft.com/office/drawing/2014/main" id="{3D6C8B72-2C0F-4400-B6A0-DADE144F0256}"/>
                  </a:ext>
                </a:extLst>
              </p:cNvPr>
              <p:cNvSpPr/>
              <p:nvPr/>
            </p:nvSpPr>
            <p:spPr bwMode="auto">
              <a:xfrm>
                <a:off x="8672095" y="2573014"/>
                <a:ext cx="1463040" cy="1463040"/>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55" name="Circle: Hollow 654">
                <a:extLst>
                  <a:ext uri="{FF2B5EF4-FFF2-40B4-BE49-F238E27FC236}">
                    <a16:creationId xmlns:a16="http://schemas.microsoft.com/office/drawing/2014/main" id="{AAF1378B-7D92-458E-9367-7CC69E38C3D4}"/>
                  </a:ext>
                </a:extLst>
              </p:cNvPr>
              <p:cNvSpPr/>
              <p:nvPr/>
            </p:nvSpPr>
            <p:spPr bwMode="auto">
              <a:xfrm>
                <a:off x="8603515" y="2504434"/>
                <a:ext cx="1600200" cy="1600200"/>
              </a:xfrm>
              <a:prstGeom prst="donut">
                <a:avLst>
                  <a:gd name="adj" fmla="val 6045"/>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653" name="Freeform: Shape 652">
              <a:extLst>
                <a:ext uri="{FF2B5EF4-FFF2-40B4-BE49-F238E27FC236}">
                  <a16:creationId xmlns:a16="http://schemas.microsoft.com/office/drawing/2014/main" id="{77273688-CD3D-4880-8A04-A88FE9CA5081}"/>
                </a:ext>
              </a:extLst>
            </p:cNvPr>
            <p:cNvSpPr>
              <a:spLocks noChangeAspect="1"/>
            </p:cNvSpPr>
            <p:nvPr/>
          </p:nvSpPr>
          <p:spPr bwMode="auto">
            <a:xfrm>
              <a:off x="6915722" y="4116639"/>
              <a:ext cx="448212" cy="448213"/>
            </a:xfrm>
            <a:custGeom>
              <a:avLst/>
              <a:gdLst>
                <a:gd name="connsiteX0" fmla="*/ 368104 w 1250088"/>
                <a:gd name="connsiteY0" fmla="*/ 281747 h 1250088"/>
                <a:gd name="connsiteX1" fmla="*/ 281747 w 1250088"/>
                <a:gd name="connsiteY1" fmla="*/ 368104 h 1250088"/>
                <a:gd name="connsiteX2" fmla="*/ 538687 w 1250088"/>
                <a:gd name="connsiteY2" fmla="*/ 625044 h 1250088"/>
                <a:gd name="connsiteX3" fmla="*/ 281747 w 1250088"/>
                <a:gd name="connsiteY3" fmla="*/ 881984 h 1250088"/>
                <a:gd name="connsiteX4" fmla="*/ 368104 w 1250088"/>
                <a:gd name="connsiteY4" fmla="*/ 968341 h 1250088"/>
                <a:gd name="connsiteX5" fmla="*/ 625044 w 1250088"/>
                <a:gd name="connsiteY5" fmla="*/ 711401 h 1250088"/>
                <a:gd name="connsiteX6" fmla="*/ 881984 w 1250088"/>
                <a:gd name="connsiteY6" fmla="*/ 968341 h 1250088"/>
                <a:gd name="connsiteX7" fmla="*/ 968341 w 1250088"/>
                <a:gd name="connsiteY7" fmla="*/ 881984 h 1250088"/>
                <a:gd name="connsiteX8" fmla="*/ 711401 w 1250088"/>
                <a:gd name="connsiteY8" fmla="*/ 625044 h 1250088"/>
                <a:gd name="connsiteX9" fmla="*/ 968341 w 1250088"/>
                <a:gd name="connsiteY9" fmla="*/ 368104 h 1250088"/>
                <a:gd name="connsiteX10" fmla="*/ 881984 w 1250088"/>
                <a:gd name="connsiteY10" fmla="*/ 281747 h 1250088"/>
                <a:gd name="connsiteX11" fmla="*/ 625044 w 1250088"/>
                <a:gd name="connsiteY11" fmla="*/ 538687 h 1250088"/>
                <a:gd name="connsiteX12" fmla="*/ 625044 w 1250088"/>
                <a:gd name="connsiteY12" fmla="*/ 0 h 1250088"/>
                <a:gd name="connsiteX13" fmla="*/ 1250088 w 1250088"/>
                <a:gd name="connsiteY13" fmla="*/ 625044 h 1250088"/>
                <a:gd name="connsiteX14" fmla="*/ 625044 w 1250088"/>
                <a:gd name="connsiteY14" fmla="*/ 1250088 h 1250088"/>
                <a:gd name="connsiteX15" fmla="*/ 0 w 1250088"/>
                <a:gd name="connsiteY15" fmla="*/ 625044 h 1250088"/>
                <a:gd name="connsiteX16" fmla="*/ 625044 w 1250088"/>
                <a:gd name="connsiteY16" fmla="*/ 0 h 125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50088" h="1250088">
                  <a:moveTo>
                    <a:pt x="368104" y="281747"/>
                  </a:moveTo>
                  <a:lnTo>
                    <a:pt x="281747" y="368104"/>
                  </a:lnTo>
                  <a:lnTo>
                    <a:pt x="538687" y="625044"/>
                  </a:lnTo>
                  <a:lnTo>
                    <a:pt x="281747" y="881984"/>
                  </a:lnTo>
                  <a:lnTo>
                    <a:pt x="368104" y="968341"/>
                  </a:lnTo>
                  <a:lnTo>
                    <a:pt x="625044" y="711401"/>
                  </a:lnTo>
                  <a:lnTo>
                    <a:pt x="881984" y="968341"/>
                  </a:lnTo>
                  <a:lnTo>
                    <a:pt x="968341" y="881984"/>
                  </a:lnTo>
                  <a:lnTo>
                    <a:pt x="711401" y="625044"/>
                  </a:lnTo>
                  <a:lnTo>
                    <a:pt x="968341" y="368104"/>
                  </a:lnTo>
                  <a:lnTo>
                    <a:pt x="881984" y="281747"/>
                  </a:lnTo>
                  <a:lnTo>
                    <a:pt x="625044" y="538687"/>
                  </a:lnTo>
                  <a:close/>
                  <a:moveTo>
                    <a:pt x="625044" y="0"/>
                  </a:moveTo>
                  <a:cubicBezTo>
                    <a:pt x="970246" y="0"/>
                    <a:pt x="1250088" y="279842"/>
                    <a:pt x="1250088" y="625044"/>
                  </a:cubicBezTo>
                  <a:cubicBezTo>
                    <a:pt x="1250088" y="970246"/>
                    <a:pt x="970246" y="1250088"/>
                    <a:pt x="625044" y="1250088"/>
                  </a:cubicBezTo>
                  <a:cubicBezTo>
                    <a:pt x="279842" y="1250088"/>
                    <a:pt x="0" y="970246"/>
                    <a:pt x="0" y="625044"/>
                  </a:cubicBezTo>
                  <a:cubicBezTo>
                    <a:pt x="0" y="279842"/>
                    <a:pt x="279842" y="0"/>
                    <a:pt x="625044" y="0"/>
                  </a:cubicBezTo>
                  <a:close/>
                </a:path>
              </a:pathLst>
            </a:custGeom>
            <a:solidFill>
              <a:srgbClr val="0078D7"/>
            </a:solidFill>
            <a:ln w="19050" cap="flat" cmpd="sng" algn="ctr">
              <a:solidFill>
                <a:srgbClr val="FFFFFF"/>
              </a:solid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656" name="Rectangle 655">
            <a:extLst>
              <a:ext uri="{FF2B5EF4-FFF2-40B4-BE49-F238E27FC236}">
                <a16:creationId xmlns:a16="http://schemas.microsoft.com/office/drawing/2014/main" id="{1516C389-A68A-4F7B-A579-6452749299B1}"/>
              </a:ext>
            </a:extLst>
          </p:cNvPr>
          <p:cNvSpPr/>
          <p:nvPr/>
        </p:nvSpPr>
        <p:spPr>
          <a:xfrm>
            <a:off x="8775784" y="4479800"/>
            <a:ext cx="942038" cy="675677"/>
          </a:xfrm>
          <a:prstGeom prst="rect">
            <a:avLst/>
          </a:prstGeom>
        </p:spPr>
        <p:txBody>
          <a:bodyPr wrap="none">
            <a:spAutoFit/>
          </a:bodyPr>
          <a:lstStyle/>
          <a:p>
            <a:pPr defTabSz="896043">
              <a:lnSpc>
                <a:spcPct val="90000"/>
              </a:lnSpc>
              <a:defRPr/>
            </a:pPr>
            <a:r>
              <a:rPr lang="en-US" sz="1372" kern="0">
                <a:solidFill>
                  <a:srgbClr val="353535"/>
                </a:solidFill>
                <a:latin typeface="Segoe UI"/>
                <a:ea typeface="ＭＳ Ｐゴシック" charset="0"/>
              </a:rPr>
              <a:t>Force</a:t>
            </a:r>
          </a:p>
          <a:p>
            <a:pPr defTabSz="896043">
              <a:lnSpc>
                <a:spcPct val="90000"/>
              </a:lnSpc>
              <a:defRPr/>
            </a:pPr>
            <a:r>
              <a:rPr lang="en-US" sz="1372" kern="0">
                <a:solidFill>
                  <a:srgbClr val="353535"/>
                </a:solidFill>
                <a:latin typeface="Segoe UI"/>
                <a:ea typeface="ＭＳ Ｐゴシック" charset="0"/>
              </a:rPr>
              <a:t>password</a:t>
            </a:r>
          </a:p>
          <a:p>
            <a:pPr defTabSz="896043">
              <a:lnSpc>
                <a:spcPct val="90000"/>
              </a:lnSpc>
              <a:defRPr/>
            </a:pPr>
            <a:r>
              <a:rPr lang="en-US" sz="1372" kern="0">
                <a:solidFill>
                  <a:srgbClr val="353535"/>
                </a:solidFill>
                <a:latin typeface="Segoe UI"/>
                <a:ea typeface="ＭＳ Ｐゴシック" charset="0"/>
              </a:rPr>
              <a:t>reset</a:t>
            </a:r>
          </a:p>
        </p:txBody>
      </p:sp>
      <p:grpSp>
        <p:nvGrpSpPr>
          <p:cNvPr id="657" name="Controls: Force password reset">
            <a:extLst>
              <a:ext uri="{FF2B5EF4-FFF2-40B4-BE49-F238E27FC236}">
                <a16:creationId xmlns:a16="http://schemas.microsoft.com/office/drawing/2014/main" id="{8F78928C-1B3D-4F52-8B67-B38E3CB871DB}"/>
              </a:ext>
            </a:extLst>
          </p:cNvPr>
          <p:cNvGrpSpPr/>
          <p:nvPr/>
        </p:nvGrpSpPr>
        <p:grpSpPr>
          <a:xfrm>
            <a:off x="7914519" y="4325390"/>
            <a:ext cx="896298" cy="896298"/>
            <a:chOff x="6887735" y="2980787"/>
            <a:chExt cx="896425" cy="896425"/>
          </a:xfrm>
        </p:grpSpPr>
        <p:grpSp>
          <p:nvGrpSpPr>
            <p:cNvPr id="658" name="Group 657">
              <a:extLst>
                <a:ext uri="{FF2B5EF4-FFF2-40B4-BE49-F238E27FC236}">
                  <a16:creationId xmlns:a16="http://schemas.microsoft.com/office/drawing/2014/main" id="{6CC20ECE-FC6A-4000-9CC3-98F5E884A0E4}"/>
                </a:ext>
              </a:extLst>
            </p:cNvPr>
            <p:cNvGrpSpPr/>
            <p:nvPr/>
          </p:nvGrpSpPr>
          <p:grpSpPr>
            <a:xfrm>
              <a:off x="6887735" y="2980787"/>
              <a:ext cx="896425" cy="896425"/>
              <a:chOff x="8603515" y="2504434"/>
              <a:chExt cx="1600200" cy="1600200"/>
            </a:xfrm>
          </p:grpSpPr>
          <p:sp>
            <p:nvSpPr>
              <p:cNvPr id="665" name="Oval 664">
                <a:extLst>
                  <a:ext uri="{FF2B5EF4-FFF2-40B4-BE49-F238E27FC236}">
                    <a16:creationId xmlns:a16="http://schemas.microsoft.com/office/drawing/2014/main" id="{639A80F3-A903-4D2A-AFE6-459731F75D71}"/>
                  </a:ext>
                </a:extLst>
              </p:cNvPr>
              <p:cNvSpPr/>
              <p:nvPr/>
            </p:nvSpPr>
            <p:spPr bwMode="auto">
              <a:xfrm>
                <a:off x="8672095" y="2573014"/>
                <a:ext cx="1463041" cy="1463041"/>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66" name="Circle: Hollow 665">
                <a:extLst>
                  <a:ext uri="{FF2B5EF4-FFF2-40B4-BE49-F238E27FC236}">
                    <a16:creationId xmlns:a16="http://schemas.microsoft.com/office/drawing/2014/main" id="{DC3F68A7-1C06-4F43-8E82-66813D0D97FA}"/>
                  </a:ext>
                </a:extLst>
              </p:cNvPr>
              <p:cNvSpPr/>
              <p:nvPr/>
            </p:nvSpPr>
            <p:spPr bwMode="auto">
              <a:xfrm>
                <a:off x="8603515" y="2504434"/>
                <a:ext cx="1600200" cy="1600200"/>
              </a:xfrm>
              <a:prstGeom prst="donut">
                <a:avLst>
                  <a:gd name="adj" fmla="val 6045"/>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659" name="Group 658">
              <a:extLst>
                <a:ext uri="{FF2B5EF4-FFF2-40B4-BE49-F238E27FC236}">
                  <a16:creationId xmlns:a16="http://schemas.microsoft.com/office/drawing/2014/main" id="{75BF4793-E76C-4D8E-8773-2030B4CD6DC2}"/>
                </a:ext>
              </a:extLst>
            </p:cNvPr>
            <p:cNvGrpSpPr/>
            <p:nvPr/>
          </p:nvGrpSpPr>
          <p:grpSpPr>
            <a:xfrm>
              <a:off x="6965525" y="3299914"/>
              <a:ext cx="704934" cy="268928"/>
              <a:chOff x="9292873" y="3800013"/>
              <a:chExt cx="719069" cy="274320"/>
            </a:xfrm>
          </p:grpSpPr>
          <p:grpSp>
            <p:nvGrpSpPr>
              <p:cNvPr id="660" name="Group 659">
                <a:extLst>
                  <a:ext uri="{FF2B5EF4-FFF2-40B4-BE49-F238E27FC236}">
                    <a16:creationId xmlns:a16="http://schemas.microsoft.com/office/drawing/2014/main" id="{3D56DCB4-E490-4016-AE08-C1462B4E3E57}"/>
                  </a:ext>
                </a:extLst>
              </p:cNvPr>
              <p:cNvGrpSpPr>
                <a:grpSpLocks noChangeAspect="1"/>
              </p:cNvGrpSpPr>
              <p:nvPr/>
            </p:nvGrpSpPr>
            <p:grpSpPr>
              <a:xfrm>
                <a:off x="9492252" y="3822873"/>
                <a:ext cx="519690" cy="228600"/>
                <a:chOff x="8169311" y="5982085"/>
                <a:chExt cx="1251679" cy="550587"/>
              </a:xfrm>
            </p:grpSpPr>
            <p:sp>
              <p:nvSpPr>
                <p:cNvPr id="663" name="Rectangle 662">
                  <a:extLst>
                    <a:ext uri="{FF2B5EF4-FFF2-40B4-BE49-F238E27FC236}">
                      <a16:creationId xmlns:a16="http://schemas.microsoft.com/office/drawing/2014/main" id="{4313CEBB-246E-47FF-A7EC-70E96E06F472}"/>
                    </a:ext>
                  </a:extLst>
                </p:cNvPr>
                <p:cNvSpPr/>
                <p:nvPr/>
              </p:nvSpPr>
              <p:spPr bwMode="auto">
                <a:xfrm>
                  <a:off x="8169311" y="5982085"/>
                  <a:ext cx="1251679" cy="256707"/>
                </a:xfrm>
                <a:prstGeom prst="rect">
                  <a:avLst/>
                </a:prstGeom>
                <a:solidFill>
                  <a:srgbClr val="0078D7"/>
                </a:solidFill>
                <a:ln w="1079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bodyPr>
                <a:lstStyle/>
                <a:p>
                  <a:pPr marL="179209" defTabSz="913752" fontAlgn="base">
                    <a:lnSpc>
                      <a:spcPct val="90000"/>
                    </a:lnSpc>
                    <a:spcAft>
                      <a:spcPct val="0"/>
                    </a:spcAft>
                    <a:defRPr/>
                  </a:pPr>
                  <a:endParaRPr lang="en-US" sz="1029" kern="0">
                    <a:solidFill>
                      <a:srgbClr val="FFFFFF"/>
                    </a:solidFill>
                    <a:latin typeface="Segoe UI"/>
                  </a:endParaRPr>
                </a:p>
              </p:txBody>
            </p:sp>
            <p:sp>
              <p:nvSpPr>
                <p:cNvPr id="664" name="Rectangle 663">
                  <a:extLst>
                    <a:ext uri="{FF2B5EF4-FFF2-40B4-BE49-F238E27FC236}">
                      <a16:creationId xmlns:a16="http://schemas.microsoft.com/office/drawing/2014/main" id="{ED1E2085-CE3C-49CC-B704-77D21CC561D9}"/>
                    </a:ext>
                  </a:extLst>
                </p:cNvPr>
                <p:cNvSpPr/>
                <p:nvPr/>
              </p:nvSpPr>
              <p:spPr bwMode="auto">
                <a:xfrm>
                  <a:off x="8169311" y="6275965"/>
                  <a:ext cx="1251679" cy="256707"/>
                </a:xfrm>
                <a:prstGeom prst="rect">
                  <a:avLst/>
                </a:prstGeom>
                <a:solidFill>
                  <a:srgbClr val="0078D7"/>
                </a:solidFill>
                <a:ln w="10795" cap="flat" cmpd="sng" algn="ctr">
                  <a:solidFill>
                    <a:srgbClr val="FFFFFF"/>
                  </a:solidFill>
                  <a:prstDash val="solid"/>
                  <a:headEnd type="none" w="med" len="med"/>
                  <a:tailEnd type="none" w="med" len="med"/>
                </a:ln>
                <a:effectLst/>
              </p:spPr>
              <p:txBody>
                <a:bodyPr vert="horz" wrap="square" lIns="0" tIns="0" rIns="0" bIns="0" numCol="1" rtlCol="0" anchor="t" anchorCtr="0" compatLnSpc="1">
                  <a:prstTxWarp prst="textNoShape">
                    <a:avLst/>
                  </a:prstTxWarp>
                </a:bodyPr>
                <a:lstStyle/>
                <a:p>
                  <a:pPr defTabSz="913752" fontAlgn="base">
                    <a:lnSpc>
                      <a:spcPct val="90000"/>
                    </a:lnSpc>
                    <a:spcAft>
                      <a:spcPct val="0"/>
                    </a:spcAft>
                    <a:defRPr/>
                  </a:pPr>
                  <a:r>
                    <a:rPr lang="en-US" sz="1176" kern="0">
                      <a:solidFill>
                        <a:srgbClr val="FFFFFF"/>
                      </a:solidFill>
                      <a:latin typeface="Segoe UI"/>
                    </a:rPr>
                    <a:t>  ******</a:t>
                  </a:r>
                </a:p>
              </p:txBody>
            </p:sp>
          </p:grpSp>
          <p:sp>
            <p:nvSpPr>
              <p:cNvPr id="661" name="Oval 660">
                <a:extLst>
                  <a:ext uri="{FF2B5EF4-FFF2-40B4-BE49-F238E27FC236}">
                    <a16:creationId xmlns:a16="http://schemas.microsoft.com/office/drawing/2014/main" id="{C9AE5003-8AC2-46D4-9BEA-C394F1A3A0AC}"/>
                  </a:ext>
                </a:extLst>
              </p:cNvPr>
              <p:cNvSpPr/>
              <p:nvPr/>
            </p:nvSpPr>
            <p:spPr bwMode="auto">
              <a:xfrm>
                <a:off x="9292873" y="3800013"/>
                <a:ext cx="274320" cy="274320"/>
              </a:xfrm>
              <a:prstGeom prst="ellipse">
                <a:avLst/>
              </a:prstGeom>
              <a:solidFill>
                <a:srgbClr val="0078D7"/>
              </a:solidFill>
              <a:ln w="10795" cap="flat" cmpd="sng" algn="ctr">
                <a:solidFill>
                  <a:srgbClr val="0078D7"/>
                </a:solid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960" kern="0">
                  <a:gradFill>
                    <a:gsLst>
                      <a:gs pos="0">
                        <a:srgbClr val="FFFFFF"/>
                      </a:gs>
                      <a:gs pos="100000">
                        <a:srgbClr val="FFFFFF"/>
                      </a:gs>
                    </a:gsLst>
                    <a:lin ang="5400000" scaled="0"/>
                  </a:gradFill>
                  <a:latin typeface="Segoe UI"/>
                </a:endParaRPr>
              </a:p>
            </p:txBody>
          </p:sp>
          <p:sp>
            <p:nvSpPr>
              <p:cNvPr id="662" name="Freeform: Shape 661">
                <a:extLst>
                  <a:ext uri="{FF2B5EF4-FFF2-40B4-BE49-F238E27FC236}">
                    <a16:creationId xmlns:a16="http://schemas.microsoft.com/office/drawing/2014/main" id="{A8CA07B1-C4CC-433B-9908-48EAC6635348}"/>
                  </a:ext>
                </a:extLst>
              </p:cNvPr>
              <p:cNvSpPr>
                <a:spLocks noChangeAspect="1"/>
              </p:cNvSpPr>
              <p:nvPr/>
            </p:nvSpPr>
            <p:spPr bwMode="auto">
              <a:xfrm>
                <a:off x="9304039" y="3812370"/>
                <a:ext cx="249606" cy="249606"/>
              </a:xfrm>
              <a:custGeom>
                <a:avLst/>
                <a:gdLst>
                  <a:gd name="connsiteX0" fmla="*/ 368104 w 1250088"/>
                  <a:gd name="connsiteY0" fmla="*/ 281747 h 1250088"/>
                  <a:gd name="connsiteX1" fmla="*/ 281747 w 1250088"/>
                  <a:gd name="connsiteY1" fmla="*/ 368104 h 1250088"/>
                  <a:gd name="connsiteX2" fmla="*/ 538687 w 1250088"/>
                  <a:gd name="connsiteY2" fmla="*/ 625044 h 1250088"/>
                  <a:gd name="connsiteX3" fmla="*/ 281747 w 1250088"/>
                  <a:gd name="connsiteY3" fmla="*/ 881984 h 1250088"/>
                  <a:gd name="connsiteX4" fmla="*/ 368104 w 1250088"/>
                  <a:gd name="connsiteY4" fmla="*/ 968341 h 1250088"/>
                  <a:gd name="connsiteX5" fmla="*/ 625044 w 1250088"/>
                  <a:gd name="connsiteY5" fmla="*/ 711401 h 1250088"/>
                  <a:gd name="connsiteX6" fmla="*/ 881984 w 1250088"/>
                  <a:gd name="connsiteY6" fmla="*/ 968341 h 1250088"/>
                  <a:gd name="connsiteX7" fmla="*/ 968341 w 1250088"/>
                  <a:gd name="connsiteY7" fmla="*/ 881984 h 1250088"/>
                  <a:gd name="connsiteX8" fmla="*/ 711401 w 1250088"/>
                  <a:gd name="connsiteY8" fmla="*/ 625044 h 1250088"/>
                  <a:gd name="connsiteX9" fmla="*/ 968341 w 1250088"/>
                  <a:gd name="connsiteY9" fmla="*/ 368104 h 1250088"/>
                  <a:gd name="connsiteX10" fmla="*/ 881984 w 1250088"/>
                  <a:gd name="connsiteY10" fmla="*/ 281747 h 1250088"/>
                  <a:gd name="connsiteX11" fmla="*/ 625044 w 1250088"/>
                  <a:gd name="connsiteY11" fmla="*/ 538687 h 1250088"/>
                  <a:gd name="connsiteX12" fmla="*/ 625044 w 1250088"/>
                  <a:gd name="connsiteY12" fmla="*/ 0 h 1250088"/>
                  <a:gd name="connsiteX13" fmla="*/ 1250088 w 1250088"/>
                  <a:gd name="connsiteY13" fmla="*/ 625044 h 1250088"/>
                  <a:gd name="connsiteX14" fmla="*/ 625044 w 1250088"/>
                  <a:gd name="connsiteY14" fmla="*/ 1250088 h 1250088"/>
                  <a:gd name="connsiteX15" fmla="*/ 0 w 1250088"/>
                  <a:gd name="connsiteY15" fmla="*/ 625044 h 1250088"/>
                  <a:gd name="connsiteX16" fmla="*/ 625044 w 1250088"/>
                  <a:gd name="connsiteY16" fmla="*/ 0 h 125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50088" h="1250088">
                    <a:moveTo>
                      <a:pt x="368104" y="281747"/>
                    </a:moveTo>
                    <a:lnTo>
                      <a:pt x="281747" y="368104"/>
                    </a:lnTo>
                    <a:lnTo>
                      <a:pt x="538687" y="625044"/>
                    </a:lnTo>
                    <a:lnTo>
                      <a:pt x="281747" y="881984"/>
                    </a:lnTo>
                    <a:lnTo>
                      <a:pt x="368104" y="968341"/>
                    </a:lnTo>
                    <a:lnTo>
                      <a:pt x="625044" y="711401"/>
                    </a:lnTo>
                    <a:lnTo>
                      <a:pt x="881984" y="968341"/>
                    </a:lnTo>
                    <a:lnTo>
                      <a:pt x="968341" y="881984"/>
                    </a:lnTo>
                    <a:lnTo>
                      <a:pt x="711401" y="625044"/>
                    </a:lnTo>
                    <a:lnTo>
                      <a:pt x="968341" y="368104"/>
                    </a:lnTo>
                    <a:lnTo>
                      <a:pt x="881984" y="281747"/>
                    </a:lnTo>
                    <a:lnTo>
                      <a:pt x="625044" y="538687"/>
                    </a:lnTo>
                    <a:close/>
                    <a:moveTo>
                      <a:pt x="625044" y="0"/>
                    </a:moveTo>
                    <a:cubicBezTo>
                      <a:pt x="970246" y="0"/>
                      <a:pt x="1250088" y="279842"/>
                      <a:pt x="1250088" y="625044"/>
                    </a:cubicBezTo>
                    <a:cubicBezTo>
                      <a:pt x="1250088" y="970246"/>
                      <a:pt x="970246" y="1250088"/>
                      <a:pt x="625044" y="1250088"/>
                    </a:cubicBezTo>
                    <a:cubicBezTo>
                      <a:pt x="279842" y="1250088"/>
                      <a:pt x="0" y="970246"/>
                      <a:pt x="0" y="625044"/>
                    </a:cubicBezTo>
                    <a:cubicBezTo>
                      <a:pt x="0" y="279842"/>
                      <a:pt x="279842" y="0"/>
                      <a:pt x="625044"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sp>
        <p:nvSpPr>
          <p:cNvPr id="667" name="Rectangle 666">
            <a:extLst>
              <a:ext uri="{FF2B5EF4-FFF2-40B4-BE49-F238E27FC236}">
                <a16:creationId xmlns:a16="http://schemas.microsoft.com/office/drawing/2014/main" id="{4B0A8F7E-C230-4398-983F-655F6B917C4C}"/>
              </a:ext>
            </a:extLst>
          </p:cNvPr>
          <p:cNvSpPr/>
          <p:nvPr/>
        </p:nvSpPr>
        <p:spPr>
          <a:xfrm>
            <a:off x="8783884" y="2685370"/>
            <a:ext cx="776911" cy="481842"/>
          </a:xfrm>
          <a:prstGeom prst="rect">
            <a:avLst/>
          </a:prstGeom>
        </p:spPr>
        <p:txBody>
          <a:bodyPr wrap="none">
            <a:spAutoFit/>
          </a:bodyPr>
          <a:lstStyle/>
          <a:p>
            <a:pPr defTabSz="896043">
              <a:lnSpc>
                <a:spcPct val="90000"/>
              </a:lnSpc>
              <a:defRPr/>
            </a:pPr>
            <a:r>
              <a:rPr lang="en-US" sz="1372" kern="0">
                <a:solidFill>
                  <a:srgbClr val="353535"/>
                </a:solidFill>
                <a:latin typeface="Segoe UI"/>
                <a:ea typeface="ＭＳ Ｐゴシック" charset="0"/>
              </a:rPr>
              <a:t>Limited</a:t>
            </a:r>
          </a:p>
          <a:p>
            <a:pPr defTabSz="896043">
              <a:lnSpc>
                <a:spcPct val="90000"/>
              </a:lnSpc>
              <a:defRPr/>
            </a:pPr>
            <a:r>
              <a:rPr lang="en-US" sz="1372" kern="0">
                <a:solidFill>
                  <a:srgbClr val="353535"/>
                </a:solidFill>
                <a:latin typeface="Segoe UI"/>
                <a:ea typeface="ＭＳ Ｐゴシック" charset="0"/>
              </a:rPr>
              <a:t>access</a:t>
            </a:r>
          </a:p>
        </p:txBody>
      </p:sp>
      <p:grpSp>
        <p:nvGrpSpPr>
          <p:cNvPr id="668" name="Controls: Limit access">
            <a:extLst>
              <a:ext uri="{FF2B5EF4-FFF2-40B4-BE49-F238E27FC236}">
                <a16:creationId xmlns:a16="http://schemas.microsoft.com/office/drawing/2014/main" id="{C24BF8A2-497C-4727-B988-AE284F8E1D32}"/>
              </a:ext>
            </a:extLst>
          </p:cNvPr>
          <p:cNvGrpSpPr/>
          <p:nvPr/>
        </p:nvGrpSpPr>
        <p:grpSpPr>
          <a:xfrm>
            <a:off x="7922087" y="2409046"/>
            <a:ext cx="896298" cy="896298"/>
            <a:chOff x="6184395" y="4693508"/>
            <a:chExt cx="896425" cy="896425"/>
          </a:xfrm>
        </p:grpSpPr>
        <p:grpSp>
          <p:nvGrpSpPr>
            <p:cNvPr id="669" name="Group 668">
              <a:extLst>
                <a:ext uri="{FF2B5EF4-FFF2-40B4-BE49-F238E27FC236}">
                  <a16:creationId xmlns:a16="http://schemas.microsoft.com/office/drawing/2014/main" id="{1DC52636-39C1-46E8-8010-0B9076100D31}"/>
                </a:ext>
              </a:extLst>
            </p:cNvPr>
            <p:cNvGrpSpPr/>
            <p:nvPr/>
          </p:nvGrpSpPr>
          <p:grpSpPr>
            <a:xfrm>
              <a:off x="6184395" y="4693508"/>
              <a:ext cx="896425" cy="896425"/>
              <a:chOff x="8603515" y="2504434"/>
              <a:chExt cx="1600200" cy="1600200"/>
            </a:xfrm>
          </p:grpSpPr>
          <p:sp>
            <p:nvSpPr>
              <p:cNvPr id="674" name="Oval 673">
                <a:extLst>
                  <a:ext uri="{FF2B5EF4-FFF2-40B4-BE49-F238E27FC236}">
                    <a16:creationId xmlns:a16="http://schemas.microsoft.com/office/drawing/2014/main" id="{8550A167-4C05-432C-9011-27D07CB79F6C}"/>
                  </a:ext>
                </a:extLst>
              </p:cNvPr>
              <p:cNvSpPr/>
              <p:nvPr/>
            </p:nvSpPr>
            <p:spPr bwMode="auto">
              <a:xfrm>
                <a:off x="8672095" y="2573014"/>
                <a:ext cx="1463040" cy="1463040"/>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75" name="Circle: Hollow 674">
                <a:extLst>
                  <a:ext uri="{FF2B5EF4-FFF2-40B4-BE49-F238E27FC236}">
                    <a16:creationId xmlns:a16="http://schemas.microsoft.com/office/drawing/2014/main" id="{5BC0B06C-5519-454D-849E-218E7F1DD80E}"/>
                  </a:ext>
                </a:extLst>
              </p:cNvPr>
              <p:cNvSpPr/>
              <p:nvPr/>
            </p:nvSpPr>
            <p:spPr bwMode="auto">
              <a:xfrm>
                <a:off x="8603515" y="2504434"/>
                <a:ext cx="1600200" cy="1600200"/>
              </a:xfrm>
              <a:prstGeom prst="donut">
                <a:avLst>
                  <a:gd name="adj" fmla="val 6045"/>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670" name="Group 669">
              <a:extLst>
                <a:ext uri="{FF2B5EF4-FFF2-40B4-BE49-F238E27FC236}">
                  <a16:creationId xmlns:a16="http://schemas.microsoft.com/office/drawing/2014/main" id="{80FE78C6-2D0C-46CD-83CF-65C629713E6E}"/>
                </a:ext>
              </a:extLst>
            </p:cNvPr>
            <p:cNvGrpSpPr/>
            <p:nvPr/>
          </p:nvGrpSpPr>
          <p:grpSpPr>
            <a:xfrm>
              <a:off x="6421307" y="4884326"/>
              <a:ext cx="448213" cy="472342"/>
              <a:chOff x="4098925" y="2751141"/>
              <a:chExt cx="1798639" cy="1895477"/>
            </a:xfrm>
            <a:solidFill>
              <a:srgbClr val="505050"/>
            </a:solidFill>
          </p:grpSpPr>
          <p:sp>
            <p:nvSpPr>
              <p:cNvPr id="671" name="Freeform 1">
                <a:extLst>
                  <a:ext uri="{FF2B5EF4-FFF2-40B4-BE49-F238E27FC236}">
                    <a16:creationId xmlns:a16="http://schemas.microsoft.com/office/drawing/2014/main" id="{AC94E5CC-A5CA-4CEA-A104-206ACA855A86}"/>
                  </a:ext>
                </a:extLst>
              </p:cNvPr>
              <p:cNvSpPr>
                <a:spLocks noChangeArrowheads="1"/>
              </p:cNvSpPr>
              <p:nvPr/>
            </p:nvSpPr>
            <p:spPr bwMode="auto">
              <a:xfrm>
                <a:off x="4098925" y="2751141"/>
                <a:ext cx="1214439" cy="1603377"/>
              </a:xfrm>
              <a:custGeom>
                <a:avLst/>
                <a:gdLst>
                  <a:gd name="T0" fmla="*/ 3374 w 3375"/>
                  <a:gd name="T1" fmla="*/ 4194 h 4456"/>
                  <a:gd name="T2" fmla="*/ 3374 w 3375"/>
                  <a:gd name="T3" fmla="*/ 3400 h 4456"/>
                  <a:gd name="T4" fmla="*/ 3037 w 3375"/>
                  <a:gd name="T5" fmla="*/ 3400 h 4456"/>
                  <a:gd name="T6" fmla="*/ 3037 w 3375"/>
                  <a:gd name="T7" fmla="*/ 4109 h 4456"/>
                  <a:gd name="T8" fmla="*/ 346 w 3375"/>
                  <a:gd name="T9" fmla="*/ 4109 h 4456"/>
                  <a:gd name="T10" fmla="*/ 346 w 3375"/>
                  <a:gd name="T11" fmla="*/ 2127 h 4456"/>
                  <a:gd name="T12" fmla="*/ 3037 w 3375"/>
                  <a:gd name="T13" fmla="*/ 2127 h 4456"/>
                  <a:gd name="T14" fmla="*/ 3037 w 3375"/>
                  <a:gd name="T15" fmla="*/ 2819 h 4456"/>
                  <a:gd name="T16" fmla="*/ 3374 w 3375"/>
                  <a:gd name="T17" fmla="*/ 2819 h 4456"/>
                  <a:gd name="T18" fmla="*/ 3374 w 3375"/>
                  <a:gd name="T19" fmla="*/ 2043 h 4456"/>
                  <a:gd name="T20" fmla="*/ 3113 w 3375"/>
                  <a:gd name="T21" fmla="*/ 1781 h 4456"/>
                  <a:gd name="T22" fmla="*/ 2851 w 3375"/>
                  <a:gd name="T23" fmla="*/ 1781 h 4456"/>
                  <a:gd name="T24" fmla="*/ 2851 w 3375"/>
                  <a:gd name="T25" fmla="*/ 1131 h 4456"/>
                  <a:gd name="T26" fmla="*/ 2540 w 3375"/>
                  <a:gd name="T27" fmla="*/ 321 h 4456"/>
                  <a:gd name="T28" fmla="*/ 1688 w 3375"/>
                  <a:gd name="T29" fmla="*/ 0 h 4456"/>
                  <a:gd name="T30" fmla="*/ 540 w 3375"/>
                  <a:gd name="T31" fmla="*/ 1157 h 4456"/>
                  <a:gd name="T32" fmla="*/ 540 w 3375"/>
                  <a:gd name="T33" fmla="*/ 1781 h 4456"/>
                  <a:gd name="T34" fmla="*/ 261 w 3375"/>
                  <a:gd name="T35" fmla="*/ 1781 h 4456"/>
                  <a:gd name="T36" fmla="*/ 0 w 3375"/>
                  <a:gd name="T37" fmla="*/ 2043 h 4456"/>
                  <a:gd name="T38" fmla="*/ 0 w 3375"/>
                  <a:gd name="T39" fmla="*/ 4194 h 4456"/>
                  <a:gd name="T40" fmla="*/ 261 w 3375"/>
                  <a:gd name="T41" fmla="*/ 4455 h 4456"/>
                  <a:gd name="T42" fmla="*/ 3113 w 3375"/>
                  <a:gd name="T43" fmla="*/ 4455 h 4456"/>
                  <a:gd name="T44" fmla="*/ 3374 w 3375"/>
                  <a:gd name="T45" fmla="*/ 4194 h 4456"/>
                  <a:gd name="T46" fmla="*/ 877 w 3375"/>
                  <a:gd name="T47" fmla="*/ 1173 h 4456"/>
                  <a:gd name="T48" fmla="*/ 1688 w 3375"/>
                  <a:gd name="T49" fmla="*/ 346 h 4456"/>
                  <a:gd name="T50" fmla="*/ 2295 w 3375"/>
                  <a:gd name="T51" fmla="*/ 566 h 4456"/>
                  <a:gd name="T52" fmla="*/ 2515 w 3375"/>
                  <a:gd name="T53" fmla="*/ 1131 h 4456"/>
                  <a:gd name="T54" fmla="*/ 2515 w 3375"/>
                  <a:gd name="T55" fmla="*/ 1790 h 4456"/>
                  <a:gd name="T56" fmla="*/ 877 w 3375"/>
                  <a:gd name="T57" fmla="*/ 1790 h 4456"/>
                  <a:gd name="T58" fmla="*/ 877 w 3375"/>
                  <a:gd name="T59" fmla="*/ 1173 h 4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375" h="4456">
                    <a:moveTo>
                      <a:pt x="3374" y="4194"/>
                    </a:moveTo>
                    <a:lnTo>
                      <a:pt x="3374" y="3400"/>
                    </a:lnTo>
                    <a:lnTo>
                      <a:pt x="3037" y="3400"/>
                    </a:lnTo>
                    <a:lnTo>
                      <a:pt x="3037" y="4109"/>
                    </a:lnTo>
                    <a:lnTo>
                      <a:pt x="346" y="4109"/>
                    </a:lnTo>
                    <a:lnTo>
                      <a:pt x="346" y="2127"/>
                    </a:lnTo>
                    <a:lnTo>
                      <a:pt x="3037" y="2127"/>
                    </a:lnTo>
                    <a:lnTo>
                      <a:pt x="3037" y="2819"/>
                    </a:lnTo>
                    <a:lnTo>
                      <a:pt x="3374" y="2819"/>
                    </a:lnTo>
                    <a:lnTo>
                      <a:pt x="3374" y="2043"/>
                    </a:lnTo>
                    <a:cubicBezTo>
                      <a:pt x="3374" y="1899"/>
                      <a:pt x="3256" y="1781"/>
                      <a:pt x="3113" y="1781"/>
                    </a:cubicBezTo>
                    <a:lnTo>
                      <a:pt x="2851" y="1781"/>
                    </a:lnTo>
                    <a:cubicBezTo>
                      <a:pt x="2851" y="1587"/>
                      <a:pt x="2851" y="1283"/>
                      <a:pt x="2851" y="1131"/>
                    </a:cubicBezTo>
                    <a:cubicBezTo>
                      <a:pt x="2860" y="912"/>
                      <a:pt x="2775" y="574"/>
                      <a:pt x="2540" y="321"/>
                    </a:cubicBezTo>
                    <a:cubicBezTo>
                      <a:pt x="2329" y="110"/>
                      <a:pt x="2050" y="0"/>
                      <a:pt x="1688" y="0"/>
                    </a:cubicBezTo>
                    <a:cubicBezTo>
                      <a:pt x="818" y="0"/>
                      <a:pt x="557" y="752"/>
                      <a:pt x="540" y="1157"/>
                    </a:cubicBezTo>
                    <a:lnTo>
                      <a:pt x="540" y="1781"/>
                    </a:lnTo>
                    <a:lnTo>
                      <a:pt x="261" y="1781"/>
                    </a:lnTo>
                    <a:cubicBezTo>
                      <a:pt x="118" y="1781"/>
                      <a:pt x="0" y="1899"/>
                      <a:pt x="0" y="2043"/>
                    </a:cubicBezTo>
                    <a:lnTo>
                      <a:pt x="0" y="4194"/>
                    </a:lnTo>
                    <a:cubicBezTo>
                      <a:pt x="0" y="4337"/>
                      <a:pt x="118" y="4455"/>
                      <a:pt x="261" y="4455"/>
                    </a:cubicBezTo>
                    <a:lnTo>
                      <a:pt x="3113" y="4455"/>
                    </a:lnTo>
                    <a:cubicBezTo>
                      <a:pt x="3256" y="4455"/>
                      <a:pt x="3374" y="4337"/>
                      <a:pt x="3374" y="4194"/>
                    </a:cubicBezTo>
                    <a:close/>
                    <a:moveTo>
                      <a:pt x="877" y="1173"/>
                    </a:moveTo>
                    <a:cubicBezTo>
                      <a:pt x="877" y="1140"/>
                      <a:pt x="920" y="346"/>
                      <a:pt x="1688" y="346"/>
                    </a:cubicBezTo>
                    <a:cubicBezTo>
                      <a:pt x="1949" y="346"/>
                      <a:pt x="2152" y="422"/>
                      <a:pt x="2295" y="566"/>
                    </a:cubicBezTo>
                    <a:cubicBezTo>
                      <a:pt x="2472" y="752"/>
                      <a:pt x="2515" y="1005"/>
                      <a:pt x="2515" y="1131"/>
                    </a:cubicBezTo>
                    <a:cubicBezTo>
                      <a:pt x="2515" y="1292"/>
                      <a:pt x="2515" y="1595"/>
                      <a:pt x="2515" y="1790"/>
                    </a:cubicBezTo>
                    <a:lnTo>
                      <a:pt x="877" y="1790"/>
                    </a:lnTo>
                    <a:lnTo>
                      <a:pt x="877" y="1173"/>
                    </a:lnTo>
                    <a:close/>
                  </a:path>
                </a:pathLst>
              </a:custGeom>
              <a:solidFill>
                <a:srgbClr val="FFFFFF"/>
              </a:solidFill>
              <a:ln w="9525" cap="flat">
                <a:solidFill>
                  <a:srgbClr val="0078D7"/>
                </a:solidFill>
                <a:bevel/>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896043">
                  <a:defRPr/>
                </a:pPr>
                <a:endParaRPr lang="en-US" sz="1764" kern="0">
                  <a:solidFill>
                    <a:sysClr val="windowText" lastClr="000000"/>
                  </a:solidFill>
                  <a:latin typeface="Segoe UI"/>
                </a:endParaRPr>
              </a:p>
            </p:txBody>
          </p:sp>
          <p:sp>
            <p:nvSpPr>
              <p:cNvPr id="672" name="Freeform 2">
                <a:extLst>
                  <a:ext uri="{FF2B5EF4-FFF2-40B4-BE49-F238E27FC236}">
                    <a16:creationId xmlns:a16="http://schemas.microsoft.com/office/drawing/2014/main" id="{C90E10C6-D666-41D9-BAD4-C20B9ED5041E}"/>
                  </a:ext>
                </a:extLst>
              </p:cNvPr>
              <p:cNvSpPr>
                <a:spLocks noChangeArrowheads="1"/>
              </p:cNvSpPr>
              <p:nvPr/>
            </p:nvSpPr>
            <p:spPr bwMode="auto">
              <a:xfrm>
                <a:off x="4710112" y="3143252"/>
                <a:ext cx="1187452" cy="1503366"/>
              </a:xfrm>
              <a:custGeom>
                <a:avLst/>
                <a:gdLst>
                  <a:gd name="T0" fmla="*/ 3113 w 3300"/>
                  <a:gd name="T1" fmla="*/ 0 h 4177"/>
                  <a:gd name="T2" fmla="*/ 1316 w 3300"/>
                  <a:gd name="T3" fmla="*/ 0 h 4177"/>
                  <a:gd name="T4" fmla="*/ 1316 w 3300"/>
                  <a:gd name="T5" fmla="*/ 211 h 4177"/>
                  <a:gd name="T6" fmla="*/ 3079 w 3300"/>
                  <a:gd name="T7" fmla="*/ 211 h 4177"/>
                  <a:gd name="T8" fmla="*/ 3079 w 3300"/>
                  <a:gd name="T9" fmla="*/ 3965 h 4177"/>
                  <a:gd name="T10" fmla="*/ 211 w 3300"/>
                  <a:gd name="T11" fmla="*/ 3965 h 4177"/>
                  <a:gd name="T12" fmla="*/ 211 w 3300"/>
                  <a:gd name="T13" fmla="*/ 3484 h 4177"/>
                  <a:gd name="T14" fmla="*/ 0 w 3300"/>
                  <a:gd name="T15" fmla="*/ 3484 h 4177"/>
                  <a:gd name="T16" fmla="*/ 0 w 3300"/>
                  <a:gd name="T17" fmla="*/ 3999 h 4177"/>
                  <a:gd name="T18" fmla="*/ 177 w 3300"/>
                  <a:gd name="T19" fmla="*/ 4176 h 4177"/>
                  <a:gd name="T20" fmla="*/ 3113 w 3300"/>
                  <a:gd name="T21" fmla="*/ 4176 h 4177"/>
                  <a:gd name="T22" fmla="*/ 3290 w 3300"/>
                  <a:gd name="T23" fmla="*/ 3999 h 4177"/>
                  <a:gd name="T24" fmla="*/ 3290 w 3300"/>
                  <a:gd name="T25" fmla="*/ 186 h 4177"/>
                  <a:gd name="T26" fmla="*/ 3113 w 3300"/>
                  <a:gd name="T27" fmla="*/ 0 h 4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00" h="4177">
                    <a:moveTo>
                      <a:pt x="3113" y="0"/>
                    </a:moveTo>
                    <a:lnTo>
                      <a:pt x="1316" y="0"/>
                    </a:lnTo>
                    <a:lnTo>
                      <a:pt x="1316" y="211"/>
                    </a:lnTo>
                    <a:lnTo>
                      <a:pt x="3079" y="211"/>
                    </a:lnTo>
                    <a:lnTo>
                      <a:pt x="3079" y="3965"/>
                    </a:lnTo>
                    <a:lnTo>
                      <a:pt x="211" y="3965"/>
                    </a:lnTo>
                    <a:lnTo>
                      <a:pt x="211" y="3484"/>
                    </a:lnTo>
                    <a:lnTo>
                      <a:pt x="0" y="3484"/>
                    </a:lnTo>
                    <a:lnTo>
                      <a:pt x="0" y="3999"/>
                    </a:lnTo>
                    <a:cubicBezTo>
                      <a:pt x="0" y="4101"/>
                      <a:pt x="84" y="4176"/>
                      <a:pt x="177" y="4176"/>
                    </a:cubicBezTo>
                    <a:lnTo>
                      <a:pt x="3113" y="4176"/>
                    </a:lnTo>
                    <a:cubicBezTo>
                      <a:pt x="3214" y="4176"/>
                      <a:pt x="3290" y="4092"/>
                      <a:pt x="3290" y="3999"/>
                    </a:cubicBezTo>
                    <a:lnTo>
                      <a:pt x="3290" y="186"/>
                    </a:lnTo>
                    <a:cubicBezTo>
                      <a:pt x="3299" y="84"/>
                      <a:pt x="3214" y="0"/>
                      <a:pt x="3113" y="0"/>
                    </a:cubicBezTo>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896043">
                  <a:defRPr/>
                </a:pPr>
                <a:endParaRPr lang="en-US" sz="1764" kern="0">
                  <a:solidFill>
                    <a:sysClr val="windowText" lastClr="000000"/>
                  </a:solidFill>
                  <a:latin typeface="Segoe UI"/>
                </a:endParaRPr>
              </a:p>
            </p:txBody>
          </p:sp>
          <p:sp>
            <p:nvSpPr>
              <p:cNvPr id="673" name="Freeform 3">
                <a:extLst>
                  <a:ext uri="{FF2B5EF4-FFF2-40B4-BE49-F238E27FC236}">
                    <a16:creationId xmlns:a16="http://schemas.microsoft.com/office/drawing/2014/main" id="{B7C34250-28CC-4B4D-88B2-847F795267E5}"/>
                  </a:ext>
                </a:extLst>
              </p:cNvPr>
              <p:cNvSpPr>
                <a:spLocks noChangeArrowheads="1"/>
              </p:cNvSpPr>
              <p:nvPr/>
            </p:nvSpPr>
            <p:spPr bwMode="auto">
              <a:xfrm>
                <a:off x="4597402" y="3698874"/>
                <a:ext cx="1017588" cy="368302"/>
              </a:xfrm>
              <a:custGeom>
                <a:avLst/>
                <a:gdLst>
                  <a:gd name="T0" fmla="*/ 2826 w 2827"/>
                  <a:gd name="T1" fmla="*/ 489 h 1022"/>
                  <a:gd name="T2" fmla="*/ 2218 w 2827"/>
                  <a:gd name="T3" fmla="*/ 0 h 1022"/>
                  <a:gd name="T4" fmla="*/ 2218 w 2827"/>
                  <a:gd name="T5" fmla="*/ 320 h 1022"/>
                  <a:gd name="T6" fmla="*/ 793 w 2827"/>
                  <a:gd name="T7" fmla="*/ 320 h 1022"/>
                  <a:gd name="T8" fmla="*/ 413 w 2827"/>
                  <a:gd name="T9" fmla="*/ 76 h 1022"/>
                  <a:gd name="T10" fmla="*/ 0 w 2827"/>
                  <a:gd name="T11" fmla="*/ 489 h 1022"/>
                  <a:gd name="T12" fmla="*/ 413 w 2827"/>
                  <a:gd name="T13" fmla="*/ 902 h 1022"/>
                  <a:gd name="T14" fmla="*/ 793 w 2827"/>
                  <a:gd name="T15" fmla="*/ 658 h 1022"/>
                  <a:gd name="T16" fmla="*/ 2218 w 2827"/>
                  <a:gd name="T17" fmla="*/ 658 h 1022"/>
                  <a:gd name="T18" fmla="*/ 2218 w 2827"/>
                  <a:gd name="T19" fmla="*/ 1021 h 1022"/>
                  <a:gd name="T20" fmla="*/ 2826 w 2827"/>
                  <a:gd name="T21" fmla="*/ 489 h 10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27" h="1022">
                    <a:moveTo>
                      <a:pt x="2826" y="489"/>
                    </a:moveTo>
                    <a:lnTo>
                      <a:pt x="2218" y="0"/>
                    </a:lnTo>
                    <a:lnTo>
                      <a:pt x="2218" y="320"/>
                    </a:lnTo>
                    <a:lnTo>
                      <a:pt x="793" y="320"/>
                    </a:lnTo>
                    <a:cubicBezTo>
                      <a:pt x="726" y="178"/>
                      <a:pt x="582" y="76"/>
                      <a:pt x="413" y="76"/>
                    </a:cubicBezTo>
                    <a:cubicBezTo>
                      <a:pt x="185" y="76"/>
                      <a:pt x="0" y="262"/>
                      <a:pt x="0" y="489"/>
                    </a:cubicBezTo>
                    <a:cubicBezTo>
                      <a:pt x="0" y="717"/>
                      <a:pt x="185" y="902"/>
                      <a:pt x="413" y="902"/>
                    </a:cubicBezTo>
                    <a:cubicBezTo>
                      <a:pt x="582" y="902"/>
                      <a:pt x="726" y="801"/>
                      <a:pt x="793" y="658"/>
                    </a:cubicBezTo>
                    <a:lnTo>
                      <a:pt x="2218" y="658"/>
                    </a:lnTo>
                    <a:lnTo>
                      <a:pt x="2218" y="1021"/>
                    </a:lnTo>
                    <a:lnTo>
                      <a:pt x="2826" y="489"/>
                    </a:lnTo>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896043">
                  <a:defRPr/>
                </a:pPr>
                <a:endParaRPr lang="en-US" sz="1764" kern="0">
                  <a:solidFill>
                    <a:sysClr val="windowText" lastClr="000000"/>
                  </a:solidFill>
                  <a:latin typeface="Segoe UI"/>
                </a:endParaRPr>
              </a:p>
            </p:txBody>
          </p:sp>
        </p:grpSp>
      </p:grpSp>
      <p:sp>
        <p:nvSpPr>
          <p:cNvPr id="676" name="Rectangle 675">
            <a:extLst>
              <a:ext uri="{FF2B5EF4-FFF2-40B4-BE49-F238E27FC236}">
                <a16:creationId xmlns:a16="http://schemas.microsoft.com/office/drawing/2014/main" id="{B7FE198C-9619-415B-B4DC-F04DCCEB4091}"/>
              </a:ext>
            </a:extLst>
          </p:cNvPr>
          <p:cNvSpPr/>
          <p:nvPr/>
        </p:nvSpPr>
        <p:spPr>
          <a:xfrm>
            <a:off x="7384702" y="889893"/>
            <a:ext cx="1258950" cy="426516"/>
          </a:xfrm>
          <a:prstGeom prst="rect">
            <a:avLst/>
          </a:prstGeom>
        </p:spPr>
        <p:txBody>
          <a:bodyPr wrap="none">
            <a:spAutoFit/>
          </a:bodyPr>
          <a:lstStyle/>
          <a:p>
            <a:pPr algn="ctr" defTabSz="896043">
              <a:lnSpc>
                <a:spcPct val="90000"/>
              </a:lnSpc>
              <a:defRPr/>
            </a:pPr>
            <a:r>
              <a:rPr lang="en-US" sz="2353" kern="0" spc="-69">
                <a:solidFill>
                  <a:srgbClr val="353535"/>
                </a:solidFill>
                <a:latin typeface="Segoe UI"/>
                <a:ea typeface="ＭＳ Ｐゴシック" charset="0"/>
                <a:cs typeface="Segoe UI Semibold" panose="020B0702040204020203" pitchFamily="34" charset="0"/>
              </a:rPr>
              <a:t>Controls</a:t>
            </a:r>
          </a:p>
        </p:txBody>
      </p:sp>
      <p:sp>
        <p:nvSpPr>
          <p:cNvPr id="694" name="Rectangle 693">
            <a:extLst>
              <a:ext uri="{FF2B5EF4-FFF2-40B4-BE49-F238E27FC236}">
                <a16:creationId xmlns:a16="http://schemas.microsoft.com/office/drawing/2014/main" id="{1C72ED93-8014-44FD-AB09-4FA9F3801214}"/>
              </a:ext>
            </a:extLst>
          </p:cNvPr>
          <p:cNvSpPr/>
          <p:nvPr/>
        </p:nvSpPr>
        <p:spPr bwMode="auto">
          <a:xfrm>
            <a:off x="2412967" y="3516261"/>
            <a:ext cx="1824146" cy="499045"/>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695" name="Condition: Location">
            <a:extLst>
              <a:ext uri="{FF2B5EF4-FFF2-40B4-BE49-F238E27FC236}">
                <a16:creationId xmlns:a16="http://schemas.microsoft.com/office/drawing/2014/main" id="{72E3E5C7-95CD-44DB-9469-09B4DEB6F2A5}"/>
              </a:ext>
            </a:extLst>
          </p:cNvPr>
          <p:cNvGrpSpPr/>
          <p:nvPr/>
        </p:nvGrpSpPr>
        <p:grpSpPr>
          <a:xfrm>
            <a:off x="3249049" y="3864077"/>
            <a:ext cx="896298" cy="896298"/>
            <a:chOff x="-1490654" y="4458718"/>
            <a:chExt cx="896425" cy="896425"/>
          </a:xfrm>
        </p:grpSpPr>
        <p:sp>
          <p:nvSpPr>
            <p:cNvPr id="696" name="Oval 695">
              <a:extLst>
                <a:ext uri="{FF2B5EF4-FFF2-40B4-BE49-F238E27FC236}">
                  <a16:creationId xmlns:a16="http://schemas.microsoft.com/office/drawing/2014/main" id="{3978D833-CF95-4B9B-8778-30A9DE4497D2}"/>
                </a:ext>
              </a:extLst>
            </p:cNvPr>
            <p:cNvSpPr/>
            <p:nvPr/>
          </p:nvSpPr>
          <p:spPr bwMode="auto">
            <a:xfrm>
              <a:off x="-1490654" y="4458718"/>
              <a:ext cx="896425" cy="896425"/>
            </a:xfrm>
            <a:prstGeom prst="ellipse">
              <a:avLst/>
            </a:prstGeom>
            <a:solidFill>
              <a:schemeClr val="bg1"/>
            </a:solidFill>
            <a:ln w="9525" cap="flat" cmpd="sng" algn="ctr">
              <a:solidFill>
                <a:schemeClr val="accent1"/>
              </a:solidFill>
              <a:prstDash val="solid"/>
              <a:headEnd type="none"/>
              <a:tailEnd type="none"/>
            </a:ln>
            <a:effectLst/>
          </p:spPr>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pPr>
              <a:endParaRPr lang="en-US" sz="5293" kern="0">
                <a:gradFill>
                  <a:gsLst>
                    <a:gs pos="0">
                      <a:srgbClr val="FFFFFF"/>
                    </a:gs>
                    <a:gs pos="100000">
                      <a:srgbClr val="FFFFFF"/>
                    </a:gs>
                  </a:gsLst>
                  <a:lin ang="5400000" scaled="0"/>
                </a:gradFill>
                <a:latin typeface="Segoe UI"/>
                <a:cs typeface="Segoe UI" pitchFamily="34" charset="0"/>
              </a:endParaRPr>
            </a:p>
          </p:txBody>
        </p:sp>
        <p:sp>
          <p:nvSpPr>
            <p:cNvPr id="697" name="Freeform 145">
              <a:extLst>
                <a:ext uri="{FF2B5EF4-FFF2-40B4-BE49-F238E27FC236}">
                  <a16:creationId xmlns:a16="http://schemas.microsoft.com/office/drawing/2014/main" id="{BD65BD0E-86C3-4F5F-9BB3-4B2DBA37A2FA}"/>
                </a:ext>
              </a:extLst>
            </p:cNvPr>
            <p:cNvSpPr>
              <a:spLocks noChangeAspect="1" noEditPoints="1"/>
            </p:cNvSpPr>
            <p:nvPr/>
          </p:nvSpPr>
          <p:spPr bwMode="auto">
            <a:xfrm>
              <a:off x="-1244833" y="4678330"/>
              <a:ext cx="404782" cy="457200"/>
            </a:xfrm>
            <a:custGeom>
              <a:avLst/>
              <a:gdLst>
                <a:gd name="T0" fmla="*/ 94 w 114"/>
                <a:gd name="T1" fmla="*/ 20 h 130"/>
                <a:gd name="T2" fmla="*/ 20 w 114"/>
                <a:gd name="T3" fmla="*/ 20 h 130"/>
                <a:gd name="T4" fmla="*/ 20 w 114"/>
                <a:gd name="T5" fmla="*/ 93 h 130"/>
                <a:gd name="T6" fmla="*/ 57 w 114"/>
                <a:gd name="T7" fmla="*/ 130 h 130"/>
                <a:gd name="T8" fmla="*/ 94 w 114"/>
                <a:gd name="T9" fmla="*/ 93 h 130"/>
                <a:gd name="T10" fmla="*/ 94 w 114"/>
                <a:gd name="T11" fmla="*/ 20 h 130"/>
                <a:gd name="T12" fmla="*/ 57 w 114"/>
                <a:gd name="T13" fmla="*/ 119 h 130"/>
                <a:gd name="T14" fmla="*/ 26 w 114"/>
                <a:gd name="T15" fmla="*/ 88 h 130"/>
                <a:gd name="T16" fmla="*/ 26 w 114"/>
                <a:gd name="T17" fmla="*/ 26 h 130"/>
                <a:gd name="T18" fmla="*/ 88 w 114"/>
                <a:gd name="T19" fmla="*/ 26 h 130"/>
                <a:gd name="T20" fmla="*/ 88 w 114"/>
                <a:gd name="T21" fmla="*/ 88 h 130"/>
                <a:gd name="T22" fmla="*/ 57 w 114"/>
                <a:gd name="T23" fmla="*/ 119 h 130"/>
                <a:gd name="T24" fmla="*/ 80 w 114"/>
                <a:gd name="T25" fmla="*/ 34 h 130"/>
                <a:gd name="T26" fmla="*/ 34 w 114"/>
                <a:gd name="T27" fmla="*/ 34 h 130"/>
                <a:gd name="T28" fmla="*/ 34 w 114"/>
                <a:gd name="T29" fmla="*/ 79 h 130"/>
                <a:gd name="T30" fmla="*/ 80 w 114"/>
                <a:gd name="T31" fmla="*/ 79 h 130"/>
                <a:gd name="T32" fmla="*/ 80 w 114"/>
                <a:gd name="T33" fmla="*/ 34 h 130"/>
                <a:gd name="T34" fmla="*/ 40 w 114"/>
                <a:gd name="T35" fmla="*/ 74 h 130"/>
                <a:gd name="T36" fmla="*/ 40 w 114"/>
                <a:gd name="T37" fmla="*/ 40 h 130"/>
                <a:gd name="T38" fmla="*/ 74 w 114"/>
                <a:gd name="T39" fmla="*/ 40 h 130"/>
                <a:gd name="T40" fmla="*/ 74 w 114"/>
                <a:gd name="T41" fmla="*/ 74 h 130"/>
                <a:gd name="T42" fmla="*/ 40 w 114"/>
                <a:gd name="T43" fmla="*/ 74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30">
                  <a:moveTo>
                    <a:pt x="94" y="20"/>
                  </a:moveTo>
                  <a:cubicBezTo>
                    <a:pt x="74" y="0"/>
                    <a:pt x="41" y="0"/>
                    <a:pt x="20" y="20"/>
                  </a:cubicBezTo>
                  <a:cubicBezTo>
                    <a:pt x="0" y="40"/>
                    <a:pt x="0" y="73"/>
                    <a:pt x="20" y="93"/>
                  </a:cubicBezTo>
                  <a:cubicBezTo>
                    <a:pt x="57" y="130"/>
                    <a:pt x="57" y="130"/>
                    <a:pt x="57" y="130"/>
                  </a:cubicBezTo>
                  <a:cubicBezTo>
                    <a:pt x="94" y="93"/>
                    <a:pt x="94" y="93"/>
                    <a:pt x="94" y="93"/>
                  </a:cubicBezTo>
                  <a:cubicBezTo>
                    <a:pt x="114" y="73"/>
                    <a:pt x="114" y="40"/>
                    <a:pt x="94" y="20"/>
                  </a:cubicBezTo>
                  <a:close/>
                  <a:moveTo>
                    <a:pt x="57" y="119"/>
                  </a:moveTo>
                  <a:cubicBezTo>
                    <a:pt x="26" y="88"/>
                    <a:pt x="26" y="88"/>
                    <a:pt x="26" y="88"/>
                  </a:cubicBezTo>
                  <a:cubicBezTo>
                    <a:pt x="9" y="71"/>
                    <a:pt x="9" y="43"/>
                    <a:pt x="26" y="26"/>
                  </a:cubicBezTo>
                  <a:cubicBezTo>
                    <a:pt x="43" y="8"/>
                    <a:pt x="71" y="8"/>
                    <a:pt x="88" y="26"/>
                  </a:cubicBezTo>
                  <a:cubicBezTo>
                    <a:pt x="105" y="43"/>
                    <a:pt x="105" y="71"/>
                    <a:pt x="88" y="88"/>
                  </a:cubicBezTo>
                  <a:lnTo>
                    <a:pt x="57" y="119"/>
                  </a:lnTo>
                  <a:close/>
                  <a:moveTo>
                    <a:pt x="80" y="34"/>
                  </a:moveTo>
                  <a:cubicBezTo>
                    <a:pt x="67" y="22"/>
                    <a:pt x="47" y="22"/>
                    <a:pt x="34" y="34"/>
                  </a:cubicBezTo>
                  <a:cubicBezTo>
                    <a:pt x="22" y="46"/>
                    <a:pt x="22" y="67"/>
                    <a:pt x="34" y="79"/>
                  </a:cubicBezTo>
                  <a:cubicBezTo>
                    <a:pt x="47" y="92"/>
                    <a:pt x="67" y="92"/>
                    <a:pt x="80" y="79"/>
                  </a:cubicBezTo>
                  <a:cubicBezTo>
                    <a:pt x="92" y="67"/>
                    <a:pt x="92" y="46"/>
                    <a:pt x="80" y="34"/>
                  </a:cubicBezTo>
                  <a:close/>
                  <a:moveTo>
                    <a:pt x="40" y="74"/>
                  </a:moveTo>
                  <a:cubicBezTo>
                    <a:pt x="31" y="64"/>
                    <a:pt x="31" y="49"/>
                    <a:pt x="40" y="40"/>
                  </a:cubicBezTo>
                  <a:cubicBezTo>
                    <a:pt x="50" y="30"/>
                    <a:pt x="65" y="30"/>
                    <a:pt x="74" y="40"/>
                  </a:cubicBezTo>
                  <a:cubicBezTo>
                    <a:pt x="83" y="49"/>
                    <a:pt x="83" y="64"/>
                    <a:pt x="74" y="74"/>
                  </a:cubicBezTo>
                  <a:cubicBezTo>
                    <a:pt x="65" y="83"/>
                    <a:pt x="50" y="83"/>
                    <a:pt x="40" y="74"/>
                  </a:cubicBezTo>
                  <a:close/>
                </a:path>
              </a:pathLst>
            </a:custGeom>
            <a:solidFill>
              <a:srgbClr val="0078D7"/>
            </a:solidFill>
            <a:ln w="0">
              <a:solidFill>
                <a:srgbClr val="E6E6E6"/>
              </a:solidFill>
              <a:miter lim="800000"/>
            </a:ln>
          </p:spPr>
          <p:txBody>
            <a:bodyPr vert="horz" wrap="square" lIns="91427" tIns="45713" rIns="91427" bIns="45713" numCol="1" anchor="t" anchorCtr="0" compatLnSpc="1">
              <a:prstTxWarp prst="textNoShape">
                <a:avLst/>
              </a:prstTxWarp>
            </a:bodyPr>
            <a:lstStyle/>
            <a:p>
              <a:pPr defTabSz="914224">
                <a:defRPr/>
              </a:pPr>
              <a:endParaRPr lang="en-US" sz="1836" kern="0">
                <a:solidFill>
                  <a:srgbClr val="353535"/>
                </a:solidFill>
              </a:endParaRPr>
            </a:p>
          </p:txBody>
        </p:sp>
      </p:grpSp>
      <p:grpSp>
        <p:nvGrpSpPr>
          <p:cNvPr id="698" name="Condition: Apps">
            <a:extLst>
              <a:ext uri="{FF2B5EF4-FFF2-40B4-BE49-F238E27FC236}">
                <a16:creationId xmlns:a16="http://schemas.microsoft.com/office/drawing/2014/main" id="{CA3C3E0A-66EF-4947-BDE6-A8E03C842466}"/>
              </a:ext>
            </a:extLst>
          </p:cNvPr>
          <p:cNvGrpSpPr>
            <a:grpSpLocks noChangeAspect="1"/>
          </p:cNvGrpSpPr>
          <p:nvPr/>
        </p:nvGrpSpPr>
        <p:grpSpPr>
          <a:xfrm>
            <a:off x="3641688" y="4743035"/>
            <a:ext cx="896298" cy="896298"/>
            <a:chOff x="10968827" y="1678521"/>
            <a:chExt cx="758952" cy="758953"/>
          </a:xfrm>
        </p:grpSpPr>
        <p:sp>
          <p:nvSpPr>
            <p:cNvPr id="699" name="Oval 698">
              <a:extLst>
                <a:ext uri="{FF2B5EF4-FFF2-40B4-BE49-F238E27FC236}">
                  <a16:creationId xmlns:a16="http://schemas.microsoft.com/office/drawing/2014/main" id="{E2860B2D-861C-43BE-8850-B9E64AEC7F3B}"/>
                </a:ext>
              </a:extLst>
            </p:cNvPr>
            <p:cNvSpPr/>
            <p:nvPr/>
          </p:nvSpPr>
          <p:spPr bwMode="auto">
            <a:xfrm>
              <a:off x="10968827" y="1678521"/>
              <a:ext cx="758952" cy="758953"/>
            </a:xfrm>
            <a:prstGeom prst="ellipse">
              <a:avLst/>
            </a:prstGeom>
            <a:solidFill>
              <a:schemeClr val="bg1"/>
            </a:solidFill>
            <a:ln w="9525" cap="flat" cmpd="sng" algn="ctr">
              <a:solidFill>
                <a:schemeClr val="accent1"/>
              </a:solidFill>
              <a:prstDash val="solid"/>
              <a:headEnd type="none"/>
              <a:tailEnd type="none"/>
            </a:ln>
            <a:effectLst/>
          </p:spPr>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pPr>
              <a:endParaRPr lang="en-US" sz="5293" kern="0">
                <a:gradFill>
                  <a:gsLst>
                    <a:gs pos="0">
                      <a:srgbClr val="FFFFFF"/>
                    </a:gs>
                    <a:gs pos="100000">
                      <a:srgbClr val="FFFFFF"/>
                    </a:gs>
                  </a:gsLst>
                  <a:lin ang="5400000" scaled="0"/>
                </a:gradFill>
                <a:latin typeface="Segoe UI"/>
                <a:cs typeface="Segoe UI" pitchFamily="34" charset="0"/>
              </a:endParaRPr>
            </a:p>
          </p:txBody>
        </p:sp>
        <p:grpSp>
          <p:nvGrpSpPr>
            <p:cNvPr id="700" name="Group 699">
              <a:extLst>
                <a:ext uri="{FF2B5EF4-FFF2-40B4-BE49-F238E27FC236}">
                  <a16:creationId xmlns:a16="http://schemas.microsoft.com/office/drawing/2014/main" id="{8D2BCCFD-792F-43F3-ACA8-977D2A414157}"/>
                </a:ext>
              </a:extLst>
            </p:cNvPr>
            <p:cNvGrpSpPr/>
            <p:nvPr/>
          </p:nvGrpSpPr>
          <p:grpSpPr>
            <a:xfrm>
              <a:off x="11150726" y="1863657"/>
              <a:ext cx="405343" cy="399538"/>
              <a:chOff x="9168011" y="5170684"/>
              <a:chExt cx="665163" cy="655637"/>
            </a:xfrm>
          </p:grpSpPr>
          <p:sp>
            <p:nvSpPr>
              <p:cNvPr id="701" name="Freeform 44">
                <a:extLst>
                  <a:ext uri="{FF2B5EF4-FFF2-40B4-BE49-F238E27FC236}">
                    <a16:creationId xmlns:a16="http://schemas.microsoft.com/office/drawing/2014/main" id="{2D1A5594-716B-4DD8-8A58-1D286E42B913}"/>
                  </a:ext>
                </a:extLst>
              </p:cNvPr>
              <p:cNvSpPr>
                <a:spLocks/>
              </p:cNvSpPr>
              <p:nvPr/>
            </p:nvSpPr>
            <p:spPr bwMode="auto">
              <a:xfrm>
                <a:off x="9168012" y="5170684"/>
                <a:ext cx="244474" cy="266700"/>
              </a:xfrm>
              <a:custGeom>
                <a:avLst/>
                <a:gdLst>
                  <a:gd name="T0" fmla="*/ 82 w 82"/>
                  <a:gd name="T1" fmla="*/ 76 h 82"/>
                  <a:gd name="T2" fmla="*/ 76 w 82"/>
                  <a:gd name="T3" fmla="*/ 82 h 82"/>
                  <a:gd name="T4" fmla="*/ 6 w 82"/>
                  <a:gd name="T5" fmla="*/ 82 h 82"/>
                  <a:gd name="T6" fmla="*/ 0 w 82"/>
                  <a:gd name="T7" fmla="*/ 76 h 82"/>
                  <a:gd name="T8" fmla="*/ 0 w 82"/>
                  <a:gd name="T9" fmla="*/ 5 h 82"/>
                  <a:gd name="T10" fmla="*/ 6 w 82"/>
                  <a:gd name="T11" fmla="*/ 0 h 82"/>
                  <a:gd name="T12" fmla="*/ 76 w 82"/>
                  <a:gd name="T13" fmla="*/ 0 h 82"/>
                  <a:gd name="T14" fmla="*/ 82 w 82"/>
                  <a:gd name="T15" fmla="*/ 5 h 82"/>
                  <a:gd name="T16" fmla="*/ 82 w 82"/>
                  <a:gd name="T17"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82">
                    <a:moveTo>
                      <a:pt x="82" y="76"/>
                    </a:moveTo>
                    <a:cubicBezTo>
                      <a:pt x="82" y="79"/>
                      <a:pt x="79" y="82"/>
                      <a:pt x="76" y="82"/>
                    </a:cubicBezTo>
                    <a:cubicBezTo>
                      <a:pt x="6" y="82"/>
                      <a:pt x="6" y="82"/>
                      <a:pt x="6" y="82"/>
                    </a:cubicBezTo>
                    <a:cubicBezTo>
                      <a:pt x="2" y="82"/>
                      <a:pt x="0" y="79"/>
                      <a:pt x="0" y="76"/>
                    </a:cubicBezTo>
                    <a:cubicBezTo>
                      <a:pt x="0" y="5"/>
                      <a:pt x="0" y="5"/>
                      <a:pt x="0" y="5"/>
                    </a:cubicBezTo>
                    <a:cubicBezTo>
                      <a:pt x="0" y="2"/>
                      <a:pt x="2" y="0"/>
                      <a:pt x="6" y="0"/>
                    </a:cubicBezTo>
                    <a:cubicBezTo>
                      <a:pt x="76" y="0"/>
                      <a:pt x="76" y="0"/>
                      <a:pt x="76" y="0"/>
                    </a:cubicBezTo>
                    <a:cubicBezTo>
                      <a:pt x="79" y="0"/>
                      <a:pt x="82" y="2"/>
                      <a:pt x="82" y="5"/>
                    </a:cubicBezTo>
                    <a:lnTo>
                      <a:pt x="82" y="76"/>
                    </a:lnTo>
                    <a:close/>
                  </a:path>
                </a:pathLst>
              </a:custGeom>
              <a:solidFill>
                <a:srgbClr val="0078D7"/>
              </a:solidFill>
              <a:ln w="19050" cap="flat">
                <a:solidFill>
                  <a:srgbClr val="0078D7"/>
                </a:solidFill>
                <a:prstDash val="solid"/>
                <a:miter lim="800000"/>
                <a:headEnd/>
                <a:tailEnd/>
              </a:ln>
            </p:spPr>
            <p:txBody>
              <a:bodyPr vert="horz" wrap="square" lIns="89629" tIns="44815" rIns="89629" bIns="44815" numCol="1" anchor="t" anchorCtr="0" compatLnSpc="1">
                <a:prstTxWarp prst="textNoShape">
                  <a:avLst/>
                </a:prstTxWarp>
              </a:bodyPr>
              <a:lstStyle/>
              <a:p>
                <a:pPr defTabSz="896214">
                  <a:defRPr/>
                </a:pPr>
                <a:endParaRPr lang="en-US" sz="1764" kern="0">
                  <a:ln w="12700">
                    <a:solidFill>
                      <a:srgbClr val="505050"/>
                    </a:solidFill>
                  </a:ln>
                  <a:solidFill>
                    <a:srgbClr val="002050"/>
                  </a:solidFill>
                  <a:latin typeface="Segoe UI"/>
                </a:endParaRPr>
              </a:p>
            </p:txBody>
          </p:sp>
          <p:sp>
            <p:nvSpPr>
              <p:cNvPr id="702" name="Freeform 45">
                <a:extLst>
                  <a:ext uri="{FF2B5EF4-FFF2-40B4-BE49-F238E27FC236}">
                    <a16:creationId xmlns:a16="http://schemas.microsoft.com/office/drawing/2014/main" id="{4EC15234-E4CC-44EA-ACCC-C99379A50657}"/>
                  </a:ext>
                </a:extLst>
              </p:cNvPr>
              <p:cNvSpPr>
                <a:spLocks/>
              </p:cNvSpPr>
              <p:nvPr/>
            </p:nvSpPr>
            <p:spPr bwMode="auto">
              <a:xfrm>
                <a:off x="9168014" y="5481833"/>
                <a:ext cx="244474" cy="133350"/>
              </a:xfrm>
              <a:custGeom>
                <a:avLst/>
                <a:gdLst>
                  <a:gd name="T0" fmla="*/ 82 w 82"/>
                  <a:gd name="T1" fmla="*/ 38 h 41"/>
                  <a:gd name="T2" fmla="*/ 76 w 82"/>
                  <a:gd name="T3" fmla="*/ 41 h 41"/>
                  <a:gd name="T4" fmla="*/ 6 w 82"/>
                  <a:gd name="T5" fmla="*/ 41 h 41"/>
                  <a:gd name="T6" fmla="*/ 0 w 82"/>
                  <a:gd name="T7" fmla="*/ 38 h 41"/>
                  <a:gd name="T8" fmla="*/ 0 w 82"/>
                  <a:gd name="T9" fmla="*/ 3 h 41"/>
                  <a:gd name="T10" fmla="*/ 6 w 82"/>
                  <a:gd name="T11" fmla="*/ 0 h 41"/>
                  <a:gd name="T12" fmla="*/ 76 w 82"/>
                  <a:gd name="T13" fmla="*/ 0 h 41"/>
                  <a:gd name="T14" fmla="*/ 82 w 82"/>
                  <a:gd name="T15" fmla="*/ 3 h 41"/>
                  <a:gd name="T16" fmla="*/ 82 w 82"/>
                  <a:gd name="T17" fmla="*/ 38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41">
                    <a:moveTo>
                      <a:pt x="82" y="38"/>
                    </a:moveTo>
                    <a:cubicBezTo>
                      <a:pt x="82" y="39"/>
                      <a:pt x="79" y="41"/>
                      <a:pt x="76" y="41"/>
                    </a:cubicBezTo>
                    <a:cubicBezTo>
                      <a:pt x="6" y="41"/>
                      <a:pt x="6" y="41"/>
                      <a:pt x="6" y="41"/>
                    </a:cubicBezTo>
                    <a:cubicBezTo>
                      <a:pt x="2" y="41"/>
                      <a:pt x="0" y="39"/>
                      <a:pt x="0" y="38"/>
                    </a:cubicBezTo>
                    <a:cubicBezTo>
                      <a:pt x="0" y="3"/>
                      <a:pt x="0" y="3"/>
                      <a:pt x="0" y="3"/>
                    </a:cubicBezTo>
                    <a:cubicBezTo>
                      <a:pt x="0" y="1"/>
                      <a:pt x="2" y="0"/>
                      <a:pt x="6" y="0"/>
                    </a:cubicBezTo>
                    <a:cubicBezTo>
                      <a:pt x="76" y="0"/>
                      <a:pt x="76" y="0"/>
                      <a:pt x="76" y="0"/>
                    </a:cubicBezTo>
                    <a:cubicBezTo>
                      <a:pt x="79" y="0"/>
                      <a:pt x="82" y="1"/>
                      <a:pt x="82" y="3"/>
                    </a:cubicBezTo>
                    <a:lnTo>
                      <a:pt x="82" y="38"/>
                    </a:lnTo>
                    <a:close/>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29" tIns="44815" rIns="89629" bIns="44815" numCol="1" anchor="t" anchorCtr="0" compatLnSpc="1">
                <a:prstTxWarp prst="textNoShape">
                  <a:avLst/>
                </a:prstTxWarp>
              </a:bodyPr>
              <a:lstStyle/>
              <a:p>
                <a:pPr defTabSz="896214">
                  <a:defRPr/>
                </a:pPr>
                <a:endParaRPr lang="en-US" sz="1764" kern="0">
                  <a:ln w="12700">
                    <a:solidFill>
                      <a:srgbClr val="505050"/>
                    </a:solidFill>
                  </a:ln>
                  <a:solidFill>
                    <a:srgbClr val="002050"/>
                  </a:solidFill>
                  <a:latin typeface="Segoe UI"/>
                </a:endParaRPr>
              </a:p>
            </p:txBody>
          </p:sp>
          <p:sp>
            <p:nvSpPr>
              <p:cNvPr id="703" name="Freeform 46">
                <a:extLst>
                  <a:ext uri="{FF2B5EF4-FFF2-40B4-BE49-F238E27FC236}">
                    <a16:creationId xmlns:a16="http://schemas.microsoft.com/office/drawing/2014/main" id="{098CE9AE-31C7-442B-BBE9-4E3EDE1CEB5A}"/>
                  </a:ext>
                </a:extLst>
              </p:cNvPr>
              <p:cNvSpPr>
                <a:spLocks/>
              </p:cNvSpPr>
              <p:nvPr/>
            </p:nvSpPr>
            <p:spPr bwMode="auto">
              <a:xfrm>
                <a:off x="9456935" y="5170684"/>
                <a:ext cx="376238" cy="444499"/>
              </a:xfrm>
              <a:custGeom>
                <a:avLst/>
                <a:gdLst>
                  <a:gd name="T0" fmla="*/ 126 w 126"/>
                  <a:gd name="T1" fmla="*/ 127 h 137"/>
                  <a:gd name="T2" fmla="*/ 117 w 126"/>
                  <a:gd name="T3" fmla="*/ 137 h 137"/>
                  <a:gd name="T4" fmla="*/ 9 w 126"/>
                  <a:gd name="T5" fmla="*/ 137 h 137"/>
                  <a:gd name="T6" fmla="*/ 0 w 126"/>
                  <a:gd name="T7" fmla="*/ 127 h 137"/>
                  <a:gd name="T8" fmla="*/ 0 w 126"/>
                  <a:gd name="T9" fmla="*/ 9 h 137"/>
                  <a:gd name="T10" fmla="*/ 9 w 126"/>
                  <a:gd name="T11" fmla="*/ 0 h 137"/>
                  <a:gd name="T12" fmla="*/ 117 w 126"/>
                  <a:gd name="T13" fmla="*/ 0 h 137"/>
                  <a:gd name="T14" fmla="*/ 126 w 126"/>
                  <a:gd name="T15" fmla="*/ 9 h 137"/>
                  <a:gd name="T16" fmla="*/ 126 w 126"/>
                  <a:gd name="T17" fmla="*/ 12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6" h="137">
                    <a:moveTo>
                      <a:pt x="126" y="127"/>
                    </a:moveTo>
                    <a:cubicBezTo>
                      <a:pt x="126" y="133"/>
                      <a:pt x="122" y="137"/>
                      <a:pt x="117" y="137"/>
                    </a:cubicBezTo>
                    <a:cubicBezTo>
                      <a:pt x="9" y="137"/>
                      <a:pt x="9" y="137"/>
                      <a:pt x="9" y="137"/>
                    </a:cubicBezTo>
                    <a:cubicBezTo>
                      <a:pt x="4" y="137"/>
                      <a:pt x="0" y="133"/>
                      <a:pt x="0" y="127"/>
                    </a:cubicBezTo>
                    <a:cubicBezTo>
                      <a:pt x="0" y="9"/>
                      <a:pt x="0" y="9"/>
                      <a:pt x="0" y="9"/>
                    </a:cubicBezTo>
                    <a:cubicBezTo>
                      <a:pt x="0" y="4"/>
                      <a:pt x="4" y="0"/>
                      <a:pt x="9" y="0"/>
                    </a:cubicBezTo>
                    <a:cubicBezTo>
                      <a:pt x="117" y="0"/>
                      <a:pt x="117" y="0"/>
                      <a:pt x="117" y="0"/>
                    </a:cubicBezTo>
                    <a:cubicBezTo>
                      <a:pt x="122" y="0"/>
                      <a:pt x="126" y="4"/>
                      <a:pt x="126" y="9"/>
                    </a:cubicBezTo>
                    <a:lnTo>
                      <a:pt x="126" y="127"/>
                    </a:lnTo>
                    <a:close/>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29" tIns="44815" rIns="89629" bIns="44815" numCol="1" anchor="t" anchorCtr="0" compatLnSpc="1">
                <a:prstTxWarp prst="textNoShape">
                  <a:avLst/>
                </a:prstTxWarp>
              </a:bodyPr>
              <a:lstStyle/>
              <a:p>
                <a:pPr defTabSz="896214">
                  <a:defRPr/>
                </a:pPr>
                <a:endParaRPr lang="en-US" sz="1764" kern="0">
                  <a:ln w="12700">
                    <a:solidFill>
                      <a:srgbClr val="505050"/>
                    </a:solidFill>
                  </a:ln>
                  <a:solidFill>
                    <a:srgbClr val="002050"/>
                  </a:solidFill>
                  <a:latin typeface="Segoe UI"/>
                </a:endParaRPr>
              </a:p>
            </p:txBody>
          </p:sp>
          <p:sp>
            <p:nvSpPr>
              <p:cNvPr id="704" name="Freeform 47">
                <a:extLst>
                  <a:ext uri="{FF2B5EF4-FFF2-40B4-BE49-F238E27FC236}">
                    <a16:creationId xmlns:a16="http://schemas.microsoft.com/office/drawing/2014/main" id="{FF0C57A2-E797-44F6-96D7-246672C40852}"/>
                  </a:ext>
                </a:extLst>
              </p:cNvPr>
              <p:cNvSpPr>
                <a:spLocks/>
              </p:cNvSpPr>
              <p:nvPr/>
            </p:nvSpPr>
            <p:spPr bwMode="auto">
              <a:xfrm>
                <a:off x="9168011" y="5667570"/>
                <a:ext cx="665163" cy="158751"/>
              </a:xfrm>
              <a:custGeom>
                <a:avLst/>
                <a:gdLst>
                  <a:gd name="T0" fmla="*/ 223 w 223"/>
                  <a:gd name="T1" fmla="*/ 46 h 49"/>
                  <a:gd name="T2" fmla="*/ 208 w 223"/>
                  <a:gd name="T3" fmla="*/ 49 h 49"/>
                  <a:gd name="T4" fmla="*/ 15 w 223"/>
                  <a:gd name="T5" fmla="*/ 49 h 49"/>
                  <a:gd name="T6" fmla="*/ 0 w 223"/>
                  <a:gd name="T7" fmla="*/ 46 h 49"/>
                  <a:gd name="T8" fmla="*/ 0 w 223"/>
                  <a:gd name="T9" fmla="*/ 3 h 49"/>
                  <a:gd name="T10" fmla="*/ 15 w 223"/>
                  <a:gd name="T11" fmla="*/ 0 h 49"/>
                  <a:gd name="T12" fmla="*/ 208 w 223"/>
                  <a:gd name="T13" fmla="*/ 0 h 49"/>
                  <a:gd name="T14" fmla="*/ 223 w 223"/>
                  <a:gd name="T15" fmla="*/ 3 h 49"/>
                  <a:gd name="T16" fmla="*/ 223 w 223"/>
                  <a:gd name="T17" fmla="*/ 46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3" h="49">
                    <a:moveTo>
                      <a:pt x="223" y="46"/>
                    </a:moveTo>
                    <a:cubicBezTo>
                      <a:pt x="223" y="48"/>
                      <a:pt x="216" y="49"/>
                      <a:pt x="208" y="49"/>
                    </a:cubicBezTo>
                    <a:cubicBezTo>
                      <a:pt x="15" y="49"/>
                      <a:pt x="15" y="49"/>
                      <a:pt x="15" y="49"/>
                    </a:cubicBezTo>
                    <a:cubicBezTo>
                      <a:pt x="7" y="49"/>
                      <a:pt x="0" y="48"/>
                      <a:pt x="0" y="46"/>
                    </a:cubicBezTo>
                    <a:cubicBezTo>
                      <a:pt x="0" y="3"/>
                      <a:pt x="0" y="3"/>
                      <a:pt x="0" y="3"/>
                    </a:cubicBezTo>
                    <a:cubicBezTo>
                      <a:pt x="0" y="1"/>
                      <a:pt x="7" y="0"/>
                      <a:pt x="15" y="0"/>
                    </a:cubicBezTo>
                    <a:cubicBezTo>
                      <a:pt x="208" y="0"/>
                      <a:pt x="208" y="0"/>
                      <a:pt x="208" y="0"/>
                    </a:cubicBezTo>
                    <a:cubicBezTo>
                      <a:pt x="216" y="0"/>
                      <a:pt x="223" y="1"/>
                      <a:pt x="223" y="3"/>
                    </a:cubicBezTo>
                    <a:lnTo>
                      <a:pt x="223" y="46"/>
                    </a:lnTo>
                    <a:close/>
                  </a:path>
                </a:pathLst>
              </a:custGeom>
              <a:noFill/>
              <a:ln w="19050" cap="flat">
                <a:solidFill>
                  <a:srgbClr val="0078D7"/>
                </a:solidFill>
                <a:prstDash val="solid"/>
                <a:miter lim="800000"/>
                <a:headEnd/>
                <a:tailEnd/>
              </a:ln>
            </p:spPr>
            <p:txBody>
              <a:bodyPr vert="horz" wrap="square" lIns="89629" tIns="44815" rIns="89629" bIns="44815" numCol="1" anchor="t" anchorCtr="0" compatLnSpc="1">
                <a:prstTxWarp prst="textNoShape">
                  <a:avLst/>
                </a:prstTxWarp>
              </a:bodyPr>
              <a:lstStyle/>
              <a:p>
                <a:pPr defTabSz="896214">
                  <a:defRPr/>
                </a:pPr>
                <a:endParaRPr lang="en-US" sz="1764" kern="0">
                  <a:ln w="12700">
                    <a:solidFill>
                      <a:srgbClr val="505050"/>
                    </a:solidFill>
                  </a:ln>
                  <a:solidFill>
                    <a:srgbClr val="002050"/>
                  </a:solidFill>
                  <a:latin typeface="Segoe UI"/>
                </a:endParaRPr>
              </a:p>
            </p:txBody>
          </p:sp>
        </p:grpSp>
      </p:grpSp>
      <p:grpSp>
        <p:nvGrpSpPr>
          <p:cNvPr id="705" name="Condition: Devices">
            <a:extLst>
              <a:ext uri="{FF2B5EF4-FFF2-40B4-BE49-F238E27FC236}">
                <a16:creationId xmlns:a16="http://schemas.microsoft.com/office/drawing/2014/main" id="{60CD49F3-6937-438B-B911-6900C4A30AEB}"/>
              </a:ext>
            </a:extLst>
          </p:cNvPr>
          <p:cNvGrpSpPr>
            <a:grpSpLocks noChangeAspect="1"/>
          </p:cNvGrpSpPr>
          <p:nvPr/>
        </p:nvGrpSpPr>
        <p:grpSpPr>
          <a:xfrm>
            <a:off x="3249049" y="2745575"/>
            <a:ext cx="896298" cy="896298"/>
            <a:chOff x="8997947" y="1475843"/>
            <a:chExt cx="1187753" cy="1187753"/>
          </a:xfrm>
        </p:grpSpPr>
        <p:sp>
          <p:nvSpPr>
            <p:cNvPr id="706" name="Oval 705">
              <a:extLst>
                <a:ext uri="{FF2B5EF4-FFF2-40B4-BE49-F238E27FC236}">
                  <a16:creationId xmlns:a16="http://schemas.microsoft.com/office/drawing/2014/main" id="{12D0AF33-9033-47DC-A2EC-C615902DB7EE}"/>
                </a:ext>
              </a:extLst>
            </p:cNvPr>
            <p:cNvSpPr/>
            <p:nvPr/>
          </p:nvSpPr>
          <p:spPr bwMode="auto">
            <a:xfrm>
              <a:off x="8997947" y="1475843"/>
              <a:ext cx="1187753" cy="1187753"/>
            </a:xfrm>
            <a:prstGeom prst="ellipse">
              <a:avLst/>
            </a:prstGeom>
            <a:solidFill>
              <a:schemeClr val="bg1"/>
            </a:solidFill>
            <a:ln w="9525" cap="flat" cmpd="sng" algn="ctr">
              <a:solidFill>
                <a:schemeClr val="accent1"/>
              </a:solidFill>
              <a:prstDash val="solid"/>
              <a:headEnd type="none"/>
              <a:tailEnd type="none"/>
            </a:ln>
            <a:effectLst/>
          </p:spPr>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pPr>
              <a:endParaRPr lang="en-US" sz="5293" kern="0">
                <a:gradFill>
                  <a:gsLst>
                    <a:gs pos="0">
                      <a:srgbClr val="FFFFFF"/>
                    </a:gs>
                    <a:gs pos="100000">
                      <a:srgbClr val="FFFFFF"/>
                    </a:gs>
                  </a:gsLst>
                  <a:lin ang="5400000" scaled="0"/>
                </a:gradFill>
                <a:latin typeface="Segoe UI"/>
                <a:cs typeface="Segoe UI" pitchFamily="34" charset="0"/>
              </a:endParaRPr>
            </a:p>
          </p:txBody>
        </p:sp>
        <p:grpSp>
          <p:nvGrpSpPr>
            <p:cNvPr id="707" name="Group 706">
              <a:extLst>
                <a:ext uri="{FF2B5EF4-FFF2-40B4-BE49-F238E27FC236}">
                  <a16:creationId xmlns:a16="http://schemas.microsoft.com/office/drawing/2014/main" id="{78C2145A-245D-4FE2-A4DC-0CF37644D61B}"/>
                </a:ext>
              </a:extLst>
            </p:cNvPr>
            <p:cNvGrpSpPr/>
            <p:nvPr/>
          </p:nvGrpSpPr>
          <p:grpSpPr>
            <a:xfrm>
              <a:off x="9290152" y="1848014"/>
              <a:ext cx="576390" cy="488371"/>
              <a:chOff x="4947743" y="5339803"/>
              <a:chExt cx="825499" cy="706436"/>
            </a:xfrm>
          </p:grpSpPr>
          <p:sp>
            <p:nvSpPr>
              <p:cNvPr id="708" name="Freeform 5">
                <a:extLst>
                  <a:ext uri="{FF2B5EF4-FFF2-40B4-BE49-F238E27FC236}">
                    <a16:creationId xmlns:a16="http://schemas.microsoft.com/office/drawing/2014/main" id="{283C78A6-7175-4FE6-A801-15D8C331DF0A}"/>
                  </a:ext>
                </a:extLst>
              </p:cNvPr>
              <p:cNvSpPr>
                <a:spLocks/>
              </p:cNvSpPr>
              <p:nvPr/>
            </p:nvSpPr>
            <p:spPr bwMode="auto">
              <a:xfrm>
                <a:off x="5217618" y="5870026"/>
                <a:ext cx="211136" cy="106364"/>
              </a:xfrm>
              <a:custGeom>
                <a:avLst/>
                <a:gdLst>
                  <a:gd name="T0" fmla="*/ 42 w 48"/>
                  <a:gd name="T1" fmla="*/ 0 h 24"/>
                  <a:gd name="T2" fmla="*/ 42 w 48"/>
                  <a:gd name="T3" fmla="*/ 11 h 24"/>
                  <a:gd name="T4" fmla="*/ 48 w 48"/>
                  <a:gd name="T5" fmla="*/ 22 h 24"/>
                  <a:gd name="T6" fmla="*/ 45 w 48"/>
                  <a:gd name="T7" fmla="*/ 23 h 24"/>
                  <a:gd name="T8" fmla="*/ 3 w 48"/>
                  <a:gd name="T9" fmla="*/ 23 h 24"/>
                  <a:gd name="T10" fmla="*/ 0 w 48"/>
                  <a:gd name="T11" fmla="*/ 22 h 24"/>
                  <a:gd name="T12" fmla="*/ 6 w 48"/>
                  <a:gd name="T13" fmla="*/ 11 h 24"/>
                  <a:gd name="T14" fmla="*/ 6 w 48"/>
                  <a:gd name="T15" fmla="*/ 0 h 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24">
                    <a:moveTo>
                      <a:pt x="42" y="0"/>
                    </a:moveTo>
                    <a:cubicBezTo>
                      <a:pt x="42" y="11"/>
                      <a:pt x="42" y="11"/>
                      <a:pt x="42" y="11"/>
                    </a:cubicBezTo>
                    <a:cubicBezTo>
                      <a:pt x="48" y="22"/>
                      <a:pt x="48" y="22"/>
                      <a:pt x="48" y="22"/>
                    </a:cubicBezTo>
                    <a:cubicBezTo>
                      <a:pt x="48" y="24"/>
                      <a:pt x="47" y="23"/>
                      <a:pt x="45" y="23"/>
                    </a:cubicBezTo>
                    <a:cubicBezTo>
                      <a:pt x="3" y="23"/>
                      <a:pt x="3" y="23"/>
                      <a:pt x="3" y="23"/>
                    </a:cubicBezTo>
                    <a:cubicBezTo>
                      <a:pt x="1" y="23"/>
                      <a:pt x="0" y="24"/>
                      <a:pt x="0" y="22"/>
                    </a:cubicBezTo>
                    <a:cubicBezTo>
                      <a:pt x="6" y="11"/>
                      <a:pt x="6" y="11"/>
                      <a:pt x="6" y="11"/>
                    </a:cubicBezTo>
                    <a:cubicBezTo>
                      <a:pt x="6" y="0"/>
                      <a:pt x="6" y="0"/>
                      <a:pt x="6" y="0"/>
                    </a:cubicBezTo>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29" tIns="44815" rIns="89629" bIns="44815" numCol="1" anchor="t" anchorCtr="0" compatLnSpc="1">
                <a:prstTxWarp prst="textNoShape">
                  <a:avLst/>
                </a:prstTxWarp>
              </a:bodyPr>
              <a:lstStyle/>
              <a:p>
                <a:pPr defTabSz="896214">
                  <a:defRPr/>
                </a:pPr>
                <a:endParaRPr lang="en-US" sz="1764" kern="0">
                  <a:solidFill>
                    <a:srgbClr val="505050"/>
                  </a:solidFill>
                  <a:latin typeface="Segoe UI"/>
                </a:endParaRPr>
              </a:p>
            </p:txBody>
          </p:sp>
          <p:sp>
            <p:nvSpPr>
              <p:cNvPr id="709" name="Freeform 6">
                <a:extLst>
                  <a:ext uri="{FF2B5EF4-FFF2-40B4-BE49-F238E27FC236}">
                    <a16:creationId xmlns:a16="http://schemas.microsoft.com/office/drawing/2014/main" id="{EE2625BE-8812-44E8-A369-D33F6B16528F}"/>
                  </a:ext>
                </a:extLst>
              </p:cNvPr>
              <p:cNvSpPr>
                <a:spLocks/>
              </p:cNvSpPr>
              <p:nvPr/>
            </p:nvSpPr>
            <p:spPr bwMode="auto">
              <a:xfrm>
                <a:off x="4947743" y="5339803"/>
                <a:ext cx="742950" cy="531812"/>
              </a:xfrm>
              <a:custGeom>
                <a:avLst/>
                <a:gdLst>
                  <a:gd name="T0" fmla="*/ 118 w 168"/>
                  <a:gd name="T1" fmla="*/ 120 h 120"/>
                  <a:gd name="T2" fmla="*/ 10 w 168"/>
                  <a:gd name="T3" fmla="*/ 120 h 120"/>
                  <a:gd name="T4" fmla="*/ 0 w 168"/>
                  <a:gd name="T5" fmla="*/ 110 h 120"/>
                  <a:gd name="T6" fmla="*/ 0 w 168"/>
                  <a:gd name="T7" fmla="*/ 10 h 120"/>
                  <a:gd name="T8" fmla="*/ 10 w 168"/>
                  <a:gd name="T9" fmla="*/ 0 h 120"/>
                  <a:gd name="T10" fmla="*/ 158 w 168"/>
                  <a:gd name="T11" fmla="*/ 0 h 120"/>
                  <a:gd name="T12" fmla="*/ 168 w 168"/>
                  <a:gd name="T13" fmla="*/ 10 h 120"/>
                  <a:gd name="T14" fmla="*/ 168 w 168"/>
                  <a:gd name="T15" fmla="*/ 29 h 1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 h="120">
                    <a:moveTo>
                      <a:pt x="118" y="120"/>
                    </a:moveTo>
                    <a:cubicBezTo>
                      <a:pt x="10" y="120"/>
                      <a:pt x="10" y="120"/>
                      <a:pt x="10" y="120"/>
                    </a:cubicBezTo>
                    <a:cubicBezTo>
                      <a:pt x="4" y="120"/>
                      <a:pt x="0" y="115"/>
                      <a:pt x="0" y="110"/>
                    </a:cubicBezTo>
                    <a:cubicBezTo>
                      <a:pt x="0" y="10"/>
                      <a:pt x="0" y="10"/>
                      <a:pt x="0" y="10"/>
                    </a:cubicBezTo>
                    <a:cubicBezTo>
                      <a:pt x="0" y="4"/>
                      <a:pt x="4" y="0"/>
                      <a:pt x="10" y="0"/>
                    </a:cubicBezTo>
                    <a:cubicBezTo>
                      <a:pt x="158" y="0"/>
                      <a:pt x="158" y="0"/>
                      <a:pt x="158" y="0"/>
                    </a:cubicBezTo>
                    <a:cubicBezTo>
                      <a:pt x="164" y="0"/>
                      <a:pt x="168" y="4"/>
                      <a:pt x="168" y="10"/>
                    </a:cubicBezTo>
                    <a:cubicBezTo>
                      <a:pt x="168" y="29"/>
                      <a:pt x="168" y="29"/>
                      <a:pt x="168" y="29"/>
                    </a:cubicBezTo>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29" tIns="44815" rIns="89629" bIns="44815" numCol="1" anchor="t" anchorCtr="0" compatLnSpc="1">
                <a:prstTxWarp prst="textNoShape">
                  <a:avLst/>
                </a:prstTxWarp>
              </a:bodyPr>
              <a:lstStyle/>
              <a:p>
                <a:pPr defTabSz="896214">
                  <a:defRPr/>
                </a:pPr>
                <a:endParaRPr lang="en-US" sz="1764" kern="0">
                  <a:solidFill>
                    <a:srgbClr val="505050"/>
                  </a:solidFill>
                  <a:latin typeface="Segoe UI"/>
                </a:endParaRPr>
              </a:p>
            </p:txBody>
          </p:sp>
          <p:sp>
            <p:nvSpPr>
              <p:cNvPr id="710" name="Freeform 7">
                <a:extLst>
                  <a:ext uri="{FF2B5EF4-FFF2-40B4-BE49-F238E27FC236}">
                    <a16:creationId xmlns:a16="http://schemas.microsoft.com/office/drawing/2014/main" id="{393E16E2-EF94-429F-9183-30D8A370D507}"/>
                  </a:ext>
                </a:extLst>
              </p:cNvPr>
              <p:cNvSpPr>
                <a:spLocks/>
              </p:cNvSpPr>
              <p:nvPr/>
            </p:nvSpPr>
            <p:spPr bwMode="auto">
              <a:xfrm>
                <a:off x="4957269" y="5776364"/>
                <a:ext cx="511173" cy="0"/>
              </a:xfrm>
              <a:custGeom>
                <a:avLst/>
                <a:gdLst>
                  <a:gd name="T0" fmla="*/ 0 w 321"/>
                  <a:gd name="T1" fmla="*/ 179 w 321"/>
                  <a:gd name="T2" fmla="*/ 321 w 321"/>
                </a:gdLst>
                <a:ahLst/>
                <a:cxnLst>
                  <a:cxn ang="0">
                    <a:pos x="T0" y="0"/>
                  </a:cxn>
                  <a:cxn ang="0">
                    <a:pos x="T1" y="0"/>
                  </a:cxn>
                  <a:cxn ang="0">
                    <a:pos x="T2" y="0"/>
                  </a:cxn>
                </a:cxnLst>
                <a:rect l="0" t="0" r="r" b="b"/>
                <a:pathLst>
                  <a:path w="321">
                    <a:moveTo>
                      <a:pt x="0" y="0"/>
                    </a:moveTo>
                    <a:lnTo>
                      <a:pt x="179" y="0"/>
                    </a:lnTo>
                    <a:lnTo>
                      <a:pt x="321" y="0"/>
                    </a:lnTo>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29" tIns="44815" rIns="89629" bIns="44815" numCol="1" anchor="t" anchorCtr="0" compatLnSpc="1">
                <a:prstTxWarp prst="textNoShape">
                  <a:avLst/>
                </a:prstTxWarp>
              </a:bodyPr>
              <a:lstStyle/>
              <a:p>
                <a:pPr defTabSz="896214">
                  <a:defRPr/>
                </a:pPr>
                <a:endParaRPr lang="en-US" sz="1764" kern="0">
                  <a:solidFill>
                    <a:srgbClr val="505050"/>
                  </a:solidFill>
                  <a:latin typeface="Segoe UI"/>
                </a:endParaRPr>
              </a:p>
            </p:txBody>
          </p:sp>
          <p:sp>
            <p:nvSpPr>
              <p:cNvPr id="711" name="Freeform 8">
                <a:extLst>
                  <a:ext uri="{FF2B5EF4-FFF2-40B4-BE49-F238E27FC236}">
                    <a16:creationId xmlns:a16="http://schemas.microsoft.com/office/drawing/2014/main" id="{3E68E268-5B04-4122-895B-A703D2E56ECE}"/>
                  </a:ext>
                </a:extLst>
              </p:cNvPr>
              <p:cNvSpPr>
                <a:spLocks/>
              </p:cNvSpPr>
              <p:nvPr/>
            </p:nvSpPr>
            <p:spPr bwMode="auto">
              <a:xfrm>
                <a:off x="5468442" y="5466803"/>
                <a:ext cx="304800" cy="579436"/>
              </a:xfrm>
              <a:custGeom>
                <a:avLst/>
                <a:gdLst>
                  <a:gd name="T0" fmla="*/ 69 w 69"/>
                  <a:gd name="T1" fmla="*/ 118 h 131"/>
                  <a:gd name="T2" fmla="*/ 56 w 69"/>
                  <a:gd name="T3" fmla="*/ 131 h 131"/>
                  <a:gd name="T4" fmla="*/ 12 w 69"/>
                  <a:gd name="T5" fmla="*/ 131 h 131"/>
                  <a:gd name="T6" fmla="*/ 0 w 69"/>
                  <a:gd name="T7" fmla="*/ 118 h 131"/>
                  <a:gd name="T8" fmla="*/ 0 w 69"/>
                  <a:gd name="T9" fmla="*/ 13 h 131"/>
                  <a:gd name="T10" fmla="*/ 12 w 69"/>
                  <a:gd name="T11" fmla="*/ 0 h 131"/>
                  <a:gd name="T12" fmla="*/ 56 w 69"/>
                  <a:gd name="T13" fmla="*/ 0 h 131"/>
                  <a:gd name="T14" fmla="*/ 69 w 69"/>
                  <a:gd name="T15" fmla="*/ 13 h 131"/>
                  <a:gd name="T16" fmla="*/ 69 w 69"/>
                  <a:gd name="T17" fmla="*/ 118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131">
                    <a:moveTo>
                      <a:pt x="69" y="118"/>
                    </a:moveTo>
                    <a:cubicBezTo>
                      <a:pt x="69" y="126"/>
                      <a:pt x="64" y="131"/>
                      <a:pt x="56" y="131"/>
                    </a:cubicBezTo>
                    <a:cubicBezTo>
                      <a:pt x="12" y="131"/>
                      <a:pt x="12" y="131"/>
                      <a:pt x="12" y="131"/>
                    </a:cubicBezTo>
                    <a:cubicBezTo>
                      <a:pt x="4" y="131"/>
                      <a:pt x="0" y="126"/>
                      <a:pt x="0" y="118"/>
                    </a:cubicBezTo>
                    <a:cubicBezTo>
                      <a:pt x="0" y="13"/>
                      <a:pt x="0" y="13"/>
                      <a:pt x="0" y="13"/>
                    </a:cubicBezTo>
                    <a:cubicBezTo>
                      <a:pt x="0" y="4"/>
                      <a:pt x="4" y="0"/>
                      <a:pt x="12" y="0"/>
                    </a:cubicBezTo>
                    <a:cubicBezTo>
                      <a:pt x="56" y="0"/>
                      <a:pt x="56" y="0"/>
                      <a:pt x="56" y="0"/>
                    </a:cubicBezTo>
                    <a:cubicBezTo>
                      <a:pt x="64" y="0"/>
                      <a:pt x="69" y="4"/>
                      <a:pt x="69" y="13"/>
                    </a:cubicBezTo>
                    <a:lnTo>
                      <a:pt x="69" y="118"/>
                    </a:lnTo>
                    <a:close/>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29" tIns="44815" rIns="89629" bIns="44815" numCol="1" anchor="t" anchorCtr="0" compatLnSpc="1">
                <a:prstTxWarp prst="textNoShape">
                  <a:avLst/>
                </a:prstTxWarp>
              </a:bodyPr>
              <a:lstStyle/>
              <a:p>
                <a:pPr defTabSz="896214">
                  <a:defRPr/>
                </a:pPr>
                <a:endParaRPr lang="en-US" sz="1764" kern="0">
                  <a:solidFill>
                    <a:srgbClr val="505050"/>
                  </a:solidFill>
                  <a:latin typeface="Segoe UI"/>
                </a:endParaRPr>
              </a:p>
            </p:txBody>
          </p:sp>
          <p:sp>
            <p:nvSpPr>
              <p:cNvPr id="712" name="Line 9">
                <a:extLst>
                  <a:ext uri="{FF2B5EF4-FFF2-40B4-BE49-F238E27FC236}">
                    <a16:creationId xmlns:a16="http://schemas.microsoft.com/office/drawing/2014/main" id="{B57C8CC7-1013-4C75-B692-C5C4E1C8CDA0}"/>
                  </a:ext>
                </a:extLst>
              </p:cNvPr>
              <p:cNvSpPr>
                <a:spLocks noChangeShapeType="1"/>
              </p:cNvSpPr>
              <p:nvPr/>
            </p:nvSpPr>
            <p:spPr bwMode="auto">
              <a:xfrm flipH="1" flipV="1">
                <a:off x="5468442" y="5963690"/>
                <a:ext cx="304800" cy="0"/>
              </a:xfrm>
              <a:prstGeom prst="line">
                <a:avLst/>
              </a:prstGeom>
              <a:noFill/>
              <a:ln w="1905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89629" tIns="44815" rIns="89629" bIns="44815" numCol="1" anchor="t" anchorCtr="0" compatLnSpc="1">
                <a:prstTxWarp prst="textNoShape">
                  <a:avLst/>
                </a:prstTxWarp>
              </a:bodyPr>
              <a:lstStyle/>
              <a:p>
                <a:pPr defTabSz="896214">
                  <a:defRPr/>
                </a:pPr>
                <a:endParaRPr lang="en-US" sz="1764" kern="0">
                  <a:solidFill>
                    <a:srgbClr val="505050"/>
                  </a:solidFill>
                  <a:latin typeface="Segoe UI"/>
                </a:endParaRPr>
              </a:p>
            </p:txBody>
          </p:sp>
          <p:sp>
            <p:nvSpPr>
              <p:cNvPr id="713" name="Line 10">
                <a:extLst>
                  <a:ext uri="{FF2B5EF4-FFF2-40B4-BE49-F238E27FC236}">
                    <a16:creationId xmlns:a16="http://schemas.microsoft.com/office/drawing/2014/main" id="{598F1822-8F14-44A7-8740-827B40E0E736}"/>
                  </a:ext>
                </a:extLst>
              </p:cNvPr>
              <p:cNvSpPr>
                <a:spLocks noChangeShapeType="1"/>
              </p:cNvSpPr>
              <p:nvPr/>
            </p:nvSpPr>
            <p:spPr bwMode="auto">
              <a:xfrm>
                <a:off x="5468442" y="5543002"/>
                <a:ext cx="304800" cy="4763"/>
              </a:xfrm>
              <a:prstGeom prst="line">
                <a:avLst/>
              </a:prstGeom>
              <a:noFill/>
              <a:ln w="1905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89629" tIns="44815" rIns="89629" bIns="44815" numCol="1" anchor="t" anchorCtr="0" compatLnSpc="1">
                <a:prstTxWarp prst="textNoShape">
                  <a:avLst/>
                </a:prstTxWarp>
              </a:bodyPr>
              <a:lstStyle/>
              <a:p>
                <a:pPr defTabSz="896214">
                  <a:defRPr/>
                </a:pPr>
                <a:endParaRPr lang="en-US" sz="1764" kern="0">
                  <a:solidFill>
                    <a:srgbClr val="505050"/>
                  </a:solidFill>
                  <a:latin typeface="Segoe UI"/>
                </a:endParaRPr>
              </a:p>
            </p:txBody>
          </p:sp>
        </p:grpSp>
      </p:grpSp>
      <p:grpSp>
        <p:nvGrpSpPr>
          <p:cNvPr id="714" name="Condition: Users">
            <a:extLst>
              <a:ext uri="{FF2B5EF4-FFF2-40B4-BE49-F238E27FC236}">
                <a16:creationId xmlns:a16="http://schemas.microsoft.com/office/drawing/2014/main" id="{791090D1-E8DA-4C13-9D84-AF2CEFBB3D7B}"/>
              </a:ext>
            </a:extLst>
          </p:cNvPr>
          <p:cNvGrpSpPr/>
          <p:nvPr/>
        </p:nvGrpSpPr>
        <p:grpSpPr>
          <a:xfrm>
            <a:off x="3641688" y="1882116"/>
            <a:ext cx="896298" cy="896298"/>
            <a:chOff x="2389913" y="1545064"/>
            <a:chExt cx="896425" cy="896425"/>
          </a:xfrm>
        </p:grpSpPr>
        <p:sp>
          <p:nvSpPr>
            <p:cNvPr id="715" name="Oval 714">
              <a:extLst>
                <a:ext uri="{FF2B5EF4-FFF2-40B4-BE49-F238E27FC236}">
                  <a16:creationId xmlns:a16="http://schemas.microsoft.com/office/drawing/2014/main" id="{016A28FB-6E3A-4205-8F8F-5293165D61AF}"/>
                </a:ext>
              </a:extLst>
            </p:cNvPr>
            <p:cNvSpPr/>
            <p:nvPr/>
          </p:nvSpPr>
          <p:spPr bwMode="auto">
            <a:xfrm>
              <a:off x="2389913" y="1545064"/>
              <a:ext cx="896425" cy="896425"/>
            </a:xfrm>
            <a:prstGeom prst="ellipse">
              <a:avLst/>
            </a:prstGeom>
            <a:solidFill>
              <a:schemeClr val="bg1"/>
            </a:solidFill>
            <a:ln w="9525" cap="flat" cmpd="sng" algn="ctr">
              <a:solidFill>
                <a:schemeClr val="accent1"/>
              </a:solidFill>
              <a:prstDash val="solid"/>
              <a:headEnd type="none"/>
              <a:tailEnd type="none"/>
            </a:ln>
            <a:effectLst/>
          </p:spPr>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defRPr/>
              </a:pPr>
              <a:endParaRPr lang="en-US" sz="5293"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716" name="Group 715">
              <a:extLst>
                <a:ext uri="{FF2B5EF4-FFF2-40B4-BE49-F238E27FC236}">
                  <a16:creationId xmlns:a16="http://schemas.microsoft.com/office/drawing/2014/main" id="{741937B3-6631-4733-8052-EB9F753A559A}"/>
                </a:ext>
              </a:extLst>
            </p:cNvPr>
            <p:cNvGrpSpPr/>
            <p:nvPr/>
          </p:nvGrpSpPr>
          <p:grpSpPr>
            <a:xfrm>
              <a:off x="2677696" y="1796615"/>
              <a:ext cx="320858" cy="381540"/>
              <a:chOff x="6701391" y="5898584"/>
              <a:chExt cx="414034" cy="492343"/>
            </a:xfrm>
          </p:grpSpPr>
          <p:sp>
            <p:nvSpPr>
              <p:cNvPr id="717" name="Freeform 9">
                <a:extLst>
                  <a:ext uri="{FF2B5EF4-FFF2-40B4-BE49-F238E27FC236}">
                    <a16:creationId xmlns:a16="http://schemas.microsoft.com/office/drawing/2014/main" id="{4D2D0EFF-3BDC-403D-8107-211AA765612B}"/>
                  </a:ext>
                </a:extLst>
              </p:cNvPr>
              <p:cNvSpPr>
                <a:spLocks/>
              </p:cNvSpPr>
              <p:nvPr/>
            </p:nvSpPr>
            <p:spPr bwMode="auto">
              <a:xfrm>
                <a:off x="6701391" y="6188868"/>
                <a:ext cx="414034" cy="202059"/>
              </a:xfrm>
              <a:custGeom>
                <a:avLst/>
                <a:gdLst>
                  <a:gd name="T0" fmla="*/ 56 w 56"/>
                  <a:gd name="T1" fmla="*/ 28 h 28"/>
                  <a:gd name="T2" fmla="*/ 28 w 56"/>
                  <a:gd name="T3" fmla="*/ 0 h 28"/>
                  <a:gd name="T4" fmla="*/ 0 w 56"/>
                  <a:gd name="T5" fmla="*/ 28 h 28"/>
                </a:gdLst>
                <a:ahLst/>
                <a:cxnLst>
                  <a:cxn ang="0">
                    <a:pos x="T0" y="T1"/>
                  </a:cxn>
                  <a:cxn ang="0">
                    <a:pos x="T2" y="T3"/>
                  </a:cxn>
                  <a:cxn ang="0">
                    <a:pos x="T4" y="T5"/>
                  </a:cxn>
                </a:cxnLst>
                <a:rect l="0" t="0" r="r" b="b"/>
                <a:pathLst>
                  <a:path w="56" h="28">
                    <a:moveTo>
                      <a:pt x="56" y="28"/>
                    </a:moveTo>
                    <a:cubicBezTo>
                      <a:pt x="56" y="13"/>
                      <a:pt x="44" y="0"/>
                      <a:pt x="28" y="0"/>
                    </a:cubicBezTo>
                    <a:cubicBezTo>
                      <a:pt x="12" y="0"/>
                      <a:pt x="0" y="13"/>
                      <a:pt x="0" y="28"/>
                    </a:cubicBezTo>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14224">
                  <a:defRPr/>
                </a:pPr>
                <a:endParaRPr lang="en-US" sz="1836" kern="0">
                  <a:solidFill>
                    <a:srgbClr val="353535"/>
                  </a:solidFill>
                </a:endParaRPr>
              </a:p>
            </p:txBody>
          </p:sp>
          <p:sp>
            <p:nvSpPr>
              <p:cNvPr id="718" name="Oval 717">
                <a:extLst>
                  <a:ext uri="{FF2B5EF4-FFF2-40B4-BE49-F238E27FC236}">
                    <a16:creationId xmlns:a16="http://schemas.microsoft.com/office/drawing/2014/main" id="{343A3894-A6D2-4923-907A-803391E85C30}"/>
                  </a:ext>
                </a:extLst>
              </p:cNvPr>
              <p:cNvSpPr>
                <a:spLocks noChangeArrowheads="1"/>
              </p:cNvSpPr>
              <p:nvPr/>
            </p:nvSpPr>
            <p:spPr bwMode="auto">
              <a:xfrm>
                <a:off x="6761604" y="5898584"/>
                <a:ext cx="293586" cy="290227"/>
              </a:xfrm>
              <a:prstGeom prst="ellipse">
                <a:avLst/>
              </a:prstGeom>
              <a:noFill/>
              <a:ln w="12700" cap="flat">
                <a:solidFill>
                  <a:srgbClr val="0078D7"/>
                </a:solidFill>
                <a:prstDash val="solid"/>
                <a:miter lim="800000"/>
                <a:headEnd/>
                <a:tailEnd/>
              </a:ln>
            </p:spPr>
            <p:txBody>
              <a:bodyPr vert="horz" wrap="square" lIns="93247" tIns="46623" rIns="93247" bIns="46623" numCol="1" anchor="t" anchorCtr="0" compatLnSpc="1">
                <a:prstTxWarp prst="textNoShape">
                  <a:avLst/>
                </a:prstTxWarp>
              </a:bodyPr>
              <a:lstStyle/>
              <a:p>
                <a:pPr defTabSz="914224">
                  <a:defRPr/>
                </a:pPr>
                <a:endParaRPr lang="en-US" sz="1836" kern="0">
                  <a:solidFill>
                    <a:srgbClr val="353535"/>
                  </a:solidFill>
                </a:endParaRPr>
              </a:p>
            </p:txBody>
          </p:sp>
        </p:grpSp>
      </p:grpSp>
      <p:sp>
        <p:nvSpPr>
          <p:cNvPr id="719" name="Oval 718">
            <a:extLst>
              <a:ext uri="{FF2B5EF4-FFF2-40B4-BE49-F238E27FC236}">
                <a16:creationId xmlns:a16="http://schemas.microsoft.com/office/drawing/2014/main" id="{31A54844-3FE7-40C7-BEB9-B3DD7BBBB736}"/>
              </a:ext>
            </a:extLst>
          </p:cNvPr>
          <p:cNvSpPr/>
          <p:nvPr/>
        </p:nvSpPr>
        <p:spPr bwMode="auto">
          <a:xfrm>
            <a:off x="4126241" y="1804214"/>
            <a:ext cx="3929710" cy="3929487"/>
          </a:xfrm>
          <a:prstGeom prst="ellipse">
            <a:avLst/>
          </a:prstGeom>
          <a:noFill/>
          <a:ln w="228600" cap="flat" cmpd="sng" algn="ctr">
            <a:solidFill>
              <a:srgbClr val="0078D7"/>
            </a:solidFill>
            <a:prstDash val="solid"/>
            <a:headEnd type="none"/>
            <a:tailEnd type="none"/>
          </a:ln>
          <a:effectLst/>
        </p:spPr>
        <p:txBody>
          <a:bodyPr rot="0" spcFirstLastPara="0" vertOverflow="overflow" horzOverflow="overflow" vert="horz" wrap="square" lIns="175736" tIns="140589" rIns="175736" bIns="140589" numCol="1" spcCol="0" rtlCol="0" fromWordArt="0" anchor="ctr" anchorCtr="0" forceAA="0" compatLnSpc="1">
            <a:prstTxWarp prst="textNoShape">
              <a:avLst/>
            </a:prstTxWarp>
            <a:noAutofit/>
          </a:bodyPr>
          <a:lstStyle/>
          <a:p>
            <a:pPr algn="ctr" defTabSz="895922"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720" name="Policy Result">
            <a:extLst>
              <a:ext uri="{FF2B5EF4-FFF2-40B4-BE49-F238E27FC236}">
                <a16:creationId xmlns:a16="http://schemas.microsoft.com/office/drawing/2014/main" id="{AD3242C4-63CF-4927-8BCC-99B74DF93EE6}"/>
              </a:ext>
            </a:extLst>
          </p:cNvPr>
          <p:cNvGrpSpPr/>
          <p:nvPr/>
        </p:nvGrpSpPr>
        <p:grpSpPr>
          <a:xfrm>
            <a:off x="6266849" y="4410300"/>
            <a:ext cx="539965" cy="540619"/>
            <a:chOff x="4912910" y="3539396"/>
            <a:chExt cx="640080" cy="640853"/>
          </a:xfrm>
        </p:grpSpPr>
        <p:sp>
          <p:nvSpPr>
            <p:cNvPr id="721" name="Oval 720">
              <a:extLst>
                <a:ext uri="{FF2B5EF4-FFF2-40B4-BE49-F238E27FC236}">
                  <a16:creationId xmlns:a16="http://schemas.microsoft.com/office/drawing/2014/main" id="{41966E5C-87AE-4408-A073-C220F1827DA8}"/>
                </a:ext>
              </a:extLst>
            </p:cNvPr>
            <p:cNvSpPr/>
            <p:nvPr/>
          </p:nvSpPr>
          <p:spPr bwMode="auto">
            <a:xfrm>
              <a:off x="4912910" y="3539782"/>
              <a:ext cx="640080" cy="640080"/>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722" name="Group 155">
              <a:extLst>
                <a:ext uri="{FF2B5EF4-FFF2-40B4-BE49-F238E27FC236}">
                  <a16:creationId xmlns:a16="http://schemas.microsoft.com/office/drawing/2014/main" id="{12B11D71-1DAA-40C4-B5DF-932720DEC73F}"/>
                </a:ext>
              </a:extLst>
            </p:cNvPr>
            <p:cNvGrpSpPr>
              <a:grpSpLocks noChangeAspect="1"/>
            </p:cNvGrpSpPr>
            <p:nvPr/>
          </p:nvGrpSpPr>
          <p:grpSpPr bwMode="auto">
            <a:xfrm>
              <a:off x="4912910" y="3539396"/>
              <a:ext cx="640080" cy="640853"/>
              <a:chOff x="5006" y="757"/>
              <a:chExt cx="828" cy="829"/>
            </a:xfrm>
            <a:solidFill>
              <a:srgbClr val="0078D7"/>
            </a:solidFill>
          </p:grpSpPr>
          <p:sp>
            <p:nvSpPr>
              <p:cNvPr id="723" name="Freeform 156">
                <a:extLst>
                  <a:ext uri="{FF2B5EF4-FFF2-40B4-BE49-F238E27FC236}">
                    <a16:creationId xmlns:a16="http://schemas.microsoft.com/office/drawing/2014/main" id="{1A52E478-819B-4BE9-A610-AD153779A8B6}"/>
                  </a:ext>
                </a:extLst>
              </p:cNvPr>
              <p:cNvSpPr>
                <a:spLocks noEditPoints="1"/>
              </p:cNvSpPr>
              <p:nvPr/>
            </p:nvSpPr>
            <p:spPr bwMode="auto">
              <a:xfrm>
                <a:off x="5006" y="757"/>
                <a:ext cx="828" cy="829"/>
              </a:xfrm>
              <a:custGeom>
                <a:avLst/>
                <a:gdLst>
                  <a:gd name="T0" fmla="*/ 1567 w 3135"/>
                  <a:gd name="T1" fmla="*/ 25 h 3135"/>
                  <a:gd name="T2" fmla="*/ 1567 w 3135"/>
                  <a:gd name="T3" fmla="*/ 25 h 3135"/>
                  <a:gd name="T4" fmla="*/ 26 w 3135"/>
                  <a:gd name="T5" fmla="*/ 1567 h 3135"/>
                  <a:gd name="T6" fmla="*/ 1567 w 3135"/>
                  <a:gd name="T7" fmla="*/ 3108 h 3135"/>
                  <a:gd name="T8" fmla="*/ 3109 w 3135"/>
                  <a:gd name="T9" fmla="*/ 1567 h 3135"/>
                  <a:gd name="T10" fmla="*/ 1567 w 3135"/>
                  <a:gd name="T11" fmla="*/ 25 h 3135"/>
                  <a:gd name="T12" fmla="*/ 1567 w 3135"/>
                  <a:gd name="T13" fmla="*/ 3135 h 3135"/>
                  <a:gd name="T14" fmla="*/ 1567 w 3135"/>
                  <a:gd name="T15" fmla="*/ 3135 h 3135"/>
                  <a:gd name="T16" fmla="*/ 0 w 3135"/>
                  <a:gd name="T17" fmla="*/ 1567 h 3135"/>
                  <a:gd name="T18" fmla="*/ 1567 w 3135"/>
                  <a:gd name="T19" fmla="*/ 0 h 3135"/>
                  <a:gd name="T20" fmla="*/ 3135 w 3135"/>
                  <a:gd name="T21" fmla="*/ 1567 h 3135"/>
                  <a:gd name="T22" fmla="*/ 1567 w 3135"/>
                  <a:gd name="T23" fmla="*/ 3135 h 3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35" h="3135">
                    <a:moveTo>
                      <a:pt x="1567" y="25"/>
                    </a:moveTo>
                    <a:lnTo>
                      <a:pt x="1567" y="25"/>
                    </a:lnTo>
                    <a:cubicBezTo>
                      <a:pt x="718" y="25"/>
                      <a:pt x="26" y="717"/>
                      <a:pt x="26" y="1567"/>
                    </a:cubicBezTo>
                    <a:cubicBezTo>
                      <a:pt x="26" y="2416"/>
                      <a:pt x="718" y="3108"/>
                      <a:pt x="1567" y="3108"/>
                    </a:cubicBezTo>
                    <a:cubicBezTo>
                      <a:pt x="2417" y="3108"/>
                      <a:pt x="3109" y="2416"/>
                      <a:pt x="3109" y="1567"/>
                    </a:cubicBezTo>
                    <a:cubicBezTo>
                      <a:pt x="3109" y="717"/>
                      <a:pt x="2417" y="25"/>
                      <a:pt x="1567" y="25"/>
                    </a:cubicBezTo>
                    <a:close/>
                    <a:moveTo>
                      <a:pt x="1567" y="3135"/>
                    </a:moveTo>
                    <a:lnTo>
                      <a:pt x="1567" y="3135"/>
                    </a:lnTo>
                    <a:cubicBezTo>
                      <a:pt x="703" y="3135"/>
                      <a:pt x="0" y="2431"/>
                      <a:pt x="0" y="1567"/>
                    </a:cubicBezTo>
                    <a:cubicBezTo>
                      <a:pt x="0" y="702"/>
                      <a:pt x="703" y="0"/>
                      <a:pt x="1567" y="0"/>
                    </a:cubicBezTo>
                    <a:cubicBezTo>
                      <a:pt x="2432" y="0"/>
                      <a:pt x="3135" y="702"/>
                      <a:pt x="3135" y="1567"/>
                    </a:cubicBezTo>
                    <a:cubicBezTo>
                      <a:pt x="3135" y="2431"/>
                      <a:pt x="2432" y="3135"/>
                      <a:pt x="1567" y="3135"/>
                    </a:cubicBezTo>
                    <a:close/>
                  </a:path>
                </a:pathLst>
              </a:custGeom>
              <a:grpFill/>
              <a:ln w="9525">
                <a:solidFill>
                  <a:srgbClr val="0078D7"/>
                </a:solid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FFFFFF"/>
                  </a:solidFill>
                  <a:latin typeface="Segoe UI"/>
                </a:endParaRPr>
              </a:p>
            </p:txBody>
          </p:sp>
          <p:sp>
            <p:nvSpPr>
              <p:cNvPr id="724" name="Freeform 157">
                <a:extLst>
                  <a:ext uri="{FF2B5EF4-FFF2-40B4-BE49-F238E27FC236}">
                    <a16:creationId xmlns:a16="http://schemas.microsoft.com/office/drawing/2014/main" id="{C00938C3-C904-47C6-A081-15F5B7AF9930}"/>
                  </a:ext>
                </a:extLst>
              </p:cNvPr>
              <p:cNvSpPr>
                <a:spLocks/>
              </p:cNvSpPr>
              <p:nvPr/>
            </p:nvSpPr>
            <p:spPr bwMode="auto">
              <a:xfrm>
                <a:off x="5235" y="934"/>
                <a:ext cx="381" cy="479"/>
              </a:xfrm>
              <a:custGeom>
                <a:avLst/>
                <a:gdLst>
                  <a:gd name="T0" fmla="*/ 1357 w 1440"/>
                  <a:gd name="T1" fmla="*/ 1813 h 1813"/>
                  <a:gd name="T2" fmla="*/ 1357 w 1440"/>
                  <a:gd name="T3" fmla="*/ 1813 h 1813"/>
                  <a:gd name="T4" fmla="*/ 79 w 1440"/>
                  <a:gd name="T5" fmla="*/ 1813 h 1813"/>
                  <a:gd name="T6" fmla="*/ 0 w 1440"/>
                  <a:gd name="T7" fmla="*/ 1730 h 1813"/>
                  <a:gd name="T8" fmla="*/ 0 w 1440"/>
                  <a:gd name="T9" fmla="*/ 81 h 1813"/>
                  <a:gd name="T10" fmla="*/ 79 w 1440"/>
                  <a:gd name="T11" fmla="*/ 0 h 1813"/>
                  <a:gd name="T12" fmla="*/ 573 w 1440"/>
                  <a:gd name="T13" fmla="*/ 0 h 1813"/>
                  <a:gd name="T14" fmla="*/ 573 w 1440"/>
                  <a:gd name="T15" fmla="*/ 27 h 1813"/>
                  <a:gd name="T16" fmla="*/ 79 w 1440"/>
                  <a:gd name="T17" fmla="*/ 27 h 1813"/>
                  <a:gd name="T18" fmla="*/ 27 w 1440"/>
                  <a:gd name="T19" fmla="*/ 81 h 1813"/>
                  <a:gd name="T20" fmla="*/ 27 w 1440"/>
                  <a:gd name="T21" fmla="*/ 1730 h 1813"/>
                  <a:gd name="T22" fmla="*/ 79 w 1440"/>
                  <a:gd name="T23" fmla="*/ 1787 h 1813"/>
                  <a:gd name="T24" fmla="*/ 1357 w 1440"/>
                  <a:gd name="T25" fmla="*/ 1787 h 1813"/>
                  <a:gd name="T26" fmla="*/ 1413 w 1440"/>
                  <a:gd name="T27" fmla="*/ 1730 h 1813"/>
                  <a:gd name="T28" fmla="*/ 1413 w 1440"/>
                  <a:gd name="T29" fmla="*/ 81 h 1813"/>
                  <a:gd name="T30" fmla="*/ 1357 w 1440"/>
                  <a:gd name="T31" fmla="*/ 27 h 1813"/>
                  <a:gd name="T32" fmla="*/ 853 w 1440"/>
                  <a:gd name="T33" fmla="*/ 27 h 1813"/>
                  <a:gd name="T34" fmla="*/ 853 w 1440"/>
                  <a:gd name="T35" fmla="*/ 0 h 1813"/>
                  <a:gd name="T36" fmla="*/ 1357 w 1440"/>
                  <a:gd name="T37" fmla="*/ 0 h 1813"/>
                  <a:gd name="T38" fmla="*/ 1440 w 1440"/>
                  <a:gd name="T39" fmla="*/ 81 h 1813"/>
                  <a:gd name="T40" fmla="*/ 1440 w 1440"/>
                  <a:gd name="T41" fmla="*/ 1730 h 1813"/>
                  <a:gd name="T42" fmla="*/ 1357 w 1440"/>
                  <a:gd name="T43" fmla="*/ 1813 h 18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40" h="1813">
                    <a:moveTo>
                      <a:pt x="1357" y="1813"/>
                    </a:moveTo>
                    <a:lnTo>
                      <a:pt x="1357" y="1813"/>
                    </a:lnTo>
                    <a:lnTo>
                      <a:pt x="79" y="1813"/>
                    </a:lnTo>
                    <a:cubicBezTo>
                      <a:pt x="37" y="1813"/>
                      <a:pt x="0" y="1774"/>
                      <a:pt x="0" y="1730"/>
                    </a:cubicBezTo>
                    <a:lnTo>
                      <a:pt x="0" y="81"/>
                    </a:lnTo>
                    <a:cubicBezTo>
                      <a:pt x="0" y="38"/>
                      <a:pt x="37" y="0"/>
                      <a:pt x="79" y="0"/>
                    </a:cubicBezTo>
                    <a:lnTo>
                      <a:pt x="573" y="0"/>
                    </a:lnTo>
                    <a:lnTo>
                      <a:pt x="573" y="27"/>
                    </a:lnTo>
                    <a:lnTo>
                      <a:pt x="79" y="27"/>
                    </a:lnTo>
                    <a:cubicBezTo>
                      <a:pt x="52" y="27"/>
                      <a:pt x="27" y="53"/>
                      <a:pt x="27" y="81"/>
                    </a:cubicBezTo>
                    <a:lnTo>
                      <a:pt x="27" y="1730"/>
                    </a:lnTo>
                    <a:cubicBezTo>
                      <a:pt x="27" y="1758"/>
                      <a:pt x="52" y="1787"/>
                      <a:pt x="79" y="1787"/>
                    </a:cubicBezTo>
                    <a:lnTo>
                      <a:pt x="1357" y="1787"/>
                    </a:lnTo>
                    <a:cubicBezTo>
                      <a:pt x="1385" y="1787"/>
                      <a:pt x="1413" y="1757"/>
                      <a:pt x="1413" y="1730"/>
                    </a:cubicBezTo>
                    <a:lnTo>
                      <a:pt x="1413" y="81"/>
                    </a:lnTo>
                    <a:cubicBezTo>
                      <a:pt x="1413" y="54"/>
                      <a:pt x="1385" y="27"/>
                      <a:pt x="1357" y="27"/>
                    </a:cubicBezTo>
                    <a:lnTo>
                      <a:pt x="853" y="27"/>
                    </a:lnTo>
                    <a:lnTo>
                      <a:pt x="853" y="0"/>
                    </a:lnTo>
                    <a:lnTo>
                      <a:pt x="1357" y="0"/>
                    </a:lnTo>
                    <a:cubicBezTo>
                      <a:pt x="1400" y="0"/>
                      <a:pt x="1440" y="39"/>
                      <a:pt x="1440" y="81"/>
                    </a:cubicBezTo>
                    <a:lnTo>
                      <a:pt x="1440" y="1730"/>
                    </a:lnTo>
                    <a:cubicBezTo>
                      <a:pt x="1440" y="1773"/>
                      <a:pt x="1400" y="1813"/>
                      <a:pt x="1357" y="1813"/>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FFFFFF"/>
                  </a:solidFill>
                  <a:latin typeface="Segoe UI"/>
                </a:endParaRPr>
              </a:p>
            </p:txBody>
          </p:sp>
          <p:sp>
            <p:nvSpPr>
              <p:cNvPr id="725" name="Freeform 158">
                <a:extLst>
                  <a:ext uri="{FF2B5EF4-FFF2-40B4-BE49-F238E27FC236}">
                    <a16:creationId xmlns:a16="http://schemas.microsoft.com/office/drawing/2014/main" id="{6B952AD9-63B0-43A8-AE72-0399ABEA8999}"/>
                  </a:ext>
                </a:extLst>
              </p:cNvPr>
              <p:cNvSpPr>
                <a:spLocks/>
              </p:cNvSpPr>
              <p:nvPr/>
            </p:nvSpPr>
            <p:spPr bwMode="auto">
              <a:xfrm>
                <a:off x="5267" y="980"/>
                <a:ext cx="314" cy="401"/>
              </a:xfrm>
              <a:custGeom>
                <a:avLst/>
                <a:gdLst>
                  <a:gd name="T0" fmla="*/ 1173 w 1187"/>
                  <a:gd name="T1" fmla="*/ 1520 h 1520"/>
                  <a:gd name="T2" fmla="*/ 1173 w 1187"/>
                  <a:gd name="T3" fmla="*/ 1520 h 1520"/>
                  <a:gd name="T4" fmla="*/ 13 w 1187"/>
                  <a:gd name="T5" fmla="*/ 1520 h 1520"/>
                  <a:gd name="T6" fmla="*/ 0 w 1187"/>
                  <a:gd name="T7" fmla="*/ 1507 h 1520"/>
                  <a:gd name="T8" fmla="*/ 0 w 1187"/>
                  <a:gd name="T9" fmla="*/ 14 h 1520"/>
                  <a:gd name="T10" fmla="*/ 13 w 1187"/>
                  <a:gd name="T11" fmla="*/ 0 h 1520"/>
                  <a:gd name="T12" fmla="*/ 133 w 1187"/>
                  <a:gd name="T13" fmla="*/ 0 h 1520"/>
                  <a:gd name="T14" fmla="*/ 133 w 1187"/>
                  <a:gd name="T15" fmla="*/ 27 h 1520"/>
                  <a:gd name="T16" fmla="*/ 27 w 1187"/>
                  <a:gd name="T17" fmla="*/ 27 h 1520"/>
                  <a:gd name="T18" fmla="*/ 27 w 1187"/>
                  <a:gd name="T19" fmla="*/ 1494 h 1520"/>
                  <a:gd name="T20" fmla="*/ 1160 w 1187"/>
                  <a:gd name="T21" fmla="*/ 1494 h 1520"/>
                  <a:gd name="T22" fmla="*/ 1160 w 1187"/>
                  <a:gd name="T23" fmla="*/ 27 h 1520"/>
                  <a:gd name="T24" fmla="*/ 1053 w 1187"/>
                  <a:gd name="T25" fmla="*/ 27 h 1520"/>
                  <a:gd name="T26" fmla="*/ 1053 w 1187"/>
                  <a:gd name="T27" fmla="*/ 0 h 1520"/>
                  <a:gd name="T28" fmla="*/ 1173 w 1187"/>
                  <a:gd name="T29" fmla="*/ 0 h 1520"/>
                  <a:gd name="T30" fmla="*/ 1187 w 1187"/>
                  <a:gd name="T31" fmla="*/ 14 h 1520"/>
                  <a:gd name="T32" fmla="*/ 1187 w 1187"/>
                  <a:gd name="T33" fmla="*/ 1507 h 1520"/>
                  <a:gd name="T34" fmla="*/ 1173 w 1187"/>
                  <a:gd name="T35" fmla="*/ 1520 h 15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87" h="1520">
                    <a:moveTo>
                      <a:pt x="1173" y="1520"/>
                    </a:moveTo>
                    <a:lnTo>
                      <a:pt x="1173" y="1520"/>
                    </a:lnTo>
                    <a:lnTo>
                      <a:pt x="13" y="1520"/>
                    </a:lnTo>
                    <a:cubicBezTo>
                      <a:pt x="6" y="1520"/>
                      <a:pt x="0" y="1514"/>
                      <a:pt x="0" y="1507"/>
                    </a:cubicBezTo>
                    <a:lnTo>
                      <a:pt x="0" y="14"/>
                    </a:lnTo>
                    <a:cubicBezTo>
                      <a:pt x="0" y="6"/>
                      <a:pt x="6" y="0"/>
                      <a:pt x="13" y="0"/>
                    </a:cubicBezTo>
                    <a:lnTo>
                      <a:pt x="133" y="0"/>
                    </a:lnTo>
                    <a:lnTo>
                      <a:pt x="133" y="27"/>
                    </a:lnTo>
                    <a:lnTo>
                      <a:pt x="27" y="27"/>
                    </a:lnTo>
                    <a:lnTo>
                      <a:pt x="27" y="1494"/>
                    </a:lnTo>
                    <a:lnTo>
                      <a:pt x="1160" y="1494"/>
                    </a:lnTo>
                    <a:lnTo>
                      <a:pt x="1160" y="27"/>
                    </a:lnTo>
                    <a:lnTo>
                      <a:pt x="1053" y="27"/>
                    </a:lnTo>
                    <a:lnTo>
                      <a:pt x="1053" y="0"/>
                    </a:lnTo>
                    <a:lnTo>
                      <a:pt x="1173" y="0"/>
                    </a:lnTo>
                    <a:cubicBezTo>
                      <a:pt x="1181" y="0"/>
                      <a:pt x="1187" y="6"/>
                      <a:pt x="1187" y="14"/>
                    </a:cubicBezTo>
                    <a:lnTo>
                      <a:pt x="1187" y="1507"/>
                    </a:lnTo>
                    <a:cubicBezTo>
                      <a:pt x="1187" y="1514"/>
                      <a:pt x="1181" y="1520"/>
                      <a:pt x="1173" y="1520"/>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FFFFFF"/>
                  </a:solidFill>
                  <a:latin typeface="Segoe UI"/>
                </a:endParaRPr>
              </a:p>
            </p:txBody>
          </p:sp>
          <p:sp>
            <p:nvSpPr>
              <p:cNvPr id="726" name="Freeform 159">
                <a:extLst>
                  <a:ext uri="{FF2B5EF4-FFF2-40B4-BE49-F238E27FC236}">
                    <a16:creationId xmlns:a16="http://schemas.microsoft.com/office/drawing/2014/main" id="{F8AE9C84-A3DF-4665-B146-BA7D62BCD364}"/>
                  </a:ext>
                </a:extLst>
              </p:cNvPr>
              <p:cNvSpPr>
                <a:spLocks noEditPoints="1"/>
              </p:cNvSpPr>
              <p:nvPr/>
            </p:nvSpPr>
            <p:spPr bwMode="auto">
              <a:xfrm>
                <a:off x="5299" y="917"/>
                <a:ext cx="250" cy="91"/>
              </a:xfrm>
              <a:custGeom>
                <a:avLst/>
                <a:gdLst>
                  <a:gd name="T0" fmla="*/ 478 w 947"/>
                  <a:gd name="T1" fmla="*/ 122 h 344"/>
                  <a:gd name="T2" fmla="*/ 478 w 947"/>
                  <a:gd name="T3" fmla="*/ 122 h 344"/>
                  <a:gd name="T4" fmla="*/ 442 w 947"/>
                  <a:gd name="T5" fmla="*/ 158 h 344"/>
                  <a:gd name="T6" fmla="*/ 478 w 947"/>
                  <a:gd name="T7" fmla="*/ 194 h 344"/>
                  <a:gd name="T8" fmla="*/ 514 w 947"/>
                  <a:gd name="T9" fmla="*/ 158 h 344"/>
                  <a:gd name="T10" fmla="*/ 478 w 947"/>
                  <a:gd name="T11" fmla="*/ 122 h 344"/>
                  <a:gd name="T12" fmla="*/ 478 w 947"/>
                  <a:gd name="T13" fmla="*/ 220 h 344"/>
                  <a:gd name="T14" fmla="*/ 478 w 947"/>
                  <a:gd name="T15" fmla="*/ 220 h 344"/>
                  <a:gd name="T16" fmla="*/ 416 w 947"/>
                  <a:gd name="T17" fmla="*/ 158 h 344"/>
                  <a:gd name="T18" fmla="*/ 478 w 947"/>
                  <a:gd name="T19" fmla="*/ 95 h 344"/>
                  <a:gd name="T20" fmla="*/ 541 w 947"/>
                  <a:gd name="T21" fmla="*/ 158 h 344"/>
                  <a:gd name="T22" fmla="*/ 478 w 947"/>
                  <a:gd name="T23" fmla="*/ 220 h 344"/>
                  <a:gd name="T24" fmla="*/ 27 w 947"/>
                  <a:gd name="T25" fmla="*/ 317 h 344"/>
                  <a:gd name="T26" fmla="*/ 27 w 947"/>
                  <a:gd name="T27" fmla="*/ 317 h 344"/>
                  <a:gd name="T28" fmla="*/ 920 w 947"/>
                  <a:gd name="T29" fmla="*/ 317 h 344"/>
                  <a:gd name="T30" fmla="*/ 920 w 947"/>
                  <a:gd name="T31" fmla="*/ 227 h 344"/>
                  <a:gd name="T32" fmla="*/ 868 w 947"/>
                  <a:gd name="T33" fmla="*/ 184 h 344"/>
                  <a:gd name="T34" fmla="*/ 624 w 947"/>
                  <a:gd name="T35" fmla="*/ 184 h 344"/>
                  <a:gd name="T36" fmla="*/ 610 w 947"/>
                  <a:gd name="T37" fmla="*/ 171 h 344"/>
                  <a:gd name="T38" fmla="*/ 611 w 947"/>
                  <a:gd name="T39" fmla="*/ 169 h 344"/>
                  <a:gd name="T40" fmla="*/ 611 w 947"/>
                  <a:gd name="T41" fmla="*/ 161 h 344"/>
                  <a:gd name="T42" fmla="*/ 478 w 947"/>
                  <a:gd name="T43" fmla="*/ 27 h 344"/>
                  <a:gd name="T44" fmla="*/ 345 w 947"/>
                  <a:gd name="T45" fmla="*/ 161 h 344"/>
                  <a:gd name="T46" fmla="*/ 346 w 947"/>
                  <a:gd name="T47" fmla="*/ 170 h 344"/>
                  <a:gd name="T48" fmla="*/ 342 w 947"/>
                  <a:gd name="T49" fmla="*/ 180 h 344"/>
                  <a:gd name="T50" fmla="*/ 332 w 947"/>
                  <a:gd name="T51" fmla="*/ 184 h 344"/>
                  <a:gd name="T52" fmla="*/ 89 w 947"/>
                  <a:gd name="T53" fmla="*/ 184 h 344"/>
                  <a:gd name="T54" fmla="*/ 27 w 947"/>
                  <a:gd name="T55" fmla="*/ 227 h 344"/>
                  <a:gd name="T56" fmla="*/ 27 w 947"/>
                  <a:gd name="T57" fmla="*/ 317 h 344"/>
                  <a:gd name="T58" fmla="*/ 933 w 947"/>
                  <a:gd name="T59" fmla="*/ 344 h 344"/>
                  <a:gd name="T60" fmla="*/ 933 w 947"/>
                  <a:gd name="T61" fmla="*/ 344 h 344"/>
                  <a:gd name="T62" fmla="*/ 13 w 947"/>
                  <a:gd name="T63" fmla="*/ 344 h 344"/>
                  <a:gd name="T64" fmla="*/ 0 w 947"/>
                  <a:gd name="T65" fmla="*/ 331 h 344"/>
                  <a:gd name="T66" fmla="*/ 0 w 947"/>
                  <a:gd name="T67" fmla="*/ 227 h 344"/>
                  <a:gd name="T68" fmla="*/ 89 w 947"/>
                  <a:gd name="T69" fmla="*/ 157 h 344"/>
                  <a:gd name="T70" fmla="*/ 319 w 947"/>
                  <a:gd name="T71" fmla="*/ 157 h 344"/>
                  <a:gd name="T72" fmla="*/ 478 w 947"/>
                  <a:gd name="T73" fmla="*/ 0 h 344"/>
                  <a:gd name="T74" fmla="*/ 637 w 947"/>
                  <a:gd name="T75" fmla="*/ 157 h 344"/>
                  <a:gd name="T76" fmla="*/ 868 w 947"/>
                  <a:gd name="T77" fmla="*/ 157 h 344"/>
                  <a:gd name="T78" fmla="*/ 947 w 947"/>
                  <a:gd name="T79" fmla="*/ 227 h 344"/>
                  <a:gd name="T80" fmla="*/ 947 w 947"/>
                  <a:gd name="T81" fmla="*/ 331 h 344"/>
                  <a:gd name="T82" fmla="*/ 933 w 947"/>
                  <a:gd name="T83" fmla="*/ 34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947" h="344">
                    <a:moveTo>
                      <a:pt x="478" y="122"/>
                    </a:moveTo>
                    <a:lnTo>
                      <a:pt x="478" y="122"/>
                    </a:lnTo>
                    <a:cubicBezTo>
                      <a:pt x="458" y="122"/>
                      <a:pt x="442" y="138"/>
                      <a:pt x="442" y="158"/>
                    </a:cubicBezTo>
                    <a:cubicBezTo>
                      <a:pt x="442" y="178"/>
                      <a:pt x="458" y="194"/>
                      <a:pt x="478" y="194"/>
                    </a:cubicBezTo>
                    <a:cubicBezTo>
                      <a:pt x="498" y="194"/>
                      <a:pt x="514" y="178"/>
                      <a:pt x="514" y="158"/>
                    </a:cubicBezTo>
                    <a:cubicBezTo>
                      <a:pt x="514" y="138"/>
                      <a:pt x="498" y="122"/>
                      <a:pt x="478" y="122"/>
                    </a:cubicBezTo>
                    <a:close/>
                    <a:moveTo>
                      <a:pt x="478" y="220"/>
                    </a:moveTo>
                    <a:lnTo>
                      <a:pt x="478" y="220"/>
                    </a:lnTo>
                    <a:cubicBezTo>
                      <a:pt x="444" y="220"/>
                      <a:pt x="416" y="192"/>
                      <a:pt x="416" y="158"/>
                    </a:cubicBezTo>
                    <a:cubicBezTo>
                      <a:pt x="416" y="123"/>
                      <a:pt x="444" y="95"/>
                      <a:pt x="478" y="95"/>
                    </a:cubicBezTo>
                    <a:cubicBezTo>
                      <a:pt x="513" y="95"/>
                      <a:pt x="541" y="123"/>
                      <a:pt x="541" y="158"/>
                    </a:cubicBezTo>
                    <a:cubicBezTo>
                      <a:pt x="541" y="192"/>
                      <a:pt x="513" y="220"/>
                      <a:pt x="478" y="220"/>
                    </a:cubicBezTo>
                    <a:close/>
                    <a:moveTo>
                      <a:pt x="27" y="317"/>
                    </a:moveTo>
                    <a:lnTo>
                      <a:pt x="27" y="317"/>
                    </a:lnTo>
                    <a:lnTo>
                      <a:pt x="920" y="317"/>
                    </a:lnTo>
                    <a:lnTo>
                      <a:pt x="920" y="227"/>
                    </a:lnTo>
                    <a:cubicBezTo>
                      <a:pt x="920" y="199"/>
                      <a:pt x="893" y="184"/>
                      <a:pt x="868" y="184"/>
                    </a:cubicBezTo>
                    <a:lnTo>
                      <a:pt x="624" y="184"/>
                    </a:lnTo>
                    <a:cubicBezTo>
                      <a:pt x="616" y="184"/>
                      <a:pt x="610" y="178"/>
                      <a:pt x="610" y="171"/>
                    </a:cubicBezTo>
                    <a:cubicBezTo>
                      <a:pt x="610" y="170"/>
                      <a:pt x="611" y="169"/>
                      <a:pt x="611" y="169"/>
                    </a:cubicBezTo>
                    <a:cubicBezTo>
                      <a:pt x="611" y="167"/>
                      <a:pt x="611" y="162"/>
                      <a:pt x="611" y="161"/>
                    </a:cubicBezTo>
                    <a:cubicBezTo>
                      <a:pt x="611" y="87"/>
                      <a:pt x="551" y="27"/>
                      <a:pt x="478" y="27"/>
                    </a:cubicBezTo>
                    <a:cubicBezTo>
                      <a:pt x="405" y="27"/>
                      <a:pt x="345" y="87"/>
                      <a:pt x="345" y="161"/>
                    </a:cubicBezTo>
                    <a:cubicBezTo>
                      <a:pt x="345" y="164"/>
                      <a:pt x="346" y="170"/>
                      <a:pt x="346" y="170"/>
                    </a:cubicBezTo>
                    <a:cubicBezTo>
                      <a:pt x="346" y="174"/>
                      <a:pt x="344" y="177"/>
                      <a:pt x="342" y="180"/>
                    </a:cubicBezTo>
                    <a:cubicBezTo>
                      <a:pt x="339" y="182"/>
                      <a:pt x="336" y="184"/>
                      <a:pt x="332" y="184"/>
                    </a:cubicBezTo>
                    <a:lnTo>
                      <a:pt x="89" y="184"/>
                    </a:lnTo>
                    <a:cubicBezTo>
                      <a:pt x="59" y="184"/>
                      <a:pt x="27" y="202"/>
                      <a:pt x="27" y="227"/>
                    </a:cubicBezTo>
                    <a:lnTo>
                      <a:pt x="27" y="317"/>
                    </a:lnTo>
                    <a:close/>
                    <a:moveTo>
                      <a:pt x="933" y="344"/>
                    </a:moveTo>
                    <a:lnTo>
                      <a:pt x="933" y="344"/>
                    </a:lnTo>
                    <a:lnTo>
                      <a:pt x="13" y="344"/>
                    </a:lnTo>
                    <a:cubicBezTo>
                      <a:pt x="6" y="344"/>
                      <a:pt x="0" y="338"/>
                      <a:pt x="0" y="331"/>
                    </a:cubicBezTo>
                    <a:lnTo>
                      <a:pt x="0" y="227"/>
                    </a:lnTo>
                    <a:cubicBezTo>
                      <a:pt x="0" y="185"/>
                      <a:pt x="46" y="157"/>
                      <a:pt x="89" y="157"/>
                    </a:cubicBezTo>
                    <a:lnTo>
                      <a:pt x="319" y="157"/>
                    </a:lnTo>
                    <a:cubicBezTo>
                      <a:pt x="321" y="70"/>
                      <a:pt x="392" y="0"/>
                      <a:pt x="478" y="0"/>
                    </a:cubicBezTo>
                    <a:cubicBezTo>
                      <a:pt x="565" y="0"/>
                      <a:pt x="636" y="70"/>
                      <a:pt x="637" y="157"/>
                    </a:cubicBezTo>
                    <a:lnTo>
                      <a:pt x="868" y="157"/>
                    </a:lnTo>
                    <a:cubicBezTo>
                      <a:pt x="913" y="157"/>
                      <a:pt x="947" y="187"/>
                      <a:pt x="947" y="227"/>
                    </a:cubicBezTo>
                    <a:lnTo>
                      <a:pt x="947" y="331"/>
                    </a:lnTo>
                    <a:cubicBezTo>
                      <a:pt x="947" y="338"/>
                      <a:pt x="941" y="344"/>
                      <a:pt x="933" y="344"/>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FFFFFF"/>
                  </a:solidFill>
                  <a:latin typeface="Segoe UI"/>
                </a:endParaRPr>
              </a:p>
            </p:txBody>
          </p:sp>
          <p:sp>
            <p:nvSpPr>
              <p:cNvPr id="727" name="Freeform 160">
                <a:extLst>
                  <a:ext uri="{FF2B5EF4-FFF2-40B4-BE49-F238E27FC236}">
                    <a16:creationId xmlns:a16="http://schemas.microsoft.com/office/drawing/2014/main" id="{32EC1CCB-F6F4-4CA5-ABAC-52CEF03BEE7C}"/>
                  </a:ext>
                </a:extLst>
              </p:cNvPr>
              <p:cNvSpPr>
                <a:spLocks noEditPoints="1"/>
              </p:cNvSpPr>
              <p:nvPr/>
            </p:nvSpPr>
            <p:spPr bwMode="auto">
              <a:xfrm>
                <a:off x="5366" y="1055"/>
                <a:ext cx="118" cy="119"/>
              </a:xfrm>
              <a:custGeom>
                <a:avLst/>
                <a:gdLst>
                  <a:gd name="T0" fmla="*/ 225 w 450"/>
                  <a:gd name="T1" fmla="*/ 27 h 450"/>
                  <a:gd name="T2" fmla="*/ 225 w 450"/>
                  <a:gd name="T3" fmla="*/ 27 h 450"/>
                  <a:gd name="T4" fmla="*/ 27 w 450"/>
                  <a:gd name="T5" fmla="*/ 225 h 450"/>
                  <a:gd name="T6" fmla="*/ 225 w 450"/>
                  <a:gd name="T7" fmla="*/ 423 h 450"/>
                  <a:gd name="T8" fmla="*/ 423 w 450"/>
                  <a:gd name="T9" fmla="*/ 225 h 450"/>
                  <a:gd name="T10" fmla="*/ 225 w 450"/>
                  <a:gd name="T11" fmla="*/ 27 h 450"/>
                  <a:gd name="T12" fmla="*/ 225 w 450"/>
                  <a:gd name="T13" fmla="*/ 450 h 450"/>
                  <a:gd name="T14" fmla="*/ 225 w 450"/>
                  <a:gd name="T15" fmla="*/ 450 h 450"/>
                  <a:gd name="T16" fmla="*/ 0 w 450"/>
                  <a:gd name="T17" fmla="*/ 225 h 450"/>
                  <a:gd name="T18" fmla="*/ 225 w 450"/>
                  <a:gd name="T19" fmla="*/ 0 h 450"/>
                  <a:gd name="T20" fmla="*/ 450 w 450"/>
                  <a:gd name="T21" fmla="*/ 225 h 450"/>
                  <a:gd name="T22" fmla="*/ 225 w 450"/>
                  <a:gd name="T23" fmla="*/ 450 h 4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50" h="450">
                    <a:moveTo>
                      <a:pt x="225" y="27"/>
                    </a:moveTo>
                    <a:lnTo>
                      <a:pt x="225" y="27"/>
                    </a:lnTo>
                    <a:cubicBezTo>
                      <a:pt x="116" y="27"/>
                      <a:pt x="27" y="116"/>
                      <a:pt x="27" y="225"/>
                    </a:cubicBezTo>
                    <a:cubicBezTo>
                      <a:pt x="27" y="334"/>
                      <a:pt x="116" y="423"/>
                      <a:pt x="225" y="423"/>
                    </a:cubicBezTo>
                    <a:cubicBezTo>
                      <a:pt x="334" y="423"/>
                      <a:pt x="423" y="334"/>
                      <a:pt x="423" y="225"/>
                    </a:cubicBezTo>
                    <a:cubicBezTo>
                      <a:pt x="423" y="116"/>
                      <a:pt x="334" y="27"/>
                      <a:pt x="225" y="27"/>
                    </a:cubicBezTo>
                    <a:close/>
                    <a:moveTo>
                      <a:pt x="225" y="450"/>
                    </a:moveTo>
                    <a:lnTo>
                      <a:pt x="225" y="450"/>
                    </a:lnTo>
                    <a:cubicBezTo>
                      <a:pt x="101" y="450"/>
                      <a:pt x="0" y="349"/>
                      <a:pt x="0" y="225"/>
                    </a:cubicBezTo>
                    <a:cubicBezTo>
                      <a:pt x="0" y="101"/>
                      <a:pt x="101" y="0"/>
                      <a:pt x="225" y="0"/>
                    </a:cubicBezTo>
                    <a:cubicBezTo>
                      <a:pt x="349" y="0"/>
                      <a:pt x="450" y="101"/>
                      <a:pt x="450" y="225"/>
                    </a:cubicBezTo>
                    <a:cubicBezTo>
                      <a:pt x="450" y="349"/>
                      <a:pt x="349" y="450"/>
                      <a:pt x="225" y="450"/>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FFFFFF"/>
                  </a:solidFill>
                  <a:latin typeface="Segoe UI"/>
                </a:endParaRPr>
              </a:p>
            </p:txBody>
          </p:sp>
          <p:sp>
            <p:nvSpPr>
              <p:cNvPr id="728" name="Freeform 161">
                <a:extLst>
                  <a:ext uri="{FF2B5EF4-FFF2-40B4-BE49-F238E27FC236}">
                    <a16:creationId xmlns:a16="http://schemas.microsoft.com/office/drawing/2014/main" id="{72F654BF-ED77-4740-989F-6405140FE488}"/>
                  </a:ext>
                </a:extLst>
              </p:cNvPr>
              <p:cNvSpPr>
                <a:spLocks/>
              </p:cNvSpPr>
              <p:nvPr/>
            </p:nvSpPr>
            <p:spPr bwMode="auto">
              <a:xfrm>
                <a:off x="5396" y="1089"/>
                <a:ext cx="60" cy="49"/>
              </a:xfrm>
              <a:custGeom>
                <a:avLst/>
                <a:gdLst>
                  <a:gd name="T0" fmla="*/ 58 w 229"/>
                  <a:gd name="T1" fmla="*/ 185 h 185"/>
                  <a:gd name="T2" fmla="*/ 58 w 229"/>
                  <a:gd name="T3" fmla="*/ 185 h 185"/>
                  <a:gd name="T4" fmla="*/ 48 w 229"/>
                  <a:gd name="T5" fmla="*/ 181 h 185"/>
                  <a:gd name="T6" fmla="*/ 0 w 229"/>
                  <a:gd name="T7" fmla="*/ 133 h 185"/>
                  <a:gd name="T8" fmla="*/ 19 w 229"/>
                  <a:gd name="T9" fmla="*/ 114 h 185"/>
                  <a:gd name="T10" fmla="*/ 58 w 229"/>
                  <a:gd name="T11" fmla="*/ 153 h 185"/>
                  <a:gd name="T12" fmla="*/ 210 w 229"/>
                  <a:gd name="T13" fmla="*/ 0 h 185"/>
                  <a:gd name="T14" fmla="*/ 229 w 229"/>
                  <a:gd name="T15" fmla="*/ 19 h 185"/>
                  <a:gd name="T16" fmla="*/ 67 w 229"/>
                  <a:gd name="T17" fmla="*/ 181 h 185"/>
                  <a:gd name="T18" fmla="*/ 58 w 229"/>
                  <a:gd name="T19" fmla="*/ 18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9" h="185">
                    <a:moveTo>
                      <a:pt x="58" y="185"/>
                    </a:moveTo>
                    <a:lnTo>
                      <a:pt x="58" y="185"/>
                    </a:lnTo>
                    <a:cubicBezTo>
                      <a:pt x="54" y="185"/>
                      <a:pt x="51" y="184"/>
                      <a:pt x="48" y="181"/>
                    </a:cubicBezTo>
                    <a:lnTo>
                      <a:pt x="0" y="133"/>
                    </a:lnTo>
                    <a:lnTo>
                      <a:pt x="19" y="114"/>
                    </a:lnTo>
                    <a:lnTo>
                      <a:pt x="58" y="153"/>
                    </a:lnTo>
                    <a:lnTo>
                      <a:pt x="210" y="0"/>
                    </a:lnTo>
                    <a:lnTo>
                      <a:pt x="229" y="19"/>
                    </a:lnTo>
                    <a:lnTo>
                      <a:pt x="67" y="181"/>
                    </a:lnTo>
                    <a:cubicBezTo>
                      <a:pt x="64" y="184"/>
                      <a:pt x="61" y="185"/>
                      <a:pt x="58" y="185"/>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FFFFFF"/>
                  </a:solidFill>
                  <a:latin typeface="Segoe UI"/>
                </a:endParaRPr>
              </a:p>
            </p:txBody>
          </p:sp>
          <p:sp>
            <p:nvSpPr>
              <p:cNvPr id="729" name="Freeform 162">
                <a:extLst>
                  <a:ext uri="{FF2B5EF4-FFF2-40B4-BE49-F238E27FC236}">
                    <a16:creationId xmlns:a16="http://schemas.microsoft.com/office/drawing/2014/main" id="{E37AF26E-D2F9-4438-876E-1595175B37C5}"/>
                  </a:ext>
                </a:extLst>
              </p:cNvPr>
              <p:cNvSpPr>
                <a:spLocks/>
              </p:cNvSpPr>
              <p:nvPr/>
            </p:nvSpPr>
            <p:spPr bwMode="auto">
              <a:xfrm>
                <a:off x="5355" y="1209"/>
                <a:ext cx="144" cy="7"/>
              </a:xfrm>
              <a:custGeom>
                <a:avLst/>
                <a:gdLst>
                  <a:gd name="T0" fmla="*/ 534 w 547"/>
                  <a:gd name="T1" fmla="*/ 27 h 27"/>
                  <a:gd name="T2" fmla="*/ 534 w 547"/>
                  <a:gd name="T3" fmla="*/ 27 h 27"/>
                  <a:gd name="T4" fmla="*/ 14 w 547"/>
                  <a:gd name="T5" fmla="*/ 27 h 27"/>
                  <a:gd name="T6" fmla="*/ 0 w 547"/>
                  <a:gd name="T7" fmla="*/ 13 h 27"/>
                  <a:gd name="T8" fmla="*/ 14 w 547"/>
                  <a:gd name="T9" fmla="*/ 0 h 27"/>
                  <a:gd name="T10" fmla="*/ 534 w 547"/>
                  <a:gd name="T11" fmla="*/ 0 h 27"/>
                  <a:gd name="T12" fmla="*/ 547 w 547"/>
                  <a:gd name="T13" fmla="*/ 13 h 27"/>
                  <a:gd name="T14" fmla="*/ 534 w 547"/>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7" h="27">
                    <a:moveTo>
                      <a:pt x="534" y="27"/>
                    </a:moveTo>
                    <a:lnTo>
                      <a:pt x="534" y="27"/>
                    </a:lnTo>
                    <a:lnTo>
                      <a:pt x="14" y="27"/>
                    </a:lnTo>
                    <a:cubicBezTo>
                      <a:pt x="6" y="27"/>
                      <a:pt x="0" y="21"/>
                      <a:pt x="0" y="13"/>
                    </a:cubicBezTo>
                    <a:cubicBezTo>
                      <a:pt x="0" y="6"/>
                      <a:pt x="6" y="0"/>
                      <a:pt x="14" y="0"/>
                    </a:cubicBezTo>
                    <a:lnTo>
                      <a:pt x="534" y="0"/>
                    </a:lnTo>
                    <a:cubicBezTo>
                      <a:pt x="541" y="0"/>
                      <a:pt x="547" y="6"/>
                      <a:pt x="547" y="13"/>
                    </a:cubicBezTo>
                    <a:cubicBezTo>
                      <a:pt x="547" y="21"/>
                      <a:pt x="541" y="27"/>
                      <a:pt x="534" y="27"/>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FFFFFF"/>
                  </a:solidFill>
                  <a:latin typeface="Segoe UI"/>
                </a:endParaRPr>
              </a:p>
            </p:txBody>
          </p:sp>
          <p:sp>
            <p:nvSpPr>
              <p:cNvPr id="730" name="Freeform 163">
                <a:extLst>
                  <a:ext uri="{FF2B5EF4-FFF2-40B4-BE49-F238E27FC236}">
                    <a16:creationId xmlns:a16="http://schemas.microsoft.com/office/drawing/2014/main" id="{F438849D-C08F-4D0C-9689-00D4E83279F3}"/>
                  </a:ext>
                </a:extLst>
              </p:cNvPr>
              <p:cNvSpPr>
                <a:spLocks/>
              </p:cNvSpPr>
              <p:nvPr/>
            </p:nvSpPr>
            <p:spPr bwMode="auto">
              <a:xfrm>
                <a:off x="5334" y="1261"/>
                <a:ext cx="183" cy="8"/>
              </a:xfrm>
              <a:custGeom>
                <a:avLst/>
                <a:gdLst>
                  <a:gd name="T0" fmla="*/ 680 w 694"/>
                  <a:gd name="T1" fmla="*/ 27 h 27"/>
                  <a:gd name="T2" fmla="*/ 680 w 694"/>
                  <a:gd name="T3" fmla="*/ 27 h 27"/>
                  <a:gd name="T4" fmla="*/ 14 w 694"/>
                  <a:gd name="T5" fmla="*/ 27 h 27"/>
                  <a:gd name="T6" fmla="*/ 0 w 694"/>
                  <a:gd name="T7" fmla="*/ 13 h 27"/>
                  <a:gd name="T8" fmla="*/ 14 w 694"/>
                  <a:gd name="T9" fmla="*/ 0 h 27"/>
                  <a:gd name="T10" fmla="*/ 680 w 694"/>
                  <a:gd name="T11" fmla="*/ 0 h 27"/>
                  <a:gd name="T12" fmla="*/ 694 w 694"/>
                  <a:gd name="T13" fmla="*/ 13 h 27"/>
                  <a:gd name="T14" fmla="*/ 680 w 694"/>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4" h="27">
                    <a:moveTo>
                      <a:pt x="680" y="27"/>
                    </a:moveTo>
                    <a:lnTo>
                      <a:pt x="680" y="27"/>
                    </a:lnTo>
                    <a:lnTo>
                      <a:pt x="14" y="27"/>
                    </a:lnTo>
                    <a:cubicBezTo>
                      <a:pt x="6" y="27"/>
                      <a:pt x="0" y="21"/>
                      <a:pt x="0" y="13"/>
                    </a:cubicBezTo>
                    <a:cubicBezTo>
                      <a:pt x="0" y="6"/>
                      <a:pt x="6" y="0"/>
                      <a:pt x="14" y="0"/>
                    </a:cubicBezTo>
                    <a:lnTo>
                      <a:pt x="680" y="0"/>
                    </a:lnTo>
                    <a:cubicBezTo>
                      <a:pt x="688" y="0"/>
                      <a:pt x="694" y="6"/>
                      <a:pt x="694" y="13"/>
                    </a:cubicBezTo>
                    <a:cubicBezTo>
                      <a:pt x="694" y="21"/>
                      <a:pt x="688" y="27"/>
                      <a:pt x="680" y="27"/>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FFFFFF"/>
                  </a:solidFill>
                  <a:latin typeface="Segoe UI"/>
                </a:endParaRPr>
              </a:p>
            </p:txBody>
          </p:sp>
          <p:sp>
            <p:nvSpPr>
              <p:cNvPr id="731" name="Freeform 164">
                <a:extLst>
                  <a:ext uri="{FF2B5EF4-FFF2-40B4-BE49-F238E27FC236}">
                    <a16:creationId xmlns:a16="http://schemas.microsoft.com/office/drawing/2014/main" id="{F07AC845-7D97-43FA-9901-CA3C39B0DE01}"/>
                  </a:ext>
                </a:extLst>
              </p:cNvPr>
              <p:cNvSpPr>
                <a:spLocks/>
              </p:cNvSpPr>
              <p:nvPr/>
            </p:nvSpPr>
            <p:spPr bwMode="auto">
              <a:xfrm>
                <a:off x="5359" y="1307"/>
                <a:ext cx="130" cy="7"/>
              </a:xfrm>
              <a:custGeom>
                <a:avLst/>
                <a:gdLst>
                  <a:gd name="T0" fmla="*/ 480 w 493"/>
                  <a:gd name="T1" fmla="*/ 27 h 27"/>
                  <a:gd name="T2" fmla="*/ 480 w 493"/>
                  <a:gd name="T3" fmla="*/ 27 h 27"/>
                  <a:gd name="T4" fmla="*/ 13 w 493"/>
                  <a:gd name="T5" fmla="*/ 27 h 27"/>
                  <a:gd name="T6" fmla="*/ 0 w 493"/>
                  <a:gd name="T7" fmla="*/ 14 h 27"/>
                  <a:gd name="T8" fmla="*/ 13 w 493"/>
                  <a:gd name="T9" fmla="*/ 0 h 27"/>
                  <a:gd name="T10" fmla="*/ 480 w 493"/>
                  <a:gd name="T11" fmla="*/ 0 h 27"/>
                  <a:gd name="T12" fmla="*/ 493 w 493"/>
                  <a:gd name="T13" fmla="*/ 14 h 27"/>
                  <a:gd name="T14" fmla="*/ 480 w 493"/>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3" h="27">
                    <a:moveTo>
                      <a:pt x="480" y="27"/>
                    </a:moveTo>
                    <a:lnTo>
                      <a:pt x="480" y="27"/>
                    </a:lnTo>
                    <a:lnTo>
                      <a:pt x="13" y="27"/>
                    </a:lnTo>
                    <a:cubicBezTo>
                      <a:pt x="5" y="27"/>
                      <a:pt x="0" y="21"/>
                      <a:pt x="0" y="14"/>
                    </a:cubicBezTo>
                    <a:cubicBezTo>
                      <a:pt x="0" y="6"/>
                      <a:pt x="5" y="0"/>
                      <a:pt x="13" y="0"/>
                    </a:cubicBezTo>
                    <a:lnTo>
                      <a:pt x="480" y="0"/>
                    </a:lnTo>
                    <a:cubicBezTo>
                      <a:pt x="487" y="0"/>
                      <a:pt x="493" y="6"/>
                      <a:pt x="493" y="14"/>
                    </a:cubicBezTo>
                    <a:cubicBezTo>
                      <a:pt x="493" y="21"/>
                      <a:pt x="487" y="27"/>
                      <a:pt x="480" y="27"/>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FFFFFF"/>
                  </a:solidFill>
                  <a:latin typeface="Segoe UI"/>
                </a:endParaRPr>
              </a:p>
            </p:txBody>
          </p:sp>
        </p:grpSp>
      </p:grpSp>
      <p:sp>
        <p:nvSpPr>
          <p:cNvPr id="732" name="Isosceles Triangle 731">
            <a:extLst>
              <a:ext uri="{FF2B5EF4-FFF2-40B4-BE49-F238E27FC236}">
                <a16:creationId xmlns:a16="http://schemas.microsoft.com/office/drawing/2014/main" id="{DB5A2F86-F4A7-4DB4-80B5-867C5CEBD70E}"/>
              </a:ext>
            </a:extLst>
          </p:cNvPr>
          <p:cNvSpPr/>
          <p:nvPr/>
        </p:nvSpPr>
        <p:spPr bwMode="auto">
          <a:xfrm flipV="1">
            <a:off x="5017083" y="1045127"/>
            <a:ext cx="1899545" cy="1301275"/>
          </a:xfrm>
          <a:prstGeom prst="triangle">
            <a:avLst/>
          </a:prstGeom>
          <a:gradFill flip="none" rotWithShape="1">
            <a:gsLst>
              <a:gs pos="0">
                <a:srgbClr val="FFFFFF">
                  <a:lumMod val="50000"/>
                  <a:alpha val="56000"/>
                </a:srgbClr>
              </a:gs>
              <a:gs pos="72000">
                <a:srgbClr val="E6E6E6"/>
              </a:gs>
              <a:gs pos="100000">
                <a:srgbClr val="E6E6E6">
                  <a:alpha val="0"/>
                </a:srgbClr>
              </a:gs>
            </a:gsLst>
            <a:lin ang="162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r>
              <a:rPr lang="en-US" sz="2400" kern="0">
                <a:gradFill>
                  <a:gsLst>
                    <a:gs pos="0">
                      <a:srgbClr val="FFFFFF"/>
                    </a:gs>
                    <a:gs pos="100000">
                      <a:srgbClr val="FFFFFF"/>
                    </a:gs>
                  </a:gsLst>
                  <a:lin ang="5400000" scaled="0"/>
                </a:gradFill>
                <a:latin typeface="Segoe UI Semilight"/>
                <a:ea typeface="Segoe UI" pitchFamily="34" charset="0"/>
                <a:cs typeface="Segoe UI" pitchFamily="34" charset="0"/>
              </a:rPr>
              <a:t> </a:t>
            </a:r>
          </a:p>
        </p:txBody>
      </p:sp>
      <p:sp>
        <p:nvSpPr>
          <p:cNvPr id="733" name="TextBox 732">
            <a:extLst>
              <a:ext uri="{FF2B5EF4-FFF2-40B4-BE49-F238E27FC236}">
                <a16:creationId xmlns:a16="http://schemas.microsoft.com/office/drawing/2014/main" id="{E93903EE-DC59-4414-8EAE-34602A5517A1}"/>
              </a:ext>
            </a:extLst>
          </p:cNvPr>
          <p:cNvSpPr txBox="1"/>
          <p:nvPr/>
        </p:nvSpPr>
        <p:spPr>
          <a:xfrm>
            <a:off x="1868580" y="1882116"/>
            <a:ext cx="1774406" cy="481842"/>
          </a:xfrm>
          <a:prstGeom prst="rect">
            <a:avLst/>
          </a:prstGeom>
        </p:spPr>
        <p:txBody>
          <a:bodyPr wrap="none">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algn="r" defTabSz="896043">
              <a:defRPr/>
            </a:pPr>
            <a:r>
              <a:rPr lang="en-US"/>
              <a:t>Employee &amp; Partner</a:t>
            </a:r>
            <a:br>
              <a:rPr lang="en-US"/>
            </a:br>
            <a:r>
              <a:rPr lang="en-US"/>
              <a:t>Users and Roles</a:t>
            </a:r>
          </a:p>
        </p:txBody>
      </p:sp>
      <p:sp>
        <p:nvSpPr>
          <p:cNvPr id="734" name="TextBox 733">
            <a:extLst>
              <a:ext uri="{FF2B5EF4-FFF2-40B4-BE49-F238E27FC236}">
                <a16:creationId xmlns:a16="http://schemas.microsoft.com/office/drawing/2014/main" id="{DD688D07-AC60-4772-946A-0910FE4DB776}"/>
              </a:ext>
            </a:extLst>
          </p:cNvPr>
          <p:cNvSpPr txBox="1"/>
          <p:nvPr/>
        </p:nvSpPr>
        <p:spPr>
          <a:xfrm>
            <a:off x="1647881" y="2765005"/>
            <a:ext cx="1659767" cy="481842"/>
          </a:xfrm>
          <a:prstGeom prst="rect">
            <a:avLst/>
          </a:prstGeom>
        </p:spPr>
        <p:txBody>
          <a:bodyPr wrap="none">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algn="r" defTabSz="896043">
              <a:defRPr/>
            </a:pPr>
            <a:r>
              <a:rPr lang="en-US"/>
              <a:t>Trusted &amp;</a:t>
            </a:r>
            <a:br>
              <a:rPr lang="en-US"/>
            </a:br>
            <a:r>
              <a:rPr lang="en-US"/>
              <a:t>Compliant Devices</a:t>
            </a:r>
          </a:p>
        </p:txBody>
      </p:sp>
      <p:sp>
        <p:nvSpPr>
          <p:cNvPr id="735" name="TextBox 734">
            <a:extLst>
              <a:ext uri="{FF2B5EF4-FFF2-40B4-BE49-F238E27FC236}">
                <a16:creationId xmlns:a16="http://schemas.microsoft.com/office/drawing/2014/main" id="{72458D68-99C2-4AD9-B801-B71C36715F1B}"/>
              </a:ext>
            </a:extLst>
          </p:cNvPr>
          <p:cNvSpPr txBox="1"/>
          <p:nvPr/>
        </p:nvSpPr>
        <p:spPr>
          <a:xfrm>
            <a:off x="1900780" y="4426857"/>
            <a:ext cx="1432774" cy="481842"/>
          </a:xfrm>
          <a:prstGeom prst="rect">
            <a:avLst/>
          </a:prstGeom>
        </p:spPr>
        <p:txBody>
          <a:bodyPr wrap="none">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algn="r" defTabSz="896043">
              <a:defRPr/>
            </a:pPr>
            <a:r>
              <a:rPr lang="en-US"/>
              <a:t>Physical &amp;</a:t>
            </a:r>
            <a:br>
              <a:rPr lang="en-US"/>
            </a:br>
            <a:r>
              <a:rPr lang="en-US"/>
              <a:t>Virtual Location</a:t>
            </a:r>
          </a:p>
        </p:txBody>
      </p:sp>
      <p:sp>
        <p:nvSpPr>
          <p:cNvPr id="736" name="TextBox 735">
            <a:extLst>
              <a:ext uri="{FF2B5EF4-FFF2-40B4-BE49-F238E27FC236}">
                <a16:creationId xmlns:a16="http://schemas.microsoft.com/office/drawing/2014/main" id="{197C5D9D-2E49-4906-A427-03C1DB7B810C}"/>
              </a:ext>
            </a:extLst>
          </p:cNvPr>
          <p:cNvSpPr txBox="1"/>
          <p:nvPr/>
        </p:nvSpPr>
        <p:spPr>
          <a:xfrm>
            <a:off x="2377236" y="5114758"/>
            <a:ext cx="1265751" cy="481842"/>
          </a:xfrm>
          <a:prstGeom prst="rect">
            <a:avLst/>
          </a:prstGeom>
        </p:spPr>
        <p:txBody>
          <a:bodyPr wrap="none">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algn="r" defTabSz="896043">
              <a:defRPr/>
            </a:pPr>
            <a:r>
              <a:rPr lang="en-US"/>
              <a:t>Client apps &amp;</a:t>
            </a:r>
            <a:br>
              <a:rPr lang="en-US"/>
            </a:br>
            <a:r>
              <a:rPr lang="en-US"/>
              <a:t>Auth Method</a:t>
            </a:r>
          </a:p>
        </p:txBody>
      </p:sp>
      <p:grpSp>
        <p:nvGrpSpPr>
          <p:cNvPr id="737" name="User">
            <a:extLst>
              <a:ext uri="{FF2B5EF4-FFF2-40B4-BE49-F238E27FC236}">
                <a16:creationId xmlns:a16="http://schemas.microsoft.com/office/drawing/2014/main" id="{D5A42E8B-6A2F-4025-9378-E617D6075FAB}"/>
              </a:ext>
            </a:extLst>
          </p:cNvPr>
          <p:cNvGrpSpPr/>
          <p:nvPr/>
        </p:nvGrpSpPr>
        <p:grpSpPr>
          <a:xfrm>
            <a:off x="1963897" y="3262826"/>
            <a:ext cx="1005915" cy="1005915"/>
            <a:chOff x="458079" y="2826567"/>
            <a:chExt cx="1006058" cy="1006058"/>
          </a:xfrm>
        </p:grpSpPr>
        <p:sp>
          <p:nvSpPr>
            <p:cNvPr id="738" name="Oval 737">
              <a:extLst>
                <a:ext uri="{FF2B5EF4-FFF2-40B4-BE49-F238E27FC236}">
                  <a16:creationId xmlns:a16="http://schemas.microsoft.com/office/drawing/2014/main" id="{A2B5592C-11EF-4447-B230-7E00959967D8}"/>
                </a:ext>
              </a:extLst>
            </p:cNvPr>
            <p:cNvSpPr/>
            <p:nvPr/>
          </p:nvSpPr>
          <p:spPr bwMode="auto">
            <a:xfrm>
              <a:off x="458079" y="2826567"/>
              <a:ext cx="1006058" cy="1006058"/>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399"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739" name="Group 738">
              <a:extLst>
                <a:ext uri="{FF2B5EF4-FFF2-40B4-BE49-F238E27FC236}">
                  <a16:creationId xmlns:a16="http://schemas.microsoft.com/office/drawing/2014/main" id="{C88E5334-812A-48CB-A79A-6602866C7276}"/>
                </a:ext>
              </a:extLst>
            </p:cNvPr>
            <p:cNvGrpSpPr/>
            <p:nvPr/>
          </p:nvGrpSpPr>
          <p:grpSpPr>
            <a:xfrm>
              <a:off x="619199" y="3053561"/>
              <a:ext cx="683818" cy="552071"/>
              <a:chOff x="1124660" y="2438555"/>
              <a:chExt cx="1323363" cy="1068399"/>
            </a:xfrm>
          </p:grpSpPr>
          <p:sp>
            <p:nvSpPr>
              <p:cNvPr id="740" name="Freeform 5">
                <a:extLst>
                  <a:ext uri="{FF2B5EF4-FFF2-40B4-BE49-F238E27FC236}">
                    <a16:creationId xmlns:a16="http://schemas.microsoft.com/office/drawing/2014/main" id="{028B96B1-F307-4D2A-864B-6894C68557D9}"/>
                  </a:ext>
                </a:extLst>
              </p:cNvPr>
              <p:cNvSpPr>
                <a:spLocks noEditPoints="1"/>
              </p:cNvSpPr>
              <p:nvPr/>
            </p:nvSpPr>
            <p:spPr bwMode="auto">
              <a:xfrm>
                <a:off x="1610118" y="2948250"/>
                <a:ext cx="837905" cy="558704"/>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222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29" tIns="44815" rIns="89629" bIns="44815" numCol="1" anchor="t" anchorCtr="0" compatLnSpc="1">
                <a:prstTxWarp prst="textNoShape">
                  <a:avLst/>
                </a:prstTxWarp>
              </a:bodyPr>
              <a:lstStyle/>
              <a:p>
                <a:pPr defTabSz="896214">
                  <a:defRPr/>
                </a:pPr>
                <a:endParaRPr lang="en-US" sz="1764" kern="0">
                  <a:solidFill>
                    <a:sysClr val="windowText" lastClr="000000"/>
                  </a:solidFill>
                </a:endParaRPr>
              </a:p>
            </p:txBody>
          </p:sp>
          <p:grpSp>
            <p:nvGrpSpPr>
              <p:cNvPr id="741" name="Group 740">
                <a:extLst>
                  <a:ext uri="{FF2B5EF4-FFF2-40B4-BE49-F238E27FC236}">
                    <a16:creationId xmlns:a16="http://schemas.microsoft.com/office/drawing/2014/main" id="{324AF7DF-D41F-492F-A2DC-2D3FC8EAC39F}"/>
                  </a:ext>
                </a:extLst>
              </p:cNvPr>
              <p:cNvGrpSpPr/>
              <p:nvPr/>
            </p:nvGrpSpPr>
            <p:grpSpPr>
              <a:xfrm>
                <a:off x="1124660" y="2438555"/>
                <a:ext cx="593820" cy="706058"/>
                <a:chOff x="6447047" y="5804307"/>
                <a:chExt cx="414034" cy="492291"/>
              </a:xfrm>
            </p:grpSpPr>
            <p:sp>
              <p:nvSpPr>
                <p:cNvPr id="742" name="Freeform 9">
                  <a:extLst>
                    <a:ext uri="{FF2B5EF4-FFF2-40B4-BE49-F238E27FC236}">
                      <a16:creationId xmlns:a16="http://schemas.microsoft.com/office/drawing/2014/main" id="{4C59FC99-C638-4C98-934F-1CD6EF9EEC27}"/>
                    </a:ext>
                  </a:extLst>
                </p:cNvPr>
                <p:cNvSpPr>
                  <a:spLocks/>
                </p:cNvSpPr>
                <p:nvPr/>
              </p:nvSpPr>
              <p:spPr bwMode="auto">
                <a:xfrm>
                  <a:off x="6447047" y="6094541"/>
                  <a:ext cx="414034" cy="202057"/>
                </a:xfrm>
                <a:custGeom>
                  <a:avLst/>
                  <a:gdLst>
                    <a:gd name="T0" fmla="*/ 56 w 56"/>
                    <a:gd name="T1" fmla="*/ 28 h 28"/>
                    <a:gd name="T2" fmla="*/ 28 w 56"/>
                    <a:gd name="T3" fmla="*/ 0 h 28"/>
                    <a:gd name="T4" fmla="*/ 0 w 56"/>
                    <a:gd name="T5" fmla="*/ 28 h 28"/>
                  </a:gdLst>
                  <a:ahLst/>
                  <a:cxnLst>
                    <a:cxn ang="0">
                      <a:pos x="T0" y="T1"/>
                    </a:cxn>
                    <a:cxn ang="0">
                      <a:pos x="T2" y="T3"/>
                    </a:cxn>
                    <a:cxn ang="0">
                      <a:pos x="T4" y="T5"/>
                    </a:cxn>
                  </a:cxnLst>
                  <a:rect l="0" t="0" r="r" b="b"/>
                  <a:pathLst>
                    <a:path w="56" h="28">
                      <a:moveTo>
                        <a:pt x="56" y="28"/>
                      </a:moveTo>
                      <a:cubicBezTo>
                        <a:pt x="56" y="13"/>
                        <a:pt x="44" y="0"/>
                        <a:pt x="28" y="0"/>
                      </a:cubicBezTo>
                      <a:cubicBezTo>
                        <a:pt x="12" y="0"/>
                        <a:pt x="0" y="13"/>
                        <a:pt x="0" y="28"/>
                      </a:cubicBezTo>
                    </a:path>
                  </a:pathLst>
                </a:custGeom>
                <a:noFill/>
                <a:ln w="1905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14224">
                    <a:defRPr/>
                  </a:pPr>
                  <a:endParaRPr lang="en-US" sz="1836" kern="0">
                    <a:solidFill>
                      <a:srgbClr val="353535"/>
                    </a:solidFill>
                  </a:endParaRPr>
                </a:p>
              </p:txBody>
            </p:sp>
            <p:sp>
              <p:nvSpPr>
                <p:cNvPr id="743" name="Oval 742">
                  <a:extLst>
                    <a:ext uri="{FF2B5EF4-FFF2-40B4-BE49-F238E27FC236}">
                      <a16:creationId xmlns:a16="http://schemas.microsoft.com/office/drawing/2014/main" id="{6DE80144-E0A9-4DC5-9C29-99F4EC88B450}"/>
                    </a:ext>
                  </a:extLst>
                </p:cNvPr>
                <p:cNvSpPr>
                  <a:spLocks noChangeArrowheads="1"/>
                </p:cNvSpPr>
                <p:nvPr/>
              </p:nvSpPr>
              <p:spPr bwMode="auto">
                <a:xfrm>
                  <a:off x="6507270" y="5804307"/>
                  <a:ext cx="293587" cy="290228"/>
                </a:xfrm>
                <a:prstGeom prst="ellipse">
                  <a:avLst/>
                </a:prstGeom>
                <a:noFill/>
                <a:ln w="19050" cap="flat">
                  <a:solidFill>
                    <a:srgbClr val="FFFFFF"/>
                  </a:solidFill>
                  <a:prstDash val="solid"/>
                  <a:miter lim="800000"/>
                  <a:headEnd/>
                  <a:tailEnd/>
                </a:ln>
              </p:spPr>
              <p:txBody>
                <a:bodyPr vert="horz" wrap="square" lIns="93247" tIns="46623" rIns="93247" bIns="46623" numCol="1" anchor="t" anchorCtr="0" compatLnSpc="1">
                  <a:prstTxWarp prst="textNoShape">
                    <a:avLst/>
                  </a:prstTxWarp>
                </a:bodyPr>
                <a:lstStyle/>
                <a:p>
                  <a:pPr defTabSz="914224">
                    <a:defRPr/>
                  </a:pPr>
                  <a:endParaRPr lang="en-US" sz="1836" kern="0">
                    <a:solidFill>
                      <a:srgbClr val="353535"/>
                    </a:solidFill>
                  </a:endParaRPr>
                </a:p>
              </p:txBody>
            </p:sp>
          </p:grpSp>
        </p:grpSp>
      </p:grpSp>
      <p:sp>
        <p:nvSpPr>
          <p:cNvPr id="745" name="Conditions">
            <a:extLst>
              <a:ext uri="{FF2B5EF4-FFF2-40B4-BE49-F238E27FC236}">
                <a16:creationId xmlns:a16="http://schemas.microsoft.com/office/drawing/2014/main" id="{267E88CB-D249-4635-A796-9AFD742814D9}"/>
              </a:ext>
            </a:extLst>
          </p:cNvPr>
          <p:cNvSpPr/>
          <p:nvPr/>
        </p:nvSpPr>
        <p:spPr>
          <a:xfrm>
            <a:off x="3350984" y="889893"/>
            <a:ext cx="1566248" cy="426516"/>
          </a:xfrm>
          <a:prstGeom prst="rect">
            <a:avLst/>
          </a:prstGeom>
        </p:spPr>
        <p:txBody>
          <a:bodyPr wrap="none">
            <a:spAutoFit/>
          </a:bodyPr>
          <a:lstStyle/>
          <a:p>
            <a:pPr algn="ctr" defTabSz="896043">
              <a:lnSpc>
                <a:spcPct val="90000"/>
              </a:lnSpc>
              <a:defRPr/>
            </a:pPr>
            <a:r>
              <a:rPr lang="en-US" sz="2353" kern="0" spc="-69">
                <a:solidFill>
                  <a:srgbClr val="353535"/>
                </a:solidFill>
                <a:latin typeface="Segoe UI"/>
                <a:ea typeface="ＭＳ Ｐゴシック" charset="0"/>
                <a:cs typeface="Segoe UI Semibold" panose="020B0702040204020203" pitchFamily="34" charset="0"/>
              </a:rPr>
              <a:t>Conditions</a:t>
            </a:r>
          </a:p>
        </p:txBody>
      </p:sp>
      <p:grpSp>
        <p:nvGrpSpPr>
          <p:cNvPr id="746" name="Group 745">
            <a:extLst>
              <a:ext uri="{FF2B5EF4-FFF2-40B4-BE49-F238E27FC236}">
                <a16:creationId xmlns:a16="http://schemas.microsoft.com/office/drawing/2014/main" id="{0CDCBF53-3035-4775-A5C8-1DC6E6EE403D}"/>
              </a:ext>
            </a:extLst>
          </p:cNvPr>
          <p:cNvGrpSpPr/>
          <p:nvPr/>
        </p:nvGrpSpPr>
        <p:grpSpPr>
          <a:xfrm>
            <a:off x="4126242" y="1804214"/>
            <a:ext cx="3934703" cy="3929487"/>
            <a:chOff x="2873757" y="1463979"/>
            <a:chExt cx="3935261" cy="3930044"/>
          </a:xfrm>
        </p:grpSpPr>
        <p:sp>
          <p:nvSpPr>
            <p:cNvPr id="747" name="Freeform: Shape 746">
              <a:extLst>
                <a:ext uri="{FF2B5EF4-FFF2-40B4-BE49-F238E27FC236}">
                  <a16:creationId xmlns:a16="http://schemas.microsoft.com/office/drawing/2014/main" id="{39BA4B1E-034C-472A-B6AB-CFA5DCAC5644}"/>
                </a:ext>
              </a:extLst>
            </p:cNvPr>
            <p:cNvSpPr/>
            <p:nvPr/>
          </p:nvSpPr>
          <p:spPr bwMode="auto">
            <a:xfrm>
              <a:off x="6080484" y="2489200"/>
              <a:ext cx="728534" cy="1892300"/>
            </a:xfrm>
            <a:custGeom>
              <a:avLst/>
              <a:gdLst>
                <a:gd name="connsiteX0" fmla="*/ 542325 w 728534"/>
                <a:gd name="connsiteY0" fmla="*/ 0 h 1932398"/>
                <a:gd name="connsiteX1" fmla="*/ 567747 w 728534"/>
                <a:gd name="connsiteY1" fmla="*/ 64118 h 1932398"/>
                <a:gd name="connsiteX2" fmla="*/ 728534 w 728534"/>
                <a:gd name="connsiteY2" fmla="*/ 977107 h 1932398"/>
                <a:gd name="connsiteX3" fmla="*/ 567747 w 728534"/>
                <a:gd name="connsiteY3" fmla="*/ 1890097 h 1932398"/>
                <a:gd name="connsiteX4" fmla="*/ 550975 w 728534"/>
                <a:gd name="connsiteY4" fmla="*/ 1932398 h 1932398"/>
                <a:gd name="connsiteX5" fmla="*/ 518993 w 728534"/>
                <a:gd name="connsiteY5" fmla="*/ 1886246 h 1932398"/>
                <a:gd name="connsiteX6" fmla="*/ 128515 w 728534"/>
                <a:gd name="connsiteY6" fmla="*/ 1650916 h 1932398"/>
                <a:gd name="connsiteX7" fmla="*/ 0 w 728534"/>
                <a:gd name="connsiteY7" fmla="*/ 1637961 h 1932398"/>
                <a:gd name="connsiteX8" fmla="*/ 0 w 728534"/>
                <a:gd name="connsiteY8" fmla="*/ 281954 h 1932398"/>
                <a:gd name="connsiteX9" fmla="*/ 128515 w 728534"/>
                <a:gd name="connsiteY9" fmla="*/ 268998 h 1932398"/>
                <a:gd name="connsiteX10" fmla="*/ 518993 w 728534"/>
                <a:gd name="connsiteY10" fmla="*/ 33669 h 1932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8534" h="1932398">
                  <a:moveTo>
                    <a:pt x="542325" y="0"/>
                  </a:moveTo>
                  <a:lnTo>
                    <a:pt x="567747" y="64118"/>
                  </a:lnTo>
                  <a:cubicBezTo>
                    <a:pt x="672844" y="353168"/>
                    <a:pt x="728534" y="661686"/>
                    <a:pt x="728534" y="977107"/>
                  </a:cubicBezTo>
                  <a:cubicBezTo>
                    <a:pt x="728534" y="1292528"/>
                    <a:pt x="672844" y="1601047"/>
                    <a:pt x="567747" y="1890097"/>
                  </a:cubicBezTo>
                  <a:lnTo>
                    <a:pt x="550975" y="1932398"/>
                  </a:lnTo>
                  <a:lnTo>
                    <a:pt x="518993" y="1886246"/>
                  </a:lnTo>
                  <a:cubicBezTo>
                    <a:pt x="421286" y="1767853"/>
                    <a:pt x="284566" y="1682849"/>
                    <a:pt x="128515" y="1650916"/>
                  </a:cubicBezTo>
                  <a:lnTo>
                    <a:pt x="0" y="1637961"/>
                  </a:lnTo>
                  <a:lnTo>
                    <a:pt x="0" y="281954"/>
                  </a:lnTo>
                  <a:lnTo>
                    <a:pt x="128515" y="268998"/>
                  </a:lnTo>
                  <a:cubicBezTo>
                    <a:pt x="284566" y="237066"/>
                    <a:pt x="421286" y="152062"/>
                    <a:pt x="518993" y="33669"/>
                  </a:cubicBezTo>
                  <a:close/>
                </a:path>
              </a:pathLst>
            </a:cu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48" name="Oval 747">
              <a:extLst>
                <a:ext uri="{FF2B5EF4-FFF2-40B4-BE49-F238E27FC236}">
                  <a16:creationId xmlns:a16="http://schemas.microsoft.com/office/drawing/2014/main" id="{6610EC9A-B797-40EE-BB27-8F3C49E87A03}"/>
                </a:ext>
              </a:extLst>
            </p:cNvPr>
            <p:cNvSpPr/>
            <p:nvPr/>
          </p:nvSpPr>
          <p:spPr bwMode="auto">
            <a:xfrm>
              <a:off x="2873757" y="1463979"/>
              <a:ext cx="3930268" cy="3930044"/>
            </a:xfrm>
            <a:prstGeom prst="ellipse">
              <a:avLst/>
            </a:prstGeom>
            <a:noFill/>
            <a:ln w="228600" cap="flat" cmpd="sng" algn="ctr">
              <a:solidFill>
                <a:srgbClr val="0078D7"/>
              </a:solidFill>
              <a:prstDash val="solid"/>
              <a:headEnd type="none"/>
              <a:tailEnd type="none"/>
            </a:ln>
            <a:effectLst/>
          </p:spPr>
          <p:txBody>
            <a:bodyPr rot="0" spcFirstLastPara="0" vertOverflow="overflow" horzOverflow="overflow" vert="horz" wrap="square" lIns="175736" tIns="140589" rIns="175736" bIns="140589" numCol="1" spcCol="0" rtlCol="0" fromWordArt="0" anchor="ctr" anchorCtr="0" forceAA="0" compatLnSpc="1">
              <a:prstTxWarp prst="textNoShape">
                <a:avLst/>
              </a:prstTxWarp>
              <a:noAutofit/>
            </a:bodyPr>
            <a:lstStyle/>
            <a:p>
              <a:pPr algn="ctr" defTabSz="895922"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49" name="Oval 748">
              <a:extLst>
                <a:ext uri="{FF2B5EF4-FFF2-40B4-BE49-F238E27FC236}">
                  <a16:creationId xmlns:a16="http://schemas.microsoft.com/office/drawing/2014/main" id="{BAD46A83-FC7F-4128-BF7C-0DE5F9C46E87}"/>
                </a:ext>
              </a:extLst>
            </p:cNvPr>
            <p:cNvSpPr/>
            <p:nvPr/>
          </p:nvSpPr>
          <p:spPr bwMode="auto">
            <a:xfrm>
              <a:off x="5312236" y="2759381"/>
              <a:ext cx="1339238" cy="1339238"/>
            </a:xfrm>
            <a:prstGeom prst="ellipse">
              <a:avLst/>
            </a:prstGeom>
            <a:solidFill>
              <a:srgbClr val="0078D7"/>
            </a:solidFill>
            <a:ln w="19050" cap="rnd" cmpd="sng" algn="ctr">
              <a:solidFill>
                <a:srgbClr val="00B0F0"/>
              </a:solidFill>
              <a:prstDash val="sysDot"/>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399" kern="0">
                <a:gradFill>
                  <a:gsLst>
                    <a:gs pos="0">
                      <a:srgbClr val="FFFFFF"/>
                    </a:gs>
                    <a:gs pos="100000">
                      <a:srgbClr val="FFFFFF"/>
                    </a:gs>
                  </a:gsLst>
                  <a:lin ang="5400000" scaled="0"/>
                </a:gradFill>
                <a:latin typeface="Segoe UI Semilight"/>
                <a:cs typeface="Segoe UI" pitchFamily="34" charset="0"/>
              </a:endParaRPr>
            </a:p>
          </p:txBody>
        </p:sp>
        <p:grpSp>
          <p:nvGrpSpPr>
            <p:cNvPr id="750" name="Group 749">
              <a:extLst>
                <a:ext uri="{FF2B5EF4-FFF2-40B4-BE49-F238E27FC236}">
                  <a16:creationId xmlns:a16="http://schemas.microsoft.com/office/drawing/2014/main" id="{9F5ADC23-22FD-43FC-9B80-989082730359}"/>
                </a:ext>
              </a:extLst>
            </p:cNvPr>
            <p:cNvGrpSpPr/>
            <p:nvPr/>
          </p:nvGrpSpPr>
          <p:grpSpPr>
            <a:xfrm rot="7443536">
              <a:off x="3418347" y="3378043"/>
              <a:ext cx="1407673" cy="1932398"/>
              <a:chOff x="5553745" y="2621551"/>
              <a:chExt cx="1407673" cy="1932398"/>
            </a:xfrm>
          </p:grpSpPr>
          <p:sp>
            <p:nvSpPr>
              <p:cNvPr id="754" name="Freeform: Shape 753">
                <a:extLst>
                  <a:ext uri="{FF2B5EF4-FFF2-40B4-BE49-F238E27FC236}">
                    <a16:creationId xmlns:a16="http://schemas.microsoft.com/office/drawing/2014/main" id="{2A6F5800-68BF-4D30-A006-6898027A9DC9}"/>
                  </a:ext>
                </a:extLst>
              </p:cNvPr>
              <p:cNvSpPr/>
              <p:nvPr/>
            </p:nvSpPr>
            <p:spPr bwMode="auto">
              <a:xfrm>
                <a:off x="6232884" y="2621551"/>
                <a:ext cx="728534" cy="1932398"/>
              </a:xfrm>
              <a:custGeom>
                <a:avLst/>
                <a:gdLst>
                  <a:gd name="connsiteX0" fmla="*/ 542325 w 728534"/>
                  <a:gd name="connsiteY0" fmla="*/ 0 h 1932398"/>
                  <a:gd name="connsiteX1" fmla="*/ 567747 w 728534"/>
                  <a:gd name="connsiteY1" fmla="*/ 64118 h 1932398"/>
                  <a:gd name="connsiteX2" fmla="*/ 728534 w 728534"/>
                  <a:gd name="connsiteY2" fmla="*/ 977107 h 1932398"/>
                  <a:gd name="connsiteX3" fmla="*/ 567747 w 728534"/>
                  <a:gd name="connsiteY3" fmla="*/ 1890097 h 1932398"/>
                  <a:gd name="connsiteX4" fmla="*/ 550975 w 728534"/>
                  <a:gd name="connsiteY4" fmla="*/ 1932398 h 1932398"/>
                  <a:gd name="connsiteX5" fmla="*/ 518993 w 728534"/>
                  <a:gd name="connsiteY5" fmla="*/ 1886246 h 1932398"/>
                  <a:gd name="connsiteX6" fmla="*/ 128515 w 728534"/>
                  <a:gd name="connsiteY6" fmla="*/ 1650916 h 1932398"/>
                  <a:gd name="connsiteX7" fmla="*/ 0 w 728534"/>
                  <a:gd name="connsiteY7" fmla="*/ 1637961 h 1932398"/>
                  <a:gd name="connsiteX8" fmla="*/ 0 w 728534"/>
                  <a:gd name="connsiteY8" fmla="*/ 281954 h 1932398"/>
                  <a:gd name="connsiteX9" fmla="*/ 128515 w 728534"/>
                  <a:gd name="connsiteY9" fmla="*/ 268998 h 1932398"/>
                  <a:gd name="connsiteX10" fmla="*/ 518993 w 728534"/>
                  <a:gd name="connsiteY10" fmla="*/ 33669 h 1932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8534" h="1932398">
                    <a:moveTo>
                      <a:pt x="542325" y="0"/>
                    </a:moveTo>
                    <a:lnTo>
                      <a:pt x="567747" y="64118"/>
                    </a:lnTo>
                    <a:cubicBezTo>
                      <a:pt x="672844" y="353168"/>
                      <a:pt x="728534" y="661686"/>
                      <a:pt x="728534" y="977107"/>
                    </a:cubicBezTo>
                    <a:cubicBezTo>
                      <a:pt x="728534" y="1292528"/>
                      <a:pt x="672844" y="1601047"/>
                      <a:pt x="567747" y="1890097"/>
                    </a:cubicBezTo>
                    <a:lnTo>
                      <a:pt x="550975" y="1932398"/>
                    </a:lnTo>
                    <a:lnTo>
                      <a:pt x="518993" y="1886246"/>
                    </a:lnTo>
                    <a:cubicBezTo>
                      <a:pt x="421286" y="1767853"/>
                      <a:pt x="284566" y="1682849"/>
                      <a:pt x="128515" y="1650916"/>
                    </a:cubicBezTo>
                    <a:lnTo>
                      <a:pt x="0" y="1637961"/>
                    </a:lnTo>
                    <a:lnTo>
                      <a:pt x="0" y="281954"/>
                    </a:lnTo>
                    <a:lnTo>
                      <a:pt x="128515" y="268998"/>
                    </a:lnTo>
                    <a:cubicBezTo>
                      <a:pt x="284566" y="237066"/>
                      <a:pt x="421286" y="152062"/>
                      <a:pt x="518993" y="33669"/>
                    </a:cubicBezTo>
                    <a:close/>
                  </a:path>
                </a:pathLst>
              </a:cu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55" name="Oval 754">
                <a:extLst>
                  <a:ext uri="{FF2B5EF4-FFF2-40B4-BE49-F238E27FC236}">
                    <a16:creationId xmlns:a16="http://schemas.microsoft.com/office/drawing/2014/main" id="{9CE1B58E-D021-46E9-B5D7-1901676A88A3}"/>
                  </a:ext>
                </a:extLst>
              </p:cNvPr>
              <p:cNvSpPr/>
              <p:nvPr/>
            </p:nvSpPr>
            <p:spPr bwMode="auto">
              <a:xfrm>
                <a:off x="5553745" y="2911781"/>
                <a:ext cx="1339238" cy="1339238"/>
              </a:xfrm>
              <a:prstGeom prst="ellipse">
                <a:avLst/>
              </a:prstGeom>
              <a:solidFill>
                <a:srgbClr val="0078D7"/>
              </a:solidFill>
              <a:ln w="19050" cap="rnd" cmpd="sng" algn="ctr">
                <a:solidFill>
                  <a:srgbClr val="00B0F0"/>
                </a:solidFill>
                <a:prstDash val="sysDot"/>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399"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751" name="Group 750">
              <a:extLst>
                <a:ext uri="{FF2B5EF4-FFF2-40B4-BE49-F238E27FC236}">
                  <a16:creationId xmlns:a16="http://schemas.microsoft.com/office/drawing/2014/main" id="{D1FC3C2C-D613-4FB5-8CD2-666B51C749FA}"/>
                </a:ext>
              </a:extLst>
            </p:cNvPr>
            <p:cNvGrpSpPr/>
            <p:nvPr/>
          </p:nvGrpSpPr>
          <p:grpSpPr>
            <a:xfrm rot="14861745">
              <a:off x="3691207" y="1366766"/>
              <a:ext cx="1407673" cy="1932398"/>
              <a:chOff x="5553745" y="2621551"/>
              <a:chExt cx="1407673" cy="1932398"/>
            </a:xfrm>
          </p:grpSpPr>
          <p:sp>
            <p:nvSpPr>
              <p:cNvPr id="752" name="Freeform: Shape 751">
                <a:extLst>
                  <a:ext uri="{FF2B5EF4-FFF2-40B4-BE49-F238E27FC236}">
                    <a16:creationId xmlns:a16="http://schemas.microsoft.com/office/drawing/2014/main" id="{1A5AFBEF-2935-4CC4-87A0-4DD96E0DE394}"/>
                  </a:ext>
                </a:extLst>
              </p:cNvPr>
              <p:cNvSpPr/>
              <p:nvPr/>
            </p:nvSpPr>
            <p:spPr bwMode="auto">
              <a:xfrm>
                <a:off x="6232884" y="2621551"/>
                <a:ext cx="728534" cy="1932398"/>
              </a:xfrm>
              <a:custGeom>
                <a:avLst/>
                <a:gdLst>
                  <a:gd name="connsiteX0" fmla="*/ 542325 w 728534"/>
                  <a:gd name="connsiteY0" fmla="*/ 0 h 1932398"/>
                  <a:gd name="connsiteX1" fmla="*/ 567747 w 728534"/>
                  <a:gd name="connsiteY1" fmla="*/ 64118 h 1932398"/>
                  <a:gd name="connsiteX2" fmla="*/ 728534 w 728534"/>
                  <a:gd name="connsiteY2" fmla="*/ 977107 h 1932398"/>
                  <a:gd name="connsiteX3" fmla="*/ 567747 w 728534"/>
                  <a:gd name="connsiteY3" fmla="*/ 1890097 h 1932398"/>
                  <a:gd name="connsiteX4" fmla="*/ 550975 w 728534"/>
                  <a:gd name="connsiteY4" fmla="*/ 1932398 h 1932398"/>
                  <a:gd name="connsiteX5" fmla="*/ 518993 w 728534"/>
                  <a:gd name="connsiteY5" fmla="*/ 1886246 h 1932398"/>
                  <a:gd name="connsiteX6" fmla="*/ 128515 w 728534"/>
                  <a:gd name="connsiteY6" fmla="*/ 1650916 h 1932398"/>
                  <a:gd name="connsiteX7" fmla="*/ 0 w 728534"/>
                  <a:gd name="connsiteY7" fmla="*/ 1637961 h 1932398"/>
                  <a:gd name="connsiteX8" fmla="*/ 0 w 728534"/>
                  <a:gd name="connsiteY8" fmla="*/ 281954 h 1932398"/>
                  <a:gd name="connsiteX9" fmla="*/ 128515 w 728534"/>
                  <a:gd name="connsiteY9" fmla="*/ 268998 h 1932398"/>
                  <a:gd name="connsiteX10" fmla="*/ 518993 w 728534"/>
                  <a:gd name="connsiteY10" fmla="*/ 33669 h 1932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8534" h="1932398">
                    <a:moveTo>
                      <a:pt x="542325" y="0"/>
                    </a:moveTo>
                    <a:lnTo>
                      <a:pt x="567747" y="64118"/>
                    </a:lnTo>
                    <a:cubicBezTo>
                      <a:pt x="672844" y="353168"/>
                      <a:pt x="728534" y="661686"/>
                      <a:pt x="728534" y="977107"/>
                    </a:cubicBezTo>
                    <a:cubicBezTo>
                      <a:pt x="728534" y="1292528"/>
                      <a:pt x="672844" y="1601047"/>
                      <a:pt x="567747" y="1890097"/>
                    </a:cubicBezTo>
                    <a:lnTo>
                      <a:pt x="550975" y="1932398"/>
                    </a:lnTo>
                    <a:lnTo>
                      <a:pt x="518993" y="1886246"/>
                    </a:lnTo>
                    <a:cubicBezTo>
                      <a:pt x="421286" y="1767853"/>
                      <a:pt x="284566" y="1682849"/>
                      <a:pt x="128515" y="1650916"/>
                    </a:cubicBezTo>
                    <a:lnTo>
                      <a:pt x="0" y="1637961"/>
                    </a:lnTo>
                    <a:lnTo>
                      <a:pt x="0" y="281954"/>
                    </a:lnTo>
                    <a:lnTo>
                      <a:pt x="128515" y="268998"/>
                    </a:lnTo>
                    <a:cubicBezTo>
                      <a:pt x="284566" y="237066"/>
                      <a:pt x="421286" y="152062"/>
                      <a:pt x="518993" y="33669"/>
                    </a:cubicBezTo>
                    <a:close/>
                  </a:path>
                </a:pathLst>
              </a:cu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53" name="Oval 752">
                <a:extLst>
                  <a:ext uri="{FF2B5EF4-FFF2-40B4-BE49-F238E27FC236}">
                    <a16:creationId xmlns:a16="http://schemas.microsoft.com/office/drawing/2014/main" id="{6D353466-7761-4CBA-A705-9D87BBA88EAF}"/>
                  </a:ext>
                </a:extLst>
              </p:cNvPr>
              <p:cNvSpPr/>
              <p:nvPr/>
            </p:nvSpPr>
            <p:spPr bwMode="auto">
              <a:xfrm>
                <a:off x="5553745" y="2911781"/>
                <a:ext cx="1339238" cy="1339238"/>
              </a:xfrm>
              <a:prstGeom prst="ellipse">
                <a:avLst/>
              </a:prstGeom>
              <a:solidFill>
                <a:srgbClr val="0078D7"/>
              </a:solidFill>
              <a:ln w="19050" cap="rnd" cmpd="sng" algn="ctr">
                <a:solidFill>
                  <a:srgbClr val="00B0F0"/>
                </a:solidFill>
                <a:prstDash val="sysDot"/>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399"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grpSp>
        <p:nvGrpSpPr>
          <p:cNvPr id="756" name="Math stuff">
            <a:extLst>
              <a:ext uri="{FF2B5EF4-FFF2-40B4-BE49-F238E27FC236}">
                <a16:creationId xmlns:a16="http://schemas.microsoft.com/office/drawing/2014/main" id="{D90E10CF-12FE-4A5F-BD55-14CBE158C98E}"/>
              </a:ext>
            </a:extLst>
          </p:cNvPr>
          <p:cNvGrpSpPr/>
          <p:nvPr/>
        </p:nvGrpSpPr>
        <p:grpSpPr>
          <a:xfrm>
            <a:off x="5145679" y="2169019"/>
            <a:ext cx="1040222" cy="1053935"/>
            <a:chOff x="4304659" y="1589541"/>
            <a:chExt cx="1073894" cy="1088052"/>
          </a:xfrm>
        </p:grpSpPr>
        <p:pic>
          <p:nvPicPr>
            <p:cNvPr id="757" name="Picture 756" descr="A picture containing water, rain, nature&#10;&#10;Description generated with high confidence">
              <a:extLst>
                <a:ext uri="{FF2B5EF4-FFF2-40B4-BE49-F238E27FC236}">
                  <a16:creationId xmlns:a16="http://schemas.microsoft.com/office/drawing/2014/main" id="{D3087575-1E70-4BE4-AEDA-5061D9C92274}"/>
                </a:ext>
              </a:extLst>
            </p:cNvPr>
            <p:cNvPicPr>
              <a:picLocks noChangeAspect="1"/>
            </p:cNvPicPr>
            <p:nvPr/>
          </p:nvPicPr>
          <p:blipFill>
            <a:blip r:embed="rId12" cstate="hqprint">
              <a:biLevel thresh="25000"/>
              <a:extLst>
                <a:ext uri="{28A0092B-C50C-407E-A947-70E740481C1C}">
                  <a14:useLocalDpi xmlns:a14="http://schemas.microsoft.com/office/drawing/2010/main"/>
                </a:ext>
              </a:extLst>
            </a:blip>
            <a:stretch>
              <a:fillRect/>
            </a:stretch>
          </p:blipFill>
          <p:spPr>
            <a:xfrm>
              <a:off x="4424392" y="1709532"/>
              <a:ext cx="811362" cy="827347"/>
            </a:xfrm>
            <a:prstGeom prst="roundRect">
              <a:avLst>
                <a:gd name="adj" fmla="val 9137"/>
              </a:avLst>
            </a:prstGeom>
            <a:ln w="9525">
              <a:solidFill>
                <a:srgbClr val="353535"/>
              </a:solidFill>
            </a:ln>
          </p:spPr>
        </p:pic>
        <p:sp>
          <p:nvSpPr>
            <p:cNvPr id="758" name="chip">
              <a:extLst>
                <a:ext uri="{FF2B5EF4-FFF2-40B4-BE49-F238E27FC236}">
                  <a16:creationId xmlns:a16="http://schemas.microsoft.com/office/drawing/2014/main" id="{B9110493-75CA-4522-9A04-7FA524490725}"/>
                </a:ext>
              </a:extLst>
            </p:cNvPr>
            <p:cNvSpPr>
              <a:spLocks noChangeAspect="1" noEditPoints="1"/>
            </p:cNvSpPr>
            <p:nvPr/>
          </p:nvSpPr>
          <p:spPr bwMode="auto">
            <a:xfrm>
              <a:off x="4304659" y="1589541"/>
              <a:ext cx="1073894" cy="1088052"/>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9525" cap="sq">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lgn="ctr" defTabSz="914224">
                <a:defRPr/>
              </a:pPr>
              <a:endParaRPr lang="en-US" sz="1399" kern="0">
                <a:gradFill>
                  <a:gsLst>
                    <a:gs pos="0">
                      <a:srgbClr val="505050"/>
                    </a:gs>
                    <a:gs pos="100000">
                      <a:srgbClr val="505050"/>
                    </a:gs>
                  </a:gsLst>
                </a:gradFill>
              </a:endParaRPr>
            </a:p>
          </p:txBody>
        </p:sp>
        <p:sp>
          <p:nvSpPr>
            <p:cNvPr id="759" name="TextBox 758">
              <a:extLst>
                <a:ext uri="{FF2B5EF4-FFF2-40B4-BE49-F238E27FC236}">
                  <a16:creationId xmlns:a16="http://schemas.microsoft.com/office/drawing/2014/main" id="{5CDBD7F5-B872-48A1-998F-332FFEB7777C}"/>
                </a:ext>
              </a:extLst>
            </p:cNvPr>
            <p:cNvSpPr txBox="1"/>
            <p:nvPr/>
          </p:nvSpPr>
          <p:spPr>
            <a:xfrm>
              <a:off x="4450730" y="1911492"/>
              <a:ext cx="761747" cy="417774"/>
            </a:xfrm>
            <a:prstGeom prst="rect">
              <a:avLst/>
            </a:prstGeom>
            <a:ln w="9525">
              <a:noFill/>
            </a:ln>
          </p:spPr>
          <p:txBody>
            <a:bodyPr wrap="square">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algn="ctr" defTabSz="896043">
                <a:defRPr/>
              </a:pPr>
              <a:r>
                <a:rPr lang="en-US" sz="1099">
                  <a:solidFill>
                    <a:srgbClr val="FFFFFF"/>
                  </a:solidFill>
                </a:rPr>
                <a:t>Machine</a:t>
              </a:r>
              <a:br>
                <a:rPr lang="en-US" sz="1099">
                  <a:solidFill>
                    <a:srgbClr val="FFFFFF"/>
                  </a:solidFill>
                </a:rPr>
              </a:br>
              <a:r>
                <a:rPr lang="en-US" sz="1099">
                  <a:solidFill>
                    <a:srgbClr val="FFFFFF"/>
                  </a:solidFill>
                </a:rPr>
                <a:t>learning</a:t>
              </a:r>
            </a:p>
          </p:txBody>
        </p:sp>
      </p:grpSp>
      <p:grpSp>
        <p:nvGrpSpPr>
          <p:cNvPr id="760" name="Group 759">
            <a:extLst>
              <a:ext uri="{FF2B5EF4-FFF2-40B4-BE49-F238E27FC236}">
                <a16:creationId xmlns:a16="http://schemas.microsoft.com/office/drawing/2014/main" id="{4BA6DD12-767E-4A8E-9EBB-5E94006DE576}"/>
              </a:ext>
            </a:extLst>
          </p:cNvPr>
          <p:cNvGrpSpPr/>
          <p:nvPr/>
        </p:nvGrpSpPr>
        <p:grpSpPr>
          <a:xfrm>
            <a:off x="4976948" y="4312228"/>
            <a:ext cx="852566" cy="887110"/>
            <a:chOff x="3725362" y="3896538"/>
            <a:chExt cx="852687" cy="887236"/>
          </a:xfrm>
        </p:grpSpPr>
        <p:grpSp>
          <p:nvGrpSpPr>
            <p:cNvPr id="761" name="Group 760">
              <a:extLst>
                <a:ext uri="{FF2B5EF4-FFF2-40B4-BE49-F238E27FC236}">
                  <a16:creationId xmlns:a16="http://schemas.microsoft.com/office/drawing/2014/main" id="{DD49815A-095B-4A9A-A985-4EC75BF1D34F}"/>
                </a:ext>
              </a:extLst>
            </p:cNvPr>
            <p:cNvGrpSpPr/>
            <p:nvPr/>
          </p:nvGrpSpPr>
          <p:grpSpPr>
            <a:xfrm>
              <a:off x="3725362" y="3896538"/>
              <a:ext cx="790940" cy="602507"/>
              <a:chOff x="4314657" y="4074265"/>
              <a:chExt cx="1059471" cy="807063"/>
            </a:xfrm>
            <a:solidFill>
              <a:srgbClr val="FFFFFF"/>
            </a:solidFill>
          </p:grpSpPr>
          <p:grpSp>
            <p:nvGrpSpPr>
              <p:cNvPr id="763" name="Group 762">
                <a:extLst>
                  <a:ext uri="{FF2B5EF4-FFF2-40B4-BE49-F238E27FC236}">
                    <a16:creationId xmlns:a16="http://schemas.microsoft.com/office/drawing/2014/main" id="{D3206099-D3E7-49FD-88E7-CA1DE043CA44}"/>
                  </a:ext>
                </a:extLst>
              </p:cNvPr>
              <p:cNvGrpSpPr/>
              <p:nvPr/>
            </p:nvGrpSpPr>
            <p:grpSpPr>
              <a:xfrm>
                <a:off x="4816142" y="4074265"/>
                <a:ext cx="557986" cy="539640"/>
                <a:chOff x="9763287" y="5133362"/>
                <a:chExt cx="590975" cy="571545"/>
              </a:xfrm>
              <a:grpFill/>
            </p:grpSpPr>
            <p:sp>
              <p:nvSpPr>
                <p:cNvPr id="796" name="Freeform 212">
                  <a:extLst>
                    <a:ext uri="{FF2B5EF4-FFF2-40B4-BE49-F238E27FC236}">
                      <a16:creationId xmlns:a16="http://schemas.microsoft.com/office/drawing/2014/main" id="{A0EFB338-8203-4A74-A9E5-1CF22CD44BE9}"/>
                    </a:ext>
                  </a:extLst>
                </p:cNvPr>
                <p:cNvSpPr>
                  <a:spLocks/>
                </p:cNvSpPr>
                <p:nvPr/>
              </p:nvSpPr>
              <p:spPr bwMode="auto">
                <a:xfrm>
                  <a:off x="9860434" y="5617475"/>
                  <a:ext cx="87432" cy="87432"/>
                </a:xfrm>
                <a:custGeom>
                  <a:avLst/>
                  <a:gdLst>
                    <a:gd name="T0" fmla="*/ 255 w 268"/>
                    <a:gd name="T1" fmla="*/ 269 h 269"/>
                    <a:gd name="T2" fmla="*/ 255 w 268"/>
                    <a:gd name="T3" fmla="*/ 269 h 269"/>
                    <a:gd name="T4" fmla="*/ 0 w 268"/>
                    <a:gd name="T5" fmla="*/ 13 h 269"/>
                    <a:gd name="T6" fmla="*/ 13 w 268"/>
                    <a:gd name="T7" fmla="*/ 0 h 269"/>
                    <a:gd name="T8" fmla="*/ 27 w 268"/>
                    <a:gd name="T9" fmla="*/ 13 h 269"/>
                    <a:gd name="T10" fmla="*/ 255 w 268"/>
                    <a:gd name="T11" fmla="*/ 242 h 269"/>
                    <a:gd name="T12" fmla="*/ 268 w 268"/>
                    <a:gd name="T13" fmla="*/ 255 h 269"/>
                    <a:gd name="T14" fmla="*/ 255 w 268"/>
                    <a:gd name="T15" fmla="*/ 269 h 2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8" h="269">
                      <a:moveTo>
                        <a:pt x="255" y="269"/>
                      </a:moveTo>
                      <a:lnTo>
                        <a:pt x="255" y="269"/>
                      </a:lnTo>
                      <a:cubicBezTo>
                        <a:pt x="114" y="269"/>
                        <a:pt x="0" y="154"/>
                        <a:pt x="0" y="13"/>
                      </a:cubicBezTo>
                      <a:cubicBezTo>
                        <a:pt x="0" y="6"/>
                        <a:pt x="6" y="0"/>
                        <a:pt x="13" y="0"/>
                      </a:cubicBezTo>
                      <a:cubicBezTo>
                        <a:pt x="21" y="0"/>
                        <a:pt x="27" y="6"/>
                        <a:pt x="27" y="13"/>
                      </a:cubicBezTo>
                      <a:cubicBezTo>
                        <a:pt x="27" y="139"/>
                        <a:pt x="129" y="242"/>
                        <a:pt x="255" y="242"/>
                      </a:cubicBezTo>
                      <a:cubicBezTo>
                        <a:pt x="262" y="242"/>
                        <a:pt x="268" y="248"/>
                        <a:pt x="268" y="255"/>
                      </a:cubicBezTo>
                      <a:cubicBezTo>
                        <a:pt x="268" y="263"/>
                        <a:pt x="262" y="269"/>
                        <a:pt x="255" y="269"/>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latin typeface="Segoe UI"/>
                  </a:endParaRPr>
                </a:p>
              </p:txBody>
            </p:sp>
            <p:sp>
              <p:nvSpPr>
                <p:cNvPr id="797" name="Freeform 213">
                  <a:extLst>
                    <a:ext uri="{FF2B5EF4-FFF2-40B4-BE49-F238E27FC236}">
                      <a16:creationId xmlns:a16="http://schemas.microsoft.com/office/drawing/2014/main" id="{1E53C59D-3443-44BA-BE50-CB5091438B31}"/>
                    </a:ext>
                  </a:extLst>
                </p:cNvPr>
                <p:cNvSpPr>
                  <a:spLocks noEditPoints="1"/>
                </p:cNvSpPr>
                <p:nvPr/>
              </p:nvSpPr>
              <p:spPr bwMode="auto">
                <a:xfrm>
                  <a:off x="10187494" y="5617475"/>
                  <a:ext cx="166768" cy="87432"/>
                </a:xfrm>
                <a:custGeom>
                  <a:avLst/>
                  <a:gdLst>
                    <a:gd name="T0" fmla="*/ 27 w 510"/>
                    <a:gd name="T1" fmla="*/ 27 h 269"/>
                    <a:gd name="T2" fmla="*/ 27 w 510"/>
                    <a:gd name="T3" fmla="*/ 27 h 269"/>
                    <a:gd name="T4" fmla="*/ 255 w 510"/>
                    <a:gd name="T5" fmla="*/ 242 h 269"/>
                    <a:gd name="T6" fmla="*/ 483 w 510"/>
                    <a:gd name="T7" fmla="*/ 27 h 269"/>
                    <a:gd name="T8" fmla="*/ 27 w 510"/>
                    <a:gd name="T9" fmla="*/ 27 h 269"/>
                    <a:gd name="T10" fmla="*/ 255 w 510"/>
                    <a:gd name="T11" fmla="*/ 269 h 269"/>
                    <a:gd name="T12" fmla="*/ 255 w 510"/>
                    <a:gd name="T13" fmla="*/ 269 h 269"/>
                    <a:gd name="T14" fmla="*/ 0 w 510"/>
                    <a:gd name="T15" fmla="*/ 13 h 269"/>
                    <a:gd name="T16" fmla="*/ 0 w 510"/>
                    <a:gd name="T17" fmla="*/ 0 h 269"/>
                    <a:gd name="T18" fmla="*/ 510 w 510"/>
                    <a:gd name="T19" fmla="*/ 0 h 269"/>
                    <a:gd name="T20" fmla="*/ 510 w 510"/>
                    <a:gd name="T21" fmla="*/ 13 h 269"/>
                    <a:gd name="T22" fmla="*/ 255 w 510"/>
                    <a:gd name="T23" fmla="*/ 269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0" h="269">
                      <a:moveTo>
                        <a:pt x="27" y="27"/>
                      </a:moveTo>
                      <a:lnTo>
                        <a:pt x="27" y="27"/>
                      </a:lnTo>
                      <a:cubicBezTo>
                        <a:pt x="34" y="146"/>
                        <a:pt x="134" y="242"/>
                        <a:pt x="255" y="242"/>
                      </a:cubicBezTo>
                      <a:cubicBezTo>
                        <a:pt x="377" y="242"/>
                        <a:pt x="476" y="146"/>
                        <a:pt x="483" y="27"/>
                      </a:cubicBezTo>
                      <a:lnTo>
                        <a:pt x="27" y="27"/>
                      </a:lnTo>
                      <a:close/>
                      <a:moveTo>
                        <a:pt x="255" y="269"/>
                      </a:moveTo>
                      <a:lnTo>
                        <a:pt x="255" y="269"/>
                      </a:lnTo>
                      <a:cubicBezTo>
                        <a:pt x="115" y="269"/>
                        <a:pt x="0" y="154"/>
                        <a:pt x="0" y="13"/>
                      </a:cubicBezTo>
                      <a:lnTo>
                        <a:pt x="0" y="0"/>
                      </a:lnTo>
                      <a:lnTo>
                        <a:pt x="510" y="0"/>
                      </a:lnTo>
                      <a:lnTo>
                        <a:pt x="510" y="13"/>
                      </a:lnTo>
                      <a:cubicBezTo>
                        <a:pt x="510" y="154"/>
                        <a:pt x="396" y="269"/>
                        <a:pt x="255" y="269"/>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latin typeface="Segoe UI"/>
                  </a:endParaRPr>
                </a:p>
              </p:txBody>
            </p:sp>
            <p:sp>
              <p:nvSpPr>
                <p:cNvPr id="798" name="Freeform 214">
                  <a:extLst>
                    <a:ext uri="{FF2B5EF4-FFF2-40B4-BE49-F238E27FC236}">
                      <a16:creationId xmlns:a16="http://schemas.microsoft.com/office/drawing/2014/main" id="{7CABB729-767E-45F1-A544-6D0F6607D058}"/>
                    </a:ext>
                  </a:extLst>
                </p:cNvPr>
                <p:cNvSpPr>
                  <a:spLocks/>
                </p:cNvSpPr>
                <p:nvPr/>
              </p:nvSpPr>
              <p:spPr bwMode="auto">
                <a:xfrm>
                  <a:off x="10187494" y="5212698"/>
                  <a:ext cx="8096" cy="412873"/>
                </a:xfrm>
                <a:custGeom>
                  <a:avLst/>
                  <a:gdLst>
                    <a:gd name="T0" fmla="*/ 14 w 27"/>
                    <a:gd name="T1" fmla="*/ 1260 h 1260"/>
                    <a:gd name="T2" fmla="*/ 14 w 27"/>
                    <a:gd name="T3" fmla="*/ 1260 h 1260"/>
                    <a:gd name="T4" fmla="*/ 0 w 27"/>
                    <a:gd name="T5" fmla="*/ 1246 h 1260"/>
                    <a:gd name="T6" fmla="*/ 0 w 27"/>
                    <a:gd name="T7" fmla="*/ 13 h 1260"/>
                    <a:gd name="T8" fmla="*/ 14 w 27"/>
                    <a:gd name="T9" fmla="*/ 0 h 1260"/>
                    <a:gd name="T10" fmla="*/ 27 w 27"/>
                    <a:gd name="T11" fmla="*/ 13 h 1260"/>
                    <a:gd name="T12" fmla="*/ 27 w 27"/>
                    <a:gd name="T13" fmla="*/ 1246 h 1260"/>
                    <a:gd name="T14" fmla="*/ 14 w 27"/>
                    <a:gd name="T15" fmla="*/ 1260 h 12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 h="1260">
                      <a:moveTo>
                        <a:pt x="14" y="1260"/>
                      </a:moveTo>
                      <a:lnTo>
                        <a:pt x="14" y="1260"/>
                      </a:lnTo>
                      <a:cubicBezTo>
                        <a:pt x="6" y="1260"/>
                        <a:pt x="0" y="1254"/>
                        <a:pt x="0" y="1246"/>
                      </a:cubicBezTo>
                      <a:lnTo>
                        <a:pt x="0" y="13"/>
                      </a:lnTo>
                      <a:cubicBezTo>
                        <a:pt x="0" y="6"/>
                        <a:pt x="6" y="0"/>
                        <a:pt x="14" y="0"/>
                      </a:cubicBezTo>
                      <a:cubicBezTo>
                        <a:pt x="21" y="0"/>
                        <a:pt x="27" y="6"/>
                        <a:pt x="27" y="13"/>
                      </a:cubicBezTo>
                      <a:lnTo>
                        <a:pt x="27" y="1246"/>
                      </a:lnTo>
                      <a:cubicBezTo>
                        <a:pt x="27" y="1254"/>
                        <a:pt x="21" y="1260"/>
                        <a:pt x="14" y="1260"/>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latin typeface="Segoe UI"/>
                  </a:endParaRPr>
                </a:p>
              </p:txBody>
            </p:sp>
            <p:sp>
              <p:nvSpPr>
                <p:cNvPr id="799" name="Freeform 215">
                  <a:extLst>
                    <a:ext uri="{FF2B5EF4-FFF2-40B4-BE49-F238E27FC236}">
                      <a16:creationId xmlns:a16="http://schemas.microsoft.com/office/drawing/2014/main" id="{24FA2793-A687-4EFE-9060-85E0CC119E4D}"/>
                    </a:ext>
                  </a:extLst>
                </p:cNvPr>
                <p:cNvSpPr>
                  <a:spLocks/>
                </p:cNvSpPr>
                <p:nvPr/>
              </p:nvSpPr>
              <p:spPr bwMode="auto">
                <a:xfrm>
                  <a:off x="9860434" y="5212698"/>
                  <a:ext cx="8096" cy="412873"/>
                </a:xfrm>
                <a:custGeom>
                  <a:avLst/>
                  <a:gdLst>
                    <a:gd name="T0" fmla="*/ 13 w 27"/>
                    <a:gd name="T1" fmla="*/ 1260 h 1260"/>
                    <a:gd name="T2" fmla="*/ 13 w 27"/>
                    <a:gd name="T3" fmla="*/ 1260 h 1260"/>
                    <a:gd name="T4" fmla="*/ 0 w 27"/>
                    <a:gd name="T5" fmla="*/ 1246 h 1260"/>
                    <a:gd name="T6" fmla="*/ 0 w 27"/>
                    <a:gd name="T7" fmla="*/ 13 h 1260"/>
                    <a:gd name="T8" fmla="*/ 13 w 27"/>
                    <a:gd name="T9" fmla="*/ 0 h 1260"/>
                    <a:gd name="T10" fmla="*/ 27 w 27"/>
                    <a:gd name="T11" fmla="*/ 13 h 1260"/>
                    <a:gd name="T12" fmla="*/ 27 w 27"/>
                    <a:gd name="T13" fmla="*/ 1246 h 1260"/>
                    <a:gd name="T14" fmla="*/ 13 w 27"/>
                    <a:gd name="T15" fmla="*/ 1260 h 12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 h="1260">
                      <a:moveTo>
                        <a:pt x="13" y="1260"/>
                      </a:moveTo>
                      <a:lnTo>
                        <a:pt x="13" y="1260"/>
                      </a:lnTo>
                      <a:cubicBezTo>
                        <a:pt x="6" y="1260"/>
                        <a:pt x="0" y="1254"/>
                        <a:pt x="0" y="1246"/>
                      </a:cubicBezTo>
                      <a:lnTo>
                        <a:pt x="0" y="13"/>
                      </a:lnTo>
                      <a:cubicBezTo>
                        <a:pt x="0" y="6"/>
                        <a:pt x="6" y="0"/>
                        <a:pt x="13" y="0"/>
                      </a:cubicBezTo>
                      <a:cubicBezTo>
                        <a:pt x="21" y="0"/>
                        <a:pt x="27" y="6"/>
                        <a:pt x="27" y="13"/>
                      </a:cubicBezTo>
                      <a:lnTo>
                        <a:pt x="27" y="1246"/>
                      </a:lnTo>
                      <a:cubicBezTo>
                        <a:pt x="27" y="1254"/>
                        <a:pt x="21" y="1260"/>
                        <a:pt x="13" y="1260"/>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latin typeface="Segoe UI"/>
                  </a:endParaRPr>
                </a:p>
              </p:txBody>
            </p:sp>
            <p:sp>
              <p:nvSpPr>
                <p:cNvPr id="800" name="Freeform 216">
                  <a:extLst>
                    <a:ext uri="{FF2B5EF4-FFF2-40B4-BE49-F238E27FC236}">
                      <a16:creationId xmlns:a16="http://schemas.microsoft.com/office/drawing/2014/main" id="{336B1ECD-A853-4F69-874B-3D77B8528FB0}"/>
                    </a:ext>
                  </a:extLst>
                </p:cNvPr>
                <p:cNvSpPr>
                  <a:spLocks/>
                </p:cNvSpPr>
                <p:nvPr/>
              </p:nvSpPr>
              <p:spPr bwMode="auto">
                <a:xfrm>
                  <a:off x="9842623" y="5133362"/>
                  <a:ext cx="273630" cy="9715"/>
                </a:xfrm>
                <a:custGeom>
                  <a:avLst/>
                  <a:gdLst>
                    <a:gd name="T0" fmla="*/ 831 w 844"/>
                    <a:gd name="T1" fmla="*/ 27 h 27"/>
                    <a:gd name="T2" fmla="*/ 831 w 844"/>
                    <a:gd name="T3" fmla="*/ 27 h 27"/>
                    <a:gd name="T4" fmla="*/ 14 w 844"/>
                    <a:gd name="T5" fmla="*/ 27 h 27"/>
                    <a:gd name="T6" fmla="*/ 0 w 844"/>
                    <a:gd name="T7" fmla="*/ 13 h 27"/>
                    <a:gd name="T8" fmla="*/ 14 w 844"/>
                    <a:gd name="T9" fmla="*/ 0 h 27"/>
                    <a:gd name="T10" fmla="*/ 831 w 844"/>
                    <a:gd name="T11" fmla="*/ 0 h 27"/>
                    <a:gd name="T12" fmla="*/ 844 w 844"/>
                    <a:gd name="T13" fmla="*/ 13 h 27"/>
                    <a:gd name="T14" fmla="*/ 831 w 844"/>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4" h="27">
                      <a:moveTo>
                        <a:pt x="831" y="27"/>
                      </a:moveTo>
                      <a:lnTo>
                        <a:pt x="831" y="27"/>
                      </a:lnTo>
                      <a:lnTo>
                        <a:pt x="14" y="27"/>
                      </a:lnTo>
                      <a:cubicBezTo>
                        <a:pt x="6" y="27"/>
                        <a:pt x="0" y="21"/>
                        <a:pt x="0" y="13"/>
                      </a:cubicBezTo>
                      <a:cubicBezTo>
                        <a:pt x="0" y="6"/>
                        <a:pt x="6" y="0"/>
                        <a:pt x="14" y="0"/>
                      </a:cubicBezTo>
                      <a:lnTo>
                        <a:pt x="831" y="0"/>
                      </a:lnTo>
                      <a:cubicBezTo>
                        <a:pt x="838" y="0"/>
                        <a:pt x="844" y="6"/>
                        <a:pt x="844" y="13"/>
                      </a:cubicBezTo>
                      <a:cubicBezTo>
                        <a:pt x="844" y="21"/>
                        <a:pt x="838" y="27"/>
                        <a:pt x="831" y="27"/>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latin typeface="Segoe UI"/>
                  </a:endParaRPr>
                </a:p>
              </p:txBody>
            </p:sp>
            <p:sp>
              <p:nvSpPr>
                <p:cNvPr id="801" name="Freeform 217">
                  <a:extLst>
                    <a:ext uri="{FF2B5EF4-FFF2-40B4-BE49-F238E27FC236}">
                      <a16:creationId xmlns:a16="http://schemas.microsoft.com/office/drawing/2014/main" id="{4C19876D-2C0C-4DC8-9ADD-B3E0F9A0C869}"/>
                    </a:ext>
                  </a:extLst>
                </p:cNvPr>
                <p:cNvSpPr>
                  <a:spLocks/>
                </p:cNvSpPr>
                <p:nvPr/>
              </p:nvSpPr>
              <p:spPr bwMode="auto">
                <a:xfrm>
                  <a:off x="9939770" y="5695192"/>
                  <a:ext cx="335156" cy="9715"/>
                </a:xfrm>
                <a:custGeom>
                  <a:avLst/>
                  <a:gdLst>
                    <a:gd name="T0" fmla="*/ 1016 w 1030"/>
                    <a:gd name="T1" fmla="*/ 27 h 27"/>
                    <a:gd name="T2" fmla="*/ 1016 w 1030"/>
                    <a:gd name="T3" fmla="*/ 27 h 27"/>
                    <a:gd name="T4" fmla="*/ 14 w 1030"/>
                    <a:gd name="T5" fmla="*/ 27 h 27"/>
                    <a:gd name="T6" fmla="*/ 0 w 1030"/>
                    <a:gd name="T7" fmla="*/ 13 h 27"/>
                    <a:gd name="T8" fmla="*/ 14 w 1030"/>
                    <a:gd name="T9" fmla="*/ 0 h 27"/>
                    <a:gd name="T10" fmla="*/ 1016 w 1030"/>
                    <a:gd name="T11" fmla="*/ 0 h 27"/>
                    <a:gd name="T12" fmla="*/ 1030 w 1030"/>
                    <a:gd name="T13" fmla="*/ 13 h 27"/>
                    <a:gd name="T14" fmla="*/ 1016 w 1030"/>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0" h="27">
                      <a:moveTo>
                        <a:pt x="1016" y="27"/>
                      </a:moveTo>
                      <a:lnTo>
                        <a:pt x="1016" y="27"/>
                      </a:lnTo>
                      <a:lnTo>
                        <a:pt x="14" y="27"/>
                      </a:lnTo>
                      <a:cubicBezTo>
                        <a:pt x="6" y="27"/>
                        <a:pt x="0" y="21"/>
                        <a:pt x="0" y="13"/>
                      </a:cubicBezTo>
                      <a:cubicBezTo>
                        <a:pt x="0" y="6"/>
                        <a:pt x="6" y="0"/>
                        <a:pt x="14" y="0"/>
                      </a:cubicBezTo>
                      <a:lnTo>
                        <a:pt x="1016" y="0"/>
                      </a:lnTo>
                      <a:cubicBezTo>
                        <a:pt x="1024" y="0"/>
                        <a:pt x="1030" y="6"/>
                        <a:pt x="1030" y="13"/>
                      </a:cubicBezTo>
                      <a:cubicBezTo>
                        <a:pt x="1030" y="21"/>
                        <a:pt x="1024" y="27"/>
                        <a:pt x="1016" y="27"/>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latin typeface="Segoe UI"/>
                  </a:endParaRPr>
                </a:p>
              </p:txBody>
            </p:sp>
            <p:sp>
              <p:nvSpPr>
                <p:cNvPr id="802" name="Freeform 218">
                  <a:extLst>
                    <a:ext uri="{FF2B5EF4-FFF2-40B4-BE49-F238E27FC236}">
                      <a16:creationId xmlns:a16="http://schemas.microsoft.com/office/drawing/2014/main" id="{131E1B0C-FA11-45D4-95A0-70429E1325A3}"/>
                    </a:ext>
                  </a:extLst>
                </p:cNvPr>
                <p:cNvSpPr>
                  <a:spLocks/>
                </p:cNvSpPr>
                <p:nvPr/>
              </p:nvSpPr>
              <p:spPr bwMode="auto">
                <a:xfrm>
                  <a:off x="9763287" y="5133362"/>
                  <a:ext cx="432302" cy="89051"/>
                </a:xfrm>
                <a:custGeom>
                  <a:avLst/>
                  <a:gdLst>
                    <a:gd name="T0" fmla="*/ 1314 w 1327"/>
                    <a:gd name="T1" fmla="*/ 269 h 269"/>
                    <a:gd name="T2" fmla="*/ 1314 w 1327"/>
                    <a:gd name="T3" fmla="*/ 269 h 269"/>
                    <a:gd name="T4" fmla="*/ 1300 w 1327"/>
                    <a:gd name="T5" fmla="*/ 255 h 269"/>
                    <a:gd name="T6" fmla="*/ 1072 w 1327"/>
                    <a:gd name="T7" fmla="*/ 27 h 269"/>
                    <a:gd name="T8" fmla="*/ 843 w 1327"/>
                    <a:gd name="T9" fmla="*/ 255 h 269"/>
                    <a:gd name="T10" fmla="*/ 843 w 1327"/>
                    <a:gd name="T11" fmla="*/ 269 h 269"/>
                    <a:gd name="T12" fmla="*/ 0 w 1327"/>
                    <a:gd name="T13" fmla="*/ 269 h 269"/>
                    <a:gd name="T14" fmla="*/ 0 w 1327"/>
                    <a:gd name="T15" fmla="*/ 255 h 269"/>
                    <a:gd name="T16" fmla="*/ 255 w 1327"/>
                    <a:gd name="T17" fmla="*/ 0 h 269"/>
                    <a:gd name="T18" fmla="*/ 268 w 1327"/>
                    <a:gd name="T19" fmla="*/ 13 h 269"/>
                    <a:gd name="T20" fmla="*/ 255 w 1327"/>
                    <a:gd name="T21" fmla="*/ 27 h 269"/>
                    <a:gd name="T22" fmla="*/ 27 w 1327"/>
                    <a:gd name="T23" fmla="*/ 242 h 269"/>
                    <a:gd name="T24" fmla="*/ 817 w 1327"/>
                    <a:gd name="T25" fmla="*/ 242 h 269"/>
                    <a:gd name="T26" fmla="*/ 1072 w 1327"/>
                    <a:gd name="T27" fmla="*/ 0 h 269"/>
                    <a:gd name="T28" fmla="*/ 1327 w 1327"/>
                    <a:gd name="T29" fmla="*/ 255 h 269"/>
                    <a:gd name="T30" fmla="*/ 1314 w 1327"/>
                    <a:gd name="T31" fmla="*/ 269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7" h="269">
                      <a:moveTo>
                        <a:pt x="1314" y="269"/>
                      </a:moveTo>
                      <a:lnTo>
                        <a:pt x="1314" y="269"/>
                      </a:lnTo>
                      <a:cubicBezTo>
                        <a:pt x="1306" y="269"/>
                        <a:pt x="1300" y="263"/>
                        <a:pt x="1300" y="255"/>
                      </a:cubicBezTo>
                      <a:cubicBezTo>
                        <a:pt x="1300" y="129"/>
                        <a:pt x="1198" y="27"/>
                        <a:pt x="1072" y="27"/>
                      </a:cubicBezTo>
                      <a:cubicBezTo>
                        <a:pt x="946" y="27"/>
                        <a:pt x="843" y="129"/>
                        <a:pt x="843" y="255"/>
                      </a:cubicBezTo>
                      <a:lnTo>
                        <a:pt x="843" y="269"/>
                      </a:lnTo>
                      <a:lnTo>
                        <a:pt x="0" y="269"/>
                      </a:lnTo>
                      <a:lnTo>
                        <a:pt x="0" y="255"/>
                      </a:lnTo>
                      <a:cubicBezTo>
                        <a:pt x="0" y="115"/>
                        <a:pt x="114" y="0"/>
                        <a:pt x="255" y="0"/>
                      </a:cubicBezTo>
                      <a:cubicBezTo>
                        <a:pt x="262" y="0"/>
                        <a:pt x="268" y="6"/>
                        <a:pt x="268" y="13"/>
                      </a:cubicBezTo>
                      <a:cubicBezTo>
                        <a:pt x="268" y="21"/>
                        <a:pt x="262" y="27"/>
                        <a:pt x="255" y="27"/>
                      </a:cubicBezTo>
                      <a:cubicBezTo>
                        <a:pt x="133" y="27"/>
                        <a:pt x="33" y="122"/>
                        <a:pt x="27" y="242"/>
                      </a:cubicBezTo>
                      <a:lnTo>
                        <a:pt x="817" y="242"/>
                      </a:lnTo>
                      <a:cubicBezTo>
                        <a:pt x="824" y="107"/>
                        <a:pt x="936" y="0"/>
                        <a:pt x="1072" y="0"/>
                      </a:cubicBezTo>
                      <a:cubicBezTo>
                        <a:pt x="1213" y="0"/>
                        <a:pt x="1327" y="115"/>
                        <a:pt x="1327" y="255"/>
                      </a:cubicBezTo>
                      <a:cubicBezTo>
                        <a:pt x="1327" y="263"/>
                        <a:pt x="1321" y="269"/>
                        <a:pt x="1314" y="269"/>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latin typeface="Segoe UI"/>
                  </a:endParaRPr>
                </a:p>
              </p:txBody>
            </p:sp>
            <p:sp>
              <p:nvSpPr>
                <p:cNvPr id="803" name="Freeform 219">
                  <a:extLst>
                    <a:ext uri="{FF2B5EF4-FFF2-40B4-BE49-F238E27FC236}">
                      <a16:creationId xmlns:a16="http://schemas.microsoft.com/office/drawing/2014/main" id="{03217780-F001-4ECF-AF36-BA2C2522EA9D}"/>
                    </a:ext>
                  </a:extLst>
                </p:cNvPr>
                <p:cNvSpPr>
                  <a:spLocks/>
                </p:cNvSpPr>
                <p:nvPr/>
              </p:nvSpPr>
              <p:spPr bwMode="auto">
                <a:xfrm>
                  <a:off x="9920341" y="5266129"/>
                  <a:ext cx="221818" cy="9715"/>
                </a:xfrm>
                <a:custGeom>
                  <a:avLst/>
                  <a:gdLst>
                    <a:gd name="T0" fmla="*/ 665 w 678"/>
                    <a:gd name="T1" fmla="*/ 27 h 27"/>
                    <a:gd name="T2" fmla="*/ 665 w 678"/>
                    <a:gd name="T3" fmla="*/ 27 h 27"/>
                    <a:gd name="T4" fmla="*/ 13 w 678"/>
                    <a:gd name="T5" fmla="*/ 27 h 27"/>
                    <a:gd name="T6" fmla="*/ 0 w 678"/>
                    <a:gd name="T7" fmla="*/ 14 h 27"/>
                    <a:gd name="T8" fmla="*/ 13 w 678"/>
                    <a:gd name="T9" fmla="*/ 0 h 27"/>
                    <a:gd name="T10" fmla="*/ 665 w 678"/>
                    <a:gd name="T11" fmla="*/ 0 h 27"/>
                    <a:gd name="T12" fmla="*/ 678 w 678"/>
                    <a:gd name="T13" fmla="*/ 14 h 27"/>
                    <a:gd name="T14" fmla="*/ 665 w 678"/>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27">
                      <a:moveTo>
                        <a:pt x="665" y="27"/>
                      </a:moveTo>
                      <a:lnTo>
                        <a:pt x="665" y="27"/>
                      </a:lnTo>
                      <a:lnTo>
                        <a:pt x="13" y="27"/>
                      </a:lnTo>
                      <a:cubicBezTo>
                        <a:pt x="6" y="27"/>
                        <a:pt x="0" y="21"/>
                        <a:pt x="0" y="14"/>
                      </a:cubicBezTo>
                      <a:cubicBezTo>
                        <a:pt x="0" y="6"/>
                        <a:pt x="6" y="0"/>
                        <a:pt x="13" y="0"/>
                      </a:cubicBezTo>
                      <a:lnTo>
                        <a:pt x="665" y="0"/>
                      </a:lnTo>
                      <a:cubicBezTo>
                        <a:pt x="672" y="0"/>
                        <a:pt x="678" y="6"/>
                        <a:pt x="678" y="14"/>
                      </a:cubicBezTo>
                      <a:cubicBezTo>
                        <a:pt x="678" y="21"/>
                        <a:pt x="672" y="27"/>
                        <a:pt x="665" y="27"/>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latin typeface="Segoe UI"/>
                  </a:endParaRPr>
                </a:p>
              </p:txBody>
            </p:sp>
            <p:sp>
              <p:nvSpPr>
                <p:cNvPr id="804" name="Freeform 220">
                  <a:extLst>
                    <a:ext uri="{FF2B5EF4-FFF2-40B4-BE49-F238E27FC236}">
                      <a16:creationId xmlns:a16="http://schemas.microsoft.com/office/drawing/2014/main" id="{3C63A011-682A-4A17-8910-F3F1BD2AB05D}"/>
                    </a:ext>
                  </a:extLst>
                </p:cNvPr>
                <p:cNvSpPr>
                  <a:spLocks/>
                </p:cNvSpPr>
                <p:nvPr/>
              </p:nvSpPr>
              <p:spPr bwMode="auto">
                <a:xfrm>
                  <a:off x="9920341" y="5314702"/>
                  <a:ext cx="221818" cy="9715"/>
                </a:xfrm>
                <a:custGeom>
                  <a:avLst/>
                  <a:gdLst>
                    <a:gd name="T0" fmla="*/ 665 w 678"/>
                    <a:gd name="T1" fmla="*/ 27 h 27"/>
                    <a:gd name="T2" fmla="*/ 665 w 678"/>
                    <a:gd name="T3" fmla="*/ 27 h 27"/>
                    <a:gd name="T4" fmla="*/ 13 w 678"/>
                    <a:gd name="T5" fmla="*/ 27 h 27"/>
                    <a:gd name="T6" fmla="*/ 0 w 678"/>
                    <a:gd name="T7" fmla="*/ 13 h 27"/>
                    <a:gd name="T8" fmla="*/ 13 w 678"/>
                    <a:gd name="T9" fmla="*/ 0 h 27"/>
                    <a:gd name="T10" fmla="*/ 665 w 678"/>
                    <a:gd name="T11" fmla="*/ 0 h 27"/>
                    <a:gd name="T12" fmla="*/ 678 w 678"/>
                    <a:gd name="T13" fmla="*/ 13 h 27"/>
                    <a:gd name="T14" fmla="*/ 665 w 678"/>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27">
                      <a:moveTo>
                        <a:pt x="665" y="27"/>
                      </a:moveTo>
                      <a:lnTo>
                        <a:pt x="665" y="27"/>
                      </a:lnTo>
                      <a:lnTo>
                        <a:pt x="13" y="27"/>
                      </a:lnTo>
                      <a:cubicBezTo>
                        <a:pt x="6" y="27"/>
                        <a:pt x="0" y="21"/>
                        <a:pt x="0" y="13"/>
                      </a:cubicBezTo>
                      <a:cubicBezTo>
                        <a:pt x="0" y="6"/>
                        <a:pt x="6" y="0"/>
                        <a:pt x="13" y="0"/>
                      </a:cubicBezTo>
                      <a:lnTo>
                        <a:pt x="665" y="0"/>
                      </a:lnTo>
                      <a:cubicBezTo>
                        <a:pt x="672" y="0"/>
                        <a:pt x="678" y="6"/>
                        <a:pt x="678" y="13"/>
                      </a:cubicBezTo>
                      <a:cubicBezTo>
                        <a:pt x="678" y="21"/>
                        <a:pt x="672" y="27"/>
                        <a:pt x="665" y="27"/>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latin typeface="Segoe UI"/>
                  </a:endParaRPr>
                </a:p>
              </p:txBody>
            </p:sp>
            <p:sp>
              <p:nvSpPr>
                <p:cNvPr id="805" name="Freeform 221">
                  <a:extLst>
                    <a:ext uri="{FF2B5EF4-FFF2-40B4-BE49-F238E27FC236}">
                      <a16:creationId xmlns:a16="http://schemas.microsoft.com/office/drawing/2014/main" id="{1370ECAB-46BD-494B-9A29-B5881BAF2685}"/>
                    </a:ext>
                  </a:extLst>
                </p:cNvPr>
                <p:cNvSpPr>
                  <a:spLocks/>
                </p:cNvSpPr>
                <p:nvPr/>
              </p:nvSpPr>
              <p:spPr bwMode="auto">
                <a:xfrm>
                  <a:off x="9920341" y="5364894"/>
                  <a:ext cx="221818" cy="8096"/>
                </a:xfrm>
                <a:custGeom>
                  <a:avLst/>
                  <a:gdLst>
                    <a:gd name="T0" fmla="*/ 665 w 678"/>
                    <a:gd name="T1" fmla="*/ 26 h 26"/>
                    <a:gd name="T2" fmla="*/ 665 w 678"/>
                    <a:gd name="T3" fmla="*/ 26 h 26"/>
                    <a:gd name="T4" fmla="*/ 13 w 678"/>
                    <a:gd name="T5" fmla="*/ 26 h 26"/>
                    <a:gd name="T6" fmla="*/ 0 w 678"/>
                    <a:gd name="T7" fmla="*/ 13 h 26"/>
                    <a:gd name="T8" fmla="*/ 13 w 678"/>
                    <a:gd name="T9" fmla="*/ 0 h 26"/>
                    <a:gd name="T10" fmla="*/ 665 w 678"/>
                    <a:gd name="T11" fmla="*/ 0 h 26"/>
                    <a:gd name="T12" fmla="*/ 678 w 678"/>
                    <a:gd name="T13" fmla="*/ 13 h 26"/>
                    <a:gd name="T14" fmla="*/ 665 w 678"/>
                    <a:gd name="T15" fmla="*/ 26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26">
                      <a:moveTo>
                        <a:pt x="665" y="26"/>
                      </a:moveTo>
                      <a:lnTo>
                        <a:pt x="665" y="26"/>
                      </a:lnTo>
                      <a:lnTo>
                        <a:pt x="13" y="26"/>
                      </a:lnTo>
                      <a:cubicBezTo>
                        <a:pt x="6" y="26"/>
                        <a:pt x="0" y="20"/>
                        <a:pt x="0" y="13"/>
                      </a:cubicBezTo>
                      <a:cubicBezTo>
                        <a:pt x="0" y="6"/>
                        <a:pt x="6" y="0"/>
                        <a:pt x="13" y="0"/>
                      </a:cubicBezTo>
                      <a:lnTo>
                        <a:pt x="665" y="0"/>
                      </a:lnTo>
                      <a:cubicBezTo>
                        <a:pt x="672" y="0"/>
                        <a:pt x="678" y="6"/>
                        <a:pt x="678" y="13"/>
                      </a:cubicBezTo>
                      <a:cubicBezTo>
                        <a:pt x="678" y="20"/>
                        <a:pt x="672" y="26"/>
                        <a:pt x="665" y="26"/>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latin typeface="Segoe UI"/>
                  </a:endParaRPr>
                </a:p>
              </p:txBody>
            </p:sp>
            <p:sp>
              <p:nvSpPr>
                <p:cNvPr id="806" name="Freeform 222">
                  <a:extLst>
                    <a:ext uri="{FF2B5EF4-FFF2-40B4-BE49-F238E27FC236}">
                      <a16:creationId xmlns:a16="http://schemas.microsoft.com/office/drawing/2014/main" id="{49B37F05-9871-42C5-90F5-AACD35776812}"/>
                    </a:ext>
                  </a:extLst>
                </p:cNvPr>
                <p:cNvSpPr>
                  <a:spLocks/>
                </p:cNvSpPr>
                <p:nvPr/>
              </p:nvSpPr>
              <p:spPr bwMode="auto">
                <a:xfrm>
                  <a:off x="9920341" y="5413468"/>
                  <a:ext cx="221818" cy="8096"/>
                </a:xfrm>
                <a:custGeom>
                  <a:avLst/>
                  <a:gdLst>
                    <a:gd name="T0" fmla="*/ 665 w 678"/>
                    <a:gd name="T1" fmla="*/ 27 h 27"/>
                    <a:gd name="T2" fmla="*/ 665 w 678"/>
                    <a:gd name="T3" fmla="*/ 27 h 27"/>
                    <a:gd name="T4" fmla="*/ 13 w 678"/>
                    <a:gd name="T5" fmla="*/ 27 h 27"/>
                    <a:gd name="T6" fmla="*/ 0 w 678"/>
                    <a:gd name="T7" fmla="*/ 14 h 27"/>
                    <a:gd name="T8" fmla="*/ 13 w 678"/>
                    <a:gd name="T9" fmla="*/ 0 h 27"/>
                    <a:gd name="T10" fmla="*/ 665 w 678"/>
                    <a:gd name="T11" fmla="*/ 0 h 27"/>
                    <a:gd name="T12" fmla="*/ 678 w 678"/>
                    <a:gd name="T13" fmla="*/ 14 h 27"/>
                    <a:gd name="T14" fmla="*/ 665 w 678"/>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27">
                      <a:moveTo>
                        <a:pt x="665" y="27"/>
                      </a:moveTo>
                      <a:lnTo>
                        <a:pt x="665" y="27"/>
                      </a:lnTo>
                      <a:lnTo>
                        <a:pt x="13" y="27"/>
                      </a:lnTo>
                      <a:cubicBezTo>
                        <a:pt x="6" y="27"/>
                        <a:pt x="0" y="21"/>
                        <a:pt x="0" y="14"/>
                      </a:cubicBezTo>
                      <a:cubicBezTo>
                        <a:pt x="0" y="6"/>
                        <a:pt x="6" y="0"/>
                        <a:pt x="13" y="0"/>
                      </a:cubicBezTo>
                      <a:lnTo>
                        <a:pt x="665" y="0"/>
                      </a:lnTo>
                      <a:cubicBezTo>
                        <a:pt x="672" y="0"/>
                        <a:pt x="678" y="6"/>
                        <a:pt x="678" y="14"/>
                      </a:cubicBezTo>
                      <a:cubicBezTo>
                        <a:pt x="678" y="21"/>
                        <a:pt x="672" y="27"/>
                        <a:pt x="665" y="27"/>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latin typeface="Segoe UI"/>
                  </a:endParaRPr>
                </a:p>
              </p:txBody>
            </p:sp>
            <p:sp>
              <p:nvSpPr>
                <p:cNvPr id="807" name="Freeform 223">
                  <a:extLst>
                    <a:ext uri="{FF2B5EF4-FFF2-40B4-BE49-F238E27FC236}">
                      <a16:creationId xmlns:a16="http://schemas.microsoft.com/office/drawing/2014/main" id="{856B9919-454D-4361-8FE3-EBD39E493802}"/>
                    </a:ext>
                  </a:extLst>
                </p:cNvPr>
                <p:cNvSpPr>
                  <a:spLocks/>
                </p:cNvSpPr>
                <p:nvPr/>
              </p:nvSpPr>
              <p:spPr bwMode="auto">
                <a:xfrm>
                  <a:off x="9920341" y="5462041"/>
                  <a:ext cx="221818" cy="9715"/>
                </a:xfrm>
                <a:custGeom>
                  <a:avLst/>
                  <a:gdLst>
                    <a:gd name="T0" fmla="*/ 665 w 678"/>
                    <a:gd name="T1" fmla="*/ 27 h 27"/>
                    <a:gd name="T2" fmla="*/ 665 w 678"/>
                    <a:gd name="T3" fmla="*/ 27 h 27"/>
                    <a:gd name="T4" fmla="*/ 13 w 678"/>
                    <a:gd name="T5" fmla="*/ 27 h 27"/>
                    <a:gd name="T6" fmla="*/ 0 w 678"/>
                    <a:gd name="T7" fmla="*/ 13 h 27"/>
                    <a:gd name="T8" fmla="*/ 13 w 678"/>
                    <a:gd name="T9" fmla="*/ 0 h 27"/>
                    <a:gd name="T10" fmla="*/ 665 w 678"/>
                    <a:gd name="T11" fmla="*/ 0 h 27"/>
                    <a:gd name="T12" fmla="*/ 678 w 678"/>
                    <a:gd name="T13" fmla="*/ 13 h 27"/>
                    <a:gd name="T14" fmla="*/ 665 w 678"/>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27">
                      <a:moveTo>
                        <a:pt x="665" y="27"/>
                      </a:moveTo>
                      <a:lnTo>
                        <a:pt x="665" y="27"/>
                      </a:lnTo>
                      <a:lnTo>
                        <a:pt x="13" y="27"/>
                      </a:lnTo>
                      <a:cubicBezTo>
                        <a:pt x="6" y="27"/>
                        <a:pt x="0" y="21"/>
                        <a:pt x="0" y="13"/>
                      </a:cubicBezTo>
                      <a:cubicBezTo>
                        <a:pt x="0" y="6"/>
                        <a:pt x="6" y="0"/>
                        <a:pt x="13" y="0"/>
                      </a:cubicBezTo>
                      <a:lnTo>
                        <a:pt x="665" y="0"/>
                      </a:lnTo>
                      <a:cubicBezTo>
                        <a:pt x="672" y="0"/>
                        <a:pt x="678" y="6"/>
                        <a:pt x="678" y="13"/>
                      </a:cubicBezTo>
                      <a:cubicBezTo>
                        <a:pt x="678" y="21"/>
                        <a:pt x="672" y="27"/>
                        <a:pt x="665" y="27"/>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latin typeface="Segoe UI"/>
                  </a:endParaRPr>
                </a:p>
              </p:txBody>
            </p:sp>
            <p:sp>
              <p:nvSpPr>
                <p:cNvPr id="808" name="Freeform 224">
                  <a:extLst>
                    <a:ext uri="{FF2B5EF4-FFF2-40B4-BE49-F238E27FC236}">
                      <a16:creationId xmlns:a16="http://schemas.microsoft.com/office/drawing/2014/main" id="{142D952B-DA4D-4FD0-8ADC-F5B300EDA7B6}"/>
                    </a:ext>
                  </a:extLst>
                </p:cNvPr>
                <p:cNvSpPr>
                  <a:spLocks/>
                </p:cNvSpPr>
                <p:nvPr/>
              </p:nvSpPr>
              <p:spPr bwMode="auto">
                <a:xfrm>
                  <a:off x="9920340" y="5518710"/>
                  <a:ext cx="219456" cy="9715"/>
                </a:xfrm>
                <a:custGeom>
                  <a:avLst/>
                  <a:gdLst>
                    <a:gd name="T0" fmla="*/ 330 w 344"/>
                    <a:gd name="T1" fmla="*/ 27 h 27"/>
                    <a:gd name="T2" fmla="*/ 330 w 344"/>
                    <a:gd name="T3" fmla="*/ 27 h 27"/>
                    <a:gd name="T4" fmla="*/ 13 w 344"/>
                    <a:gd name="T5" fmla="*/ 27 h 27"/>
                    <a:gd name="T6" fmla="*/ 0 w 344"/>
                    <a:gd name="T7" fmla="*/ 14 h 27"/>
                    <a:gd name="T8" fmla="*/ 13 w 344"/>
                    <a:gd name="T9" fmla="*/ 0 h 27"/>
                    <a:gd name="T10" fmla="*/ 330 w 344"/>
                    <a:gd name="T11" fmla="*/ 0 h 27"/>
                    <a:gd name="T12" fmla="*/ 344 w 344"/>
                    <a:gd name="T13" fmla="*/ 14 h 27"/>
                    <a:gd name="T14" fmla="*/ 330 w 344"/>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4" h="27">
                      <a:moveTo>
                        <a:pt x="330" y="27"/>
                      </a:moveTo>
                      <a:lnTo>
                        <a:pt x="330" y="27"/>
                      </a:lnTo>
                      <a:lnTo>
                        <a:pt x="13" y="27"/>
                      </a:lnTo>
                      <a:cubicBezTo>
                        <a:pt x="6" y="27"/>
                        <a:pt x="0" y="21"/>
                        <a:pt x="0" y="14"/>
                      </a:cubicBezTo>
                      <a:cubicBezTo>
                        <a:pt x="0" y="6"/>
                        <a:pt x="6" y="0"/>
                        <a:pt x="13" y="0"/>
                      </a:cubicBezTo>
                      <a:lnTo>
                        <a:pt x="330" y="0"/>
                      </a:lnTo>
                      <a:cubicBezTo>
                        <a:pt x="338" y="0"/>
                        <a:pt x="344" y="6"/>
                        <a:pt x="344" y="14"/>
                      </a:cubicBezTo>
                      <a:cubicBezTo>
                        <a:pt x="344" y="21"/>
                        <a:pt x="338" y="27"/>
                        <a:pt x="330" y="27"/>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latin typeface="Segoe UI"/>
                  </a:endParaRPr>
                </a:p>
              </p:txBody>
            </p:sp>
          </p:grpSp>
          <p:grpSp>
            <p:nvGrpSpPr>
              <p:cNvPr id="764" name="Group 763">
                <a:extLst>
                  <a:ext uri="{FF2B5EF4-FFF2-40B4-BE49-F238E27FC236}">
                    <a16:creationId xmlns:a16="http://schemas.microsoft.com/office/drawing/2014/main" id="{62A81BBC-28C5-426C-9368-E325076B768F}"/>
                  </a:ext>
                </a:extLst>
              </p:cNvPr>
              <p:cNvGrpSpPr/>
              <p:nvPr/>
            </p:nvGrpSpPr>
            <p:grpSpPr>
              <a:xfrm>
                <a:off x="4565401" y="4207980"/>
                <a:ext cx="557986" cy="539640"/>
                <a:chOff x="4212581" y="4384439"/>
                <a:chExt cx="590975" cy="571545"/>
              </a:xfrm>
              <a:grpFill/>
            </p:grpSpPr>
            <p:sp>
              <p:nvSpPr>
                <p:cNvPr id="781" name="Rectangle: Top Corners Rounded 780">
                  <a:extLst>
                    <a:ext uri="{FF2B5EF4-FFF2-40B4-BE49-F238E27FC236}">
                      <a16:creationId xmlns:a16="http://schemas.microsoft.com/office/drawing/2014/main" id="{1B42C5B5-D931-4333-A3FA-BD90F0078F5B}"/>
                    </a:ext>
                  </a:extLst>
                </p:cNvPr>
                <p:cNvSpPr/>
                <p:nvPr/>
              </p:nvSpPr>
              <p:spPr bwMode="auto">
                <a:xfrm>
                  <a:off x="4317350" y="4394156"/>
                  <a:ext cx="319438" cy="493088"/>
                </a:xfrm>
                <a:prstGeom prst="round2SameRect">
                  <a:avLst>
                    <a:gd name="adj1" fmla="val 22258"/>
                    <a:gd name="adj2" fmla="val 0"/>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782" name="Group 781">
                  <a:extLst>
                    <a:ext uri="{FF2B5EF4-FFF2-40B4-BE49-F238E27FC236}">
                      <a16:creationId xmlns:a16="http://schemas.microsoft.com/office/drawing/2014/main" id="{69D1DC1F-6617-47FE-80C1-350DE6EC7A86}"/>
                    </a:ext>
                  </a:extLst>
                </p:cNvPr>
                <p:cNvGrpSpPr/>
                <p:nvPr/>
              </p:nvGrpSpPr>
              <p:grpSpPr>
                <a:xfrm>
                  <a:off x="4212581" y="4384439"/>
                  <a:ext cx="590975" cy="571545"/>
                  <a:chOff x="9763287" y="5133362"/>
                  <a:chExt cx="590975" cy="571545"/>
                </a:xfrm>
                <a:grpFill/>
              </p:grpSpPr>
              <p:sp>
                <p:nvSpPr>
                  <p:cNvPr id="783" name="Freeform 212">
                    <a:extLst>
                      <a:ext uri="{FF2B5EF4-FFF2-40B4-BE49-F238E27FC236}">
                        <a16:creationId xmlns:a16="http://schemas.microsoft.com/office/drawing/2014/main" id="{5C933840-2C62-40B7-9702-7AE63B9509B0}"/>
                      </a:ext>
                    </a:extLst>
                  </p:cNvPr>
                  <p:cNvSpPr>
                    <a:spLocks/>
                  </p:cNvSpPr>
                  <p:nvPr/>
                </p:nvSpPr>
                <p:spPr bwMode="auto">
                  <a:xfrm>
                    <a:off x="9860434" y="5617475"/>
                    <a:ext cx="87432" cy="87432"/>
                  </a:xfrm>
                  <a:custGeom>
                    <a:avLst/>
                    <a:gdLst>
                      <a:gd name="T0" fmla="*/ 255 w 268"/>
                      <a:gd name="T1" fmla="*/ 269 h 269"/>
                      <a:gd name="T2" fmla="*/ 255 w 268"/>
                      <a:gd name="T3" fmla="*/ 269 h 269"/>
                      <a:gd name="T4" fmla="*/ 0 w 268"/>
                      <a:gd name="T5" fmla="*/ 13 h 269"/>
                      <a:gd name="T6" fmla="*/ 13 w 268"/>
                      <a:gd name="T7" fmla="*/ 0 h 269"/>
                      <a:gd name="T8" fmla="*/ 27 w 268"/>
                      <a:gd name="T9" fmla="*/ 13 h 269"/>
                      <a:gd name="T10" fmla="*/ 255 w 268"/>
                      <a:gd name="T11" fmla="*/ 242 h 269"/>
                      <a:gd name="T12" fmla="*/ 268 w 268"/>
                      <a:gd name="T13" fmla="*/ 255 h 269"/>
                      <a:gd name="T14" fmla="*/ 255 w 268"/>
                      <a:gd name="T15" fmla="*/ 269 h 2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8" h="269">
                        <a:moveTo>
                          <a:pt x="255" y="269"/>
                        </a:moveTo>
                        <a:lnTo>
                          <a:pt x="255" y="269"/>
                        </a:lnTo>
                        <a:cubicBezTo>
                          <a:pt x="114" y="269"/>
                          <a:pt x="0" y="154"/>
                          <a:pt x="0" y="13"/>
                        </a:cubicBezTo>
                        <a:cubicBezTo>
                          <a:pt x="0" y="6"/>
                          <a:pt x="6" y="0"/>
                          <a:pt x="13" y="0"/>
                        </a:cubicBezTo>
                        <a:cubicBezTo>
                          <a:pt x="21" y="0"/>
                          <a:pt x="27" y="6"/>
                          <a:pt x="27" y="13"/>
                        </a:cubicBezTo>
                        <a:cubicBezTo>
                          <a:pt x="27" y="139"/>
                          <a:pt x="129" y="242"/>
                          <a:pt x="255" y="242"/>
                        </a:cubicBezTo>
                        <a:cubicBezTo>
                          <a:pt x="262" y="242"/>
                          <a:pt x="268" y="248"/>
                          <a:pt x="268" y="255"/>
                        </a:cubicBezTo>
                        <a:cubicBezTo>
                          <a:pt x="268" y="263"/>
                          <a:pt x="262" y="269"/>
                          <a:pt x="255" y="269"/>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latin typeface="Segoe UI"/>
                    </a:endParaRPr>
                  </a:p>
                </p:txBody>
              </p:sp>
              <p:sp>
                <p:nvSpPr>
                  <p:cNvPr id="784" name="Freeform 213">
                    <a:extLst>
                      <a:ext uri="{FF2B5EF4-FFF2-40B4-BE49-F238E27FC236}">
                        <a16:creationId xmlns:a16="http://schemas.microsoft.com/office/drawing/2014/main" id="{CDC104BD-18E2-4DA6-A61D-EA586DB02817}"/>
                      </a:ext>
                    </a:extLst>
                  </p:cNvPr>
                  <p:cNvSpPr>
                    <a:spLocks noEditPoints="1"/>
                  </p:cNvSpPr>
                  <p:nvPr/>
                </p:nvSpPr>
                <p:spPr bwMode="auto">
                  <a:xfrm>
                    <a:off x="10187494" y="5617475"/>
                    <a:ext cx="166768" cy="87432"/>
                  </a:xfrm>
                  <a:custGeom>
                    <a:avLst/>
                    <a:gdLst>
                      <a:gd name="T0" fmla="*/ 27 w 510"/>
                      <a:gd name="T1" fmla="*/ 27 h 269"/>
                      <a:gd name="T2" fmla="*/ 27 w 510"/>
                      <a:gd name="T3" fmla="*/ 27 h 269"/>
                      <a:gd name="T4" fmla="*/ 255 w 510"/>
                      <a:gd name="T5" fmla="*/ 242 h 269"/>
                      <a:gd name="T6" fmla="*/ 483 w 510"/>
                      <a:gd name="T7" fmla="*/ 27 h 269"/>
                      <a:gd name="T8" fmla="*/ 27 w 510"/>
                      <a:gd name="T9" fmla="*/ 27 h 269"/>
                      <a:gd name="T10" fmla="*/ 255 w 510"/>
                      <a:gd name="T11" fmla="*/ 269 h 269"/>
                      <a:gd name="T12" fmla="*/ 255 w 510"/>
                      <a:gd name="T13" fmla="*/ 269 h 269"/>
                      <a:gd name="T14" fmla="*/ 0 w 510"/>
                      <a:gd name="T15" fmla="*/ 13 h 269"/>
                      <a:gd name="T16" fmla="*/ 0 w 510"/>
                      <a:gd name="T17" fmla="*/ 0 h 269"/>
                      <a:gd name="T18" fmla="*/ 510 w 510"/>
                      <a:gd name="T19" fmla="*/ 0 h 269"/>
                      <a:gd name="T20" fmla="*/ 510 w 510"/>
                      <a:gd name="T21" fmla="*/ 13 h 269"/>
                      <a:gd name="T22" fmla="*/ 255 w 510"/>
                      <a:gd name="T23" fmla="*/ 269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0" h="269">
                        <a:moveTo>
                          <a:pt x="27" y="27"/>
                        </a:moveTo>
                        <a:lnTo>
                          <a:pt x="27" y="27"/>
                        </a:lnTo>
                        <a:cubicBezTo>
                          <a:pt x="34" y="146"/>
                          <a:pt x="134" y="242"/>
                          <a:pt x="255" y="242"/>
                        </a:cubicBezTo>
                        <a:cubicBezTo>
                          <a:pt x="377" y="242"/>
                          <a:pt x="476" y="146"/>
                          <a:pt x="483" y="27"/>
                        </a:cubicBezTo>
                        <a:lnTo>
                          <a:pt x="27" y="27"/>
                        </a:lnTo>
                        <a:close/>
                        <a:moveTo>
                          <a:pt x="255" y="269"/>
                        </a:moveTo>
                        <a:lnTo>
                          <a:pt x="255" y="269"/>
                        </a:lnTo>
                        <a:cubicBezTo>
                          <a:pt x="115" y="269"/>
                          <a:pt x="0" y="154"/>
                          <a:pt x="0" y="13"/>
                        </a:cubicBezTo>
                        <a:lnTo>
                          <a:pt x="0" y="0"/>
                        </a:lnTo>
                        <a:lnTo>
                          <a:pt x="510" y="0"/>
                        </a:lnTo>
                        <a:lnTo>
                          <a:pt x="510" y="13"/>
                        </a:lnTo>
                        <a:cubicBezTo>
                          <a:pt x="510" y="154"/>
                          <a:pt x="396" y="269"/>
                          <a:pt x="255" y="269"/>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latin typeface="Segoe UI"/>
                    </a:endParaRPr>
                  </a:p>
                </p:txBody>
              </p:sp>
              <p:sp>
                <p:nvSpPr>
                  <p:cNvPr id="785" name="Freeform 214">
                    <a:extLst>
                      <a:ext uri="{FF2B5EF4-FFF2-40B4-BE49-F238E27FC236}">
                        <a16:creationId xmlns:a16="http://schemas.microsoft.com/office/drawing/2014/main" id="{1C236A29-339E-4516-9537-0014E5C3E500}"/>
                      </a:ext>
                    </a:extLst>
                  </p:cNvPr>
                  <p:cNvSpPr>
                    <a:spLocks/>
                  </p:cNvSpPr>
                  <p:nvPr/>
                </p:nvSpPr>
                <p:spPr bwMode="auto">
                  <a:xfrm>
                    <a:off x="10187494" y="5212698"/>
                    <a:ext cx="8096" cy="412873"/>
                  </a:xfrm>
                  <a:custGeom>
                    <a:avLst/>
                    <a:gdLst>
                      <a:gd name="T0" fmla="*/ 14 w 27"/>
                      <a:gd name="T1" fmla="*/ 1260 h 1260"/>
                      <a:gd name="T2" fmla="*/ 14 w 27"/>
                      <a:gd name="T3" fmla="*/ 1260 h 1260"/>
                      <a:gd name="T4" fmla="*/ 0 w 27"/>
                      <a:gd name="T5" fmla="*/ 1246 h 1260"/>
                      <a:gd name="T6" fmla="*/ 0 w 27"/>
                      <a:gd name="T7" fmla="*/ 13 h 1260"/>
                      <a:gd name="T8" fmla="*/ 14 w 27"/>
                      <a:gd name="T9" fmla="*/ 0 h 1260"/>
                      <a:gd name="T10" fmla="*/ 27 w 27"/>
                      <a:gd name="T11" fmla="*/ 13 h 1260"/>
                      <a:gd name="T12" fmla="*/ 27 w 27"/>
                      <a:gd name="T13" fmla="*/ 1246 h 1260"/>
                      <a:gd name="T14" fmla="*/ 14 w 27"/>
                      <a:gd name="T15" fmla="*/ 1260 h 12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 h="1260">
                        <a:moveTo>
                          <a:pt x="14" y="1260"/>
                        </a:moveTo>
                        <a:lnTo>
                          <a:pt x="14" y="1260"/>
                        </a:lnTo>
                        <a:cubicBezTo>
                          <a:pt x="6" y="1260"/>
                          <a:pt x="0" y="1254"/>
                          <a:pt x="0" y="1246"/>
                        </a:cubicBezTo>
                        <a:lnTo>
                          <a:pt x="0" y="13"/>
                        </a:lnTo>
                        <a:cubicBezTo>
                          <a:pt x="0" y="6"/>
                          <a:pt x="6" y="0"/>
                          <a:pt x="14" y="0"/>
                        </a:cubicBezTo>
                        <a:cubicBezTo>
                          <a:pt x="21" y="0"/>
                          <a:pt x="27" y="6"/>
                          <a:pt x="27" y="13"/>
                        </a:cubicBezTo>
                        <a:lnTo>
                          <a:pt x="27" y="1246"/>
                        </a:lnTo>
                        <a:cubicBezTo>
                          <a:pt x="27" y="1254"/>
                          <a:pt x="21" y="1260"/>
                          <a:pt x="14" y="1260"/>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latin typeface="Segoe UI"/>
                    </a:endParaRPr>
                  </a:p>
                </p:txBody>
              </p:sp>
              <p:sp>
                <p:nvSpPr>
                  <p:cNvPr id="786" name="Freeform 215">
                    <a:extLst>
                      <a:ext uri="{FF2B5EF4-FFF2-40B4-BE49-F238E27FC236}">
                        <a16:creationId xmlns:a16="http://schemas.microsoft.com/office/drawing/2014/main" id="{C99FAEC5-1309-41DE-8450-36B6AC3BFBBD}"/>
                      </a:ext>
                    </a:extLst>
                  </p:cNvPr>
                  <p:cNvSpPr>
                    <a:spLocks/>
                  </p:cNvSpPr>
                  <p:nvPr/>
                </p:nvSpPr>
                <p:spPr bwMode="auto">
                  <a:xfrm>
                    <a:off x="9860434" y="5212698"/>
                    <a:ext cx="8096" cy="412873"/>
                  </a:xfrm>
                  <a:custGeom>
                    <a:avLst/>
                    <a:gdLst>
                      <a:gd name="T0" fmla="*/ 13 w 27"/>
                      <a:gd name="T1" fmla="*/ 1260 h 1260"/>
                      <a:gd name="T2" fmla="*/ 13 w 27"/>
                      <a:gd name="T3" fmla="*/ 1260 h 1260"/>
                      <a:gd name="T4" fmla="*/ 0 w 27"/>
                      <a:gd name="T5" fmla="*/ 1246 h 1260"/>
                      <a:gd name="T6" fmla="*/ 0 w 27"/>
                      <a:gd name="T7" fmla="*/ 13 h 1260"/>
                      <a:gd name="T8" fmla="*/ 13 w 27"/>
                      <a:gd name="T9" fmla="*/ 0 h 1260"/>
                      <a:gd name="T10" fmla="*/ 27 w 27"/>
                      <a:gd name="T11" fmla="*/ 13 h 1260"/>
                      <a:gd name="T12" fmla="*/ 27 w 27"/>
                      <a:gd name="T13" fmla="*/ 1246 h 1260"/>
                      <a:gd name="T14" fmla="*/ 13 w 27"/>
                      <a:gd name="T15" fmla="*/ 1260 h 12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 h="1260">
                        <a:moveTo>
                          <a:pt x="13" y="1260"/>
                        </a:moveTo>
                        <a:lnTo>
                          <a:pt x="13" y="1260"/>
                        </a:lnTo>
                        <a:cubicBezTo>
                          <a:pt x="6" y="1260"/>
                          <a:pt x="0" y="1254"/>
                          <a:pt x="0" y="1246"/>
                        </a:cubicBezTo>
                        <a:lnTo>
                          <a:pt x="0" y="13"/>
                        </a:lnTo>
                        <a:cubicBezTo>
                          <a:pt x="0" y="6"/>
                          <a:pt x="6" y="0"/>
                          <a:pt x="13" y="0"/>
                        </a:cubicBezTo>
                        <a:cubicBezTo>
                          <a:pt x="21" y="0"/>
                          <a:pt x="27" y="6"/>
                          <a:pt x="27" y="13"/>
                        </a:cubicBezTo>
                        <a:lnTo>
                          <a:pt x="27" y="1246"/>
                        </a:lnTo>
                        <a:cubicBezTo>
                          <a:pt x="27" y="1254"/>
                          <a:pt x="21" y="1260"/>
                          <a:pt x="13" y="1260"/>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latin typeface="Segoe UI"/>
                    </a:endParaRPr>
                  </a:p>
                </p:txBody>
              </p:sp>
              <p:sp>
                <p:nvSpPr>
                  <p:cNvPr id="787" name="Freeform 216">
                    <a:extLst>
                      <a:ext uri="{FF2B5EF4-FFF2-40B4-BE49-F238E27FC236}">
                        <a16:creationId xmlns:a16="http://schemas.microsoft.com/office/drawing/2014/main" id="{003B7CDE-07C6-44D2-A857-52E4A37A1C30}"/>
                      </a:ext>
                    </a:extLst>
                  </p:cNvPr>
                  <p:cNvSpPr>
                    <a:spLocks/>
                  </p:cNvSpPr>
                  <p:nvPr/>
                </p:nvSpPr>
                <p:spPr bwMode="auto">
                  <a:xfrm>
                    <a:off x="9842623" y="5133362"/>
                    <a:ext cx="273630" cy="9715"/>
                  </a:xfrm>
                  <a:custGeom>
                    <a:avLst/>
                    <a:gdLst>
                      <a:gd name="T0" fmla="*/ 831 w 844"/>
                      <a:gd name="T1" fmla="*/ 27 h 27"/>
                      <a:gd name="T2" fmla="*/ 831 w 844"/>
                      <a:gd name="T3" fmla="*/ 27 h 27"/>
                      <a:gd name="T4" fmla="*/ 14 w 844"/>
                      <a:gd name="T5" fmla="*/ 27 h 27"/>
                      <a:gd name="T6" fmla="*/ 0 w 844"/>
                      <a:gd name="T7" fmla="*/ 13 h 27"/>
                      <a:gd name="T8" fmla="*/ 14 w 844"/>
                      <a:gd name="T9" fmla="*/ 0 h 27"/>
                      <a:gd name="T10" fmla="*/ 831 w 844"/>
                      <a:gd name="T11" fmla="*/ 0 h 27"/>
                      <a:gd name="T12" fmla="*/ 844 w 844"/>
                      <a:gd name="T13" fmla="*/ 13 h 27"/>
                      <a:gd name="T14" fmla="*/ 831 w 844"/>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4" h="27">
                        <a:moveTo>
                          <a:pt x="831" y="27"/>
                        </a:moveTo>
                        <a:lnTo>
                          <a:pt x="831" y="27"/>
                        </a:lnTo>
                        <a:lnTo>
                          <a:pt x="14" y="27"/>
                        </a:lnTo>
                        <a:cubicBezTo>
                          <a:pt x="6" y="27"/>
                          <a:pt x="0" y="21"/>
                          <a:pt x="0" y="13"/>
                        </a:cubicBezTo>
                        <a:cubicBezTo>
                          <a:pt x="0" y="6"/>
                          <a:pt x="6" y="0"/>
                          <a:pt x="14" y="0"/>
                        </a:cubicBezTo>
                        <a:lnTo>
                          <a:pt x="831" y="0"/>
                        </a:lnTo>
                        <a:cubicBezTo>
                          <a:pt x="838" y="0"/>
                          <a:pt x="844" y="6"/>
                          <a:pt x="844" y="13"/>
                        </a:cubicBezTo>
                        <a:cubicBezTo>
                          <a:pt x="844" y="21"/>
                          <a:pt x="838" y="27"/>
                          <a:pt x="831" y="27"/>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latin typeface="Segoe UI"/>
                    </a:endParaRPr>
                  </a:p>
                </p:txBody>
              </p:sp>
              <p:sp>
                <p:nvSpPr>
                  <p:cNvPr id="788" name="Freeform 218">
                    <a:extLst>
                      <a:ext uri="{FF2B5EF4-FFF2-40B4-BE49-F238E27FC236}">
                        <a16:creationId xmlns:a16="http://schemas.microsoft.com/office/drawing/2014/main" id="{1875EC98-4604-477F-A545-9650122FF481}"/>
                      </a:ext>
                    </a:extLst>
                  </p:cNvPr>
                  <p:cNvSpPr>
                    <a:spLocks/>
                  </p:cNvSpPr>
                  <p:nvPr/>
                </p:nvSpPr>
                <p:spPr bwMode="auto">
                  <a:xfrm>
                    <a:off x="9763287" y="5133362"/>
                    <a:ext cx="432302" cy="89051"/>
                  </a:xfrm>
                  <a:custGeom>
                    <a:avLst/>
                    <a:gdLst>
                      <a:gd name="T0" fmla="*/ 1314 w 1327"/>
                      <a:gd name="T1" fmla="*/ 269 h 269"/>
                      <a:gd name="T2" fmla="*/ 1314 w 1327"/>
                      <a:gd name="T3" fmla="*/ 269 h 269"/>
                      <a:gd name="T4" fmla="*/ 1300 w 1327"/>
                      <a:gd name="T5" fmla="*/ 255 h 269"/>
                      <a:gd name="T6" fmla="*/ 1072 w 1327"/>
                      <a:gd name="T7" fmla="*/ 27 h 269"/>
                      <a:gd name="T8" fmla="*/ 843 w 1327"/>
                      <a:gd name="T9" fmla="*/ 255 h 269"/>
                      <a:gd name="T10" fmla="*/ 843 w 1327"/>
                      <a:gd name="T11" fmla="*/ 269 h 269"/>
                      <a:gd name="T12" fmla="*/ 0 w 1327"/>
                      <a:gd name="T13" fmla="*/ 269 h 269"/>
                      <a:gd name="T14" fmla="*/ 0 w 1327"/>
                      <a:gd name="T15" fmla="*/ 255 h 269"/>
                      <a:gd name="T16" fmla="*/ 255 w 1327"/>
                      <a:gd name="T17" fmla="*/ 0 h 269"/>
                      <a:gd name="T18" fmla="*/ 268 w 1327"/>
                      <a:gd name="T19" fmla="*/ 13 h 269"/>
                      <a:gd name="T20" fmla="*/ 255 w 1327"/>
                      <a:gd name="T21" fmla="*/ 27 h 269"/>
                      <a:gd name="T22" fmla="*/ 27 w 1327"/>
                      <a:gd name="T23" fmla="*/ 242 h 269"/>
                      <a:gd name="T24" fmla="*/ 817 w 1327"/>
                      <a:gd name="T25" fmla="*/ 242 h 269"/>
                      <a:gd name="T26" fmla="*/ 1072 w 1327"/>
                      <a:gd name="T27" fmla="*/ 0 h 269"/>
                      <a:gd name="T28" fmla="*/ 1327 w 1327"/>
                      <a:gd name="T29" fmla="*/ 255 h 269"/>
                      <a:gd name="T30" fmla="*/ 1314 w 1327"/>
                      <a:gd name="T31" fmla="*/ 269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7" h="269">
                        <a:moveTo>
                          <a:pt x="1314" y="269"/>
                        </a:moveTo>
                        <a:lnTo>
                          <a:pt x="1314" y="269"/>
                        </a:lnTo>
                        <a:cubicBezTo>
                          <a:pt x="1306" y="269"/>
                          <a:pt x="1300" y="263"/>
                          <a:pt x="1300" y="255"/>
                        </a:cubicBezTo>
                        <a:cubicBezTo>
                          <a:pt x="1300" y="129"/>
                          <a:pt x="1198" y="27"/>
                          <a:pt x="1072" y="27"/>
                        </a:cubicBezTo>
                        <a:cubicBezTo>
                          <a:pt x="946" y="27"/>
                          <a:pt x="843" y="129"/>
                          <a:pt x="843" y="255"/>
                        </a:cubicBezTo>
                        <a:lnTo>
                          <a:pt x="843" y="269"/>
                        </a:lnTo>
                        <a:lnTo>
                          <a:pt x="0" y="269"/>
                        </a:lnTo>
                        <a:lnTo>
                          <a:pt x="0" y="255"/>
                        </a:lnTo>
                        <a:cubicBezTo>
                          <a:pt x="0" y="115"/>
                          <a:pt x="114" y="0"/>
                          <a:pt x="255" y="0"/>
                        </a:cubicBezTo>
                        <a:cubicBezTo>
                          <a:pt x="262" y="0"/>
                          <a:pt x="268" y="6"/>
                          <a:pt x="268" y="13"/>
                        </a:cubicBezTo>
                        <a:cubicBezTo>
                          <a:pt x="268" y="21"/>
                          <a:pt x="262" y="27"/>
                          <a:pt x="255" y="27"/>
                        </a:cubicBezTo>
                        <a:cubicBezTo>
                          <a:pt x="133" y="27"/>
                          <a:pt x="33" y="122"/>
                          <a:pt x="27" y="242"/>
                        </a:cubicBezTo>
                        <a:lnTo>
                          <a:pt x="817" y="242"/>
                        </a:lnTo>
                        <a:cubicBezTo>
                          <a:pt x="824" y="107"/>
                          <a:pt x="936" y="0"/>
                          <a:pt x="1072" y="0"/>
                        </a:cubicBezTo>
                        <a:cubicBezTo>
                          <a:pt x="1213" y="0"/>
                          <a:pt x="1327" y="115"/>
                          <a:pt x="1327" y="255"/>
                        </a:cubicBezTo>
                        <a:cubicBezTo>
                          <a:pt x="1327" y="263"/>
                          <a:pt x="1321" y="269"/>
                          <a:pt x="1314" y="269"/>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latin typeface="Segoe UI"/>
                    </a:endParaRPr>
                  </a:p>
                </p:txBody>
              </p:sp>
              <p:sp>
                <p:nvSpPr>
                  <p:cNvPr id="789" name="Freeform 219">
                    <a:extLst>
                      <a:ext uri="{FF2B5EF4-FFF2-40B4-BE49-F238E27FC236}">
                        <a16:creationId xmlns:a16="http://schemas.microsoft.com/office/drawing/2014/main" id="{C63A508A-1B22-4A8F-AE4F-39C1795D954B}"/>
                      </a:ext>
                    </a:extLst>
                  </p:cNvPr>
                  <p:cNvSpPr>
                    <a:spLocks/>
                  </p:cNvSpPr>
                  <p:nvPr/>
                </p:nvSpPr>
                <p:spPr bwMode="auto">
                  <a:xfrm>
                    <a:off x="9920341" y="5266129"/>
                    <a:ext cx="221818" cy="9715"/>
                  </a:xfrm>
                  <a:custGeom>
                    <a:avLst/>
                    <a:gdLst>
                      <a:gd name="T0" fmla="*/ 665 w 678"/>
                      <a:gd name="T1" fmla="*/ 27 h 27"/>
                      <a:gd name="T2" fmla="*/ 665 w 678"/>
                      <a:gd name="T3" fmla="*/ 27 h 27"/>
                      <a:gd name="T4" fmla="*/ 13 w 678"/>
                      <a:gd name="T5" fmla="*/ 27 h 27"/>
                      <a:gd name="T6" fmla="*/ 0 w 678"/>
                      <a:gd name="T7" fmla="*/ 14 h 27"/>
                      <a:gd name="T8" fmla="*/ 13 w 678"/>
                      <a:gd name="T9" fmla="*/ 0 h 27"/>
                      <a:gd name="T10" fmla="*/ 665 w 678"/>
                      <a:gd name="T11" fmla="*/ 0 h 27"/>
                      <a:gd name="T12" fmla="*/ 678 w 678"/>
                      <a:gd name="T13" fmla="*/ 14 h 27"/>
                      <a:gd name="T14" fmla="*/ 665 w 678"/>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27">
                        <a:moveTo>
                          <a:pt x="665" y="27"/>
                        </a:moveTo>
                        <a:lnTo>
                          <a:pt x="665" y="27"/>
                        </a:lnTo>
                        <a:lnTo>
                          <a:pt x="13" y="27"/>
                        </a:lnTo>
                        <a:cubicBezTo>
                          <a:pt x="6" y="27"/>
                          <a:pt x="0" y="21"/>
                          <a:pt x="0" y="14"/>
                        </a:cubicBezTo>
                        <a:cubicBezTo>
                          <a:pt x="0" y="6"/>
                          <a:pt x="6" y="0"/>
                          <a:pt x="13" y="0"/>
                        </a:cubicBezTo>
                        <a:lnTo>
                          <a:pt x="665" y="0"/>
                        </a:lnTo>
                        <a:cubicBezTo>
                          <a:pt x="672" y="0"/>
                          <a:pt x="678" y="6"/>
                          <a:pt x="678" y="14"/>
                        </a:cubicBezTo>
                        <a:cubicBezTo>
                          <a:pt x="678" y="21"/>
                          <a:pt x="672" y="27"/>
                          <a:pt x="665" y="27"/>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latin typeface="Segoe UI"/>
                    </a:endParaRPr>
                  </a:p>
                </p:txBody>
              </p:sp>
              <p:sp>
                <p:nvSpPr>
                  <p:cNvPr id="790" name="Freeform 220">
                    <a:extLst>
                      <a:ext uri="{FF2B5EF4-FFF2-40B4-BE49-F238E27FC236}">
                        <a16:creationId xmlns:a16="http://schemas.microsoft.com/office/drawing/2014/main" id="{8BBE9593-2E72-44D1-9E4B-950F4C6E1EF4}"/>
                      </a:ext>
                    </a:extLst>
                  </p:cNvPr>
                  <p:cNvSpPr>
                    <a:spLocks/>
                  </p:cNvSpPr>
                  <p:nvPr/>
                </p:nvSpPr>
                <p:spPr bwMode="auto">
                  <a:xfrm>
                    <a:off x="9920341" y="5314702"/>
                    <a:ext cx="221818" cy="9715"/>
                  </a:xfrm>
                  <a:custGeom>
                    <a:avLst/>
                    <a:gdLst>
                      <a:gd name="T0" fmla="*/ 665 w 678"/>
                      <a:gd name="T1" fmla="*/ 27 h 27"/>
                      <a:gd name="T2" fmla="*/ 665 w 678"/>
                      <a:gd name="T3" fmla="*/ 27 h 27"/>
                      <a:gd name="T4" fmla="*/ 13 w 678"/>
                      <a:gd name="T5" fmla="*/ 27 h 27"/>
                      <a:gd name="T6" fmla="*/ 0 w 678"/>
                      <a:gd name="T7" fmla="*/ 13 h 27"/>
                      <a:gd name="T8" fmla="*/ 13 w 678"/>
                      <a:gd name="T9" fmla="*/ 0 h 27"/>
                      <a:gd name="T10" fmla="*/ 665 w 678"/>
                      <a:gd name="T11" fmla="*/ 0 h 27"/>
                      <a:gd name="T12" fmla="*/ 678 w 678"/>
                      <a:gd name="T13" fmla="*/ 13 h 27"/>
                      <a:gd name="T14" fmla="*/ 665 w 678"/>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27">
                        <a:moveTo>
                          <a:pt x="665" y="27"/>
                        </a:moveTo>
                        <a:lnTo>
                          <a:pt x="665" y="27"/>
                        </a:lnTo>
                        <a:lnTo>
                          <a:pt x="13" y="27"/>
                        </a:lnTo>
                        <a:cubicBezTo>
                          <a:pt x="6" y="27"/>
                          <a:pt x="0" y="21"/>
                          <a:pt x="0" y="13"/>
                        </a:cubicBezTo>
                        <a:cubicBezTo>
                          <a:pt x="0" y="6"/>
                          <a:pt x="6" y="0"/>
                          <a:pt x="13" y="0"/>
                        </a:cubicBezTo>
                        <a:lnTo>
                          <a:pt x="665" y="0"/>
                        </a:lnTo>
                        <a:cubicBezTo>
                          <a:pt x="672" y="0"/>
                          <a:pt x="678" y="6"/>
                          <a:pt x="678" y="13"/>
                        </a:cubicBezTo>
                        <a:cubicBezTo>
                          <a:pt x="678" y="21"/>
                          <a:pt x="672" y="27"/>
                          <a:pt x="665" y="27"/>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latin typeface="Segoe UI"/>
                    </a:endParaRPr>
                  </a:p>
                </p:txBody>
              </p:sp>
              <p:sp>
                <p:nvSpPr>
                  <p:cNvPr id="791" name="Freeform 221">
                    <a:extLst>
                      <a:ext uri="{FF2B5EF4-FFF2-40B4-BE49-F238E27FC236}">
                        <a16:creationId xmlns:a16="http://schemas.microsoft.com/office/drawing/2014/main" id="{F850612A-730B-4249-8C42-0F388812F88D}"/>
                      </a:ext>
                    </a:extLst>
                  </p:cNvPr>
                  <p:cNvSpPr>
                    <a:spLocks/>
                  </p:cNvSpPr>
                  <p:nvPr/>
                </p:nvSpPr>
                <p:spPr bwMode="auto">
                  <a:xfrm>
                    <a:off x="9920341" y="5364894"/>
                    <a:ext cx="221818" cy="8096"/>
                  </a:xfrm>
                  <a:custGeom>
                    <a:avLst/>
                    <a:gdLst>
                      <a:gd name="T0" fmla="*/ 665 w 678"/>
                      <a:gd name="T1" fmla="*/ 26 h 26"/>
                      <a:gd name="T2" fmla="*/ 665 w 678"/>
                      <a:gd name="T3" fmla="*/ 26 h 26"/>
                      <a:gd name="T4" fmla="*/ 13 w 678"/>
                      <a:gd name="T5" fmla="*/ 26 h 26"/>
                      <a:gd name="T6" fmla="*/ 0 w 678"/>
                      <a:gd name="T7" fmla="*/ 13 h 26"/>
                      <a:gd name="T8" fmla="*/ 13 w 678"/>
                      <a:gd name="T9" fmla="*/ 0 h 26"/>
                      <a:gd name="T10" fmla="*/ 665 w 678"/>
                      <a:gd name="T11" fmla="*/ 0 h 26"/>
                      <a:gd name="T12" fmla="*/ 678 w 678"/>
                      <a:gd name="T13" fmla="*/ 13 h 26"/>
                      <a:gd name="T14" fmla="*/ 665 w 678"/>
                      <a:gd name="T15" fmla="*/ 26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26">
                        <a:moveTo>
                          <a:pt x="665" y="26"/>
                        </a:moveTo>
                        <a:lnTo>
                          <a:pt x="665" y="26"/>
                        </a:lnTo>
                        <a:lnTo>
                          <a:pt x="13" y="26"/>
                        </a:lnTo>
                        <a:cubicBezTo>
                          <a:pt x="6" y="26"/>
                          <a:pt x="0" y="20"/>
                          <a:pt x="0" y="13"/>
                        </a:cubicBezTo>
                        <a:cubicBezTo>
                          <a:pt x="0" y="6"/>
                          <a:pt x="6" y="0"/>
                          <a:pt x="13" y="0"/>
                        </a:cubicBezTo>
                        <a:lnTo>
                          <a:pt x="665" y="0"/>
                        </a:lnTo>
                        <a:cubicBezTo>
                          <a:pt x="672" y="0"/>
                          <a:pt x="678" y="6"/>
                          <a:pt x="678" y="13"/>
                        </a:cubicBezTo>
                        <a:cubicBezTo>
                          <a:pt x="678" y="20"/>
                          <a:pt x="672" y="26"/>
                          <a:pt x="665" y="26"/>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latin typeface="Segoe UI"/>
                    </a:endParaRPr>
                  </a:p>
                </p:txBody>
              </p:sp>
              <p:sp>
                <p:nvSpPr>
                  <p:cNvPr id="792" name="Freeform 222">
                    <a:extLst>
                      <a:ext uri="{FF2B5EF4-FFF2-40B4-BE49-F238E27FC236}">
                        <a16:creationId xmlns:a16="http://schemas.microsoft.com/office/drawing/2014/main" id="{744022DA-E8A6-4BD0-B90D-14BD7094DFA1}"/>
                      </a:ext>
                    </a:extLst>
                  </p:cNvPr>
                  <p:cNvSpPr>
                    <a:spLocks/>
                  </p:cNvSpPr>
                  <p:nvPr/>
                </p:nvSpPr>
                <p:spPr bwMode="auto">
                  <a:xfrm>
                    <a:off x="9920341" y="5413468"/>
                    <a:ext cx="221818" cy="8096"/>
                  </a:xfrm>
                  <a:custGeom>
                    <a:avLst/>
                    <a:gdLst>
                      <a:gd name="T0" fmla="*/ 665 w 678"/>
                      <a:gd name="T1" fmla="*/ 27 h 27"/>
                      <a:gd name="T2" fmla="*/ 665 w 678"/>
                      <a:gd name="T3" fmla="*/ 27 h 27"/>
                      <a:gd name="T4" fmla="*/ 13 w 678"/>
                      <a:gd name="T5" fmla="*/ 27 h 27"/>
                      <a:gd name="T6" fmla="*/ 0 w 678"/>
                      <a:gd name="T7" fmla="*/ 14 h 27"/>
                      <a:gd name="T8" fmla="*/ 13 w 678"/>
                      <a:gd name="T9" fmla="*/ 0 h 27"/>
                      <a:gd name="T10" fmla="*/ 665 w 678"/>
                      <a:gd name="T11" fmla="*/ 0 h 27"/>
                      <a:gd name="T12" fmla="*/ 678 w 678"/>
                      <a:gd name="T13" fmla="*/ 14 h 27"/>
                      <a:gd name="T14" fmla="*/ 665 w 678"/>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27">
                        <a:moveTo>
                          <a:pt x="665" y="27"/>
                        </a:moveTo>
                        <a:lnTo>
                          <a:pt x="665" y="27"/>
                        </a:lnTo>
                        <a:lnTo>
                          <a:pt x="13" y="27"/>
                        </a:lnTo>
                        <a:cubicBezTo>
                          <a:pt x="6" y="27"/>
                          <a:pt x="0" y="21"/>
                          <a:pt x="0" y="14"/>
                        </a:cubicBezTo>
                        <a:cubicBezTo>
                          <a:pt x="0" y="6"/>
                          <a:pt x="6" y="0"/>
                          <a:pt x="13" y="0"/>
                        </a:cubicBezTo>
                        <a:lnTo>
                          <a:pt x="665" y="0"/>
                        </a:lnTo>
                        <a:cubicBezTo>
                          <a:pt x="672" y="0"/>
                          <a:pt x="678" y="6"/>
                          <a:pt x="678" y="14"/>
                        </a:cubicBezTo>
                        <a:cubicBezTo>
                          <a:pt x="678" y="21"/>
                          <a:pt x="672" y="27"/>
                          <a:pt x="665" y="27"/>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latin typeface="Segoe UI"/>
                    </a:endParaRPr>
                  </a:p>
                </p:txBody>
              </p:sp>
              <p:sp>
                <p:nvSpPr>
                  <p:cNvPr id="793" name="Freeform 223">
                    <a:extLst>
                      <a:ext uri="{FF2B5EF4-FFF2-40B4-BE49-F238E27FC236}">
                        <a16:creationId xmlns:a16="http://schemas.microsoft.com/office/drawing/2014/main" id="{EF25AB5F-956F-4B06-8358-84AB4C882A27}"/>
                      </a:ext>
                    </a:extLst>
                  </p:cNvPr>
                  <p:cNvSpPr>
                    <a:spLocks/>
                  </p:cNvSpPr>
                  <p:nvPr/>
                </p:nvSpPr>
                <p:spPr bwMode="auto">
                  <a:xfrm>
                    <a:off x="9920341" y="5462041"/>
                    <a:ext cx="221818" cy="9715"/>
                  </a:xfrm>
                  <a:custGeom>
                    <a:avLst/>
                    <a:gdLst>
                      <a:gd name="T0" fmla="*/ 665 w 678"/>
                      <a:gd name="T1" fmla="*/ 27 h 27"/>
                      <a:gd name="T2" fmla="*/ 665 w 678"/>
                      <a:gd name="T3" fmla="*/ 27 h 27"/>
                      <a:gd name="T4" fmla="*/ 13 w 678"/>
                      <a:gd name="T5" fmla="*/ 27 h 27"/>
                      <a:gd name="T6" fmla="*/ 0 w 678"/>
                      <a:gd name="T7" fmla="*/ 13 h 27"/>
                      <a:gd name="T8" fmla="*/ 13 w 678"/>
                      <a:gd name="T9" fmla="*/ 0 h 27"/>
                      <a:gd name="T10" fmla="*/ 665 w 678"/>
                      <a:gd name="T11" fmla="*/ 0 h 27"/>
                      <a:gd name="T12" fmla="*/ 678 w 678"/>
                      <a:gd name="T13" fmla="*/ 13 h 27"/>
                      <a:gd name="T14" fmla="*/ 665 w 678"/>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27">
                        <a:moveTo>
                          <a:pt x="665" y="27"/>
                        </a:moveTo>
                        <a:lnTo>
                          <a:pt x="665" y="27"/>
                        </a:lnTo>
                        <a:lnTo>
                          <a:pt x="13" y="27"/>
                        </a:lnTo>
                        <a:cubicBezTo>
                          <a:pt x="6" y="27"/>
                          <a:pt x="0" y="21"/>
                          <a:pt x="0" y="13"/>
                        </a:cubicBezTo>
                        <a:cubicBezTo>
                          <a:pt x="0" y="6"/>
                          <a:pt x="6" y="0"/>
                          <a:pt x="13" y="0"/>
                        </a:cubicBezTo>
                        <a:lnTo>
                          <a:pt x="665" y="0"/>
                        </a:lnTo>
                        <a:cubicBezTo>
                          <a:pt x="672" y="0"/>
                          <a:pt x="678" y="6"/>
                          <a:pt x="678" y="13"/>
                        </a:cubicBezTo>
                        <a:cubicBezTo>
                          <a:pt x="678" y="21"/>
                          <a:pt x="672" y="27"/>
                          <a:pt x="665" y="27"/>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latin typeface="Segoe UI"/>
                    </a:endParaRPr>
                  </a:p>
                </p:txBody>
              </p:sp>
              <p:sp>
                <p:nvSpPr>
                  <p:cNvPr id="794" name="Freeform 224">
                    <a:extLst>
                      <a:ext uri="{FF2B5EF4-FFF2-40B4-BE49-F238E27FC236}">
                        <a16:creationId xmlns:a16="http://schemas.microsoft.com/office/drawing/2014/main" id="{24084C06-977B-4A02-96C1-C63F9E08B8B4}"/>
                      </a:ext>
                    </a:extLst>
                  </p:cNvPr>
                  <p:cNvSpPr>
                    <a:spLocks/>
                  </p:cNvSpPr>
                  <p:nvPr/>
                </p:nvSpPr>
                <p:spPr bwMode="auto">
                  <a:xfrm>
                    <a:off x="9920340" y="5518710"/>
                    <a:ext cx="219456" cy="9715"/>
                  </a:xfrm>
                  <a:custGeom>
                    <a:avLst/>
                    <a:gdLst>
                      <a:gd name="T0" fmla="*/ 330 w 344"/>
                      <a:gd name="T1" fmla="*/ 27 h 27"/>
                      <a:gd name="T2" fmla="*/ 330 w 344"/>
                      <a:gd name="T3" fmla="*/ 27 h 27"/>
                      <a:gd name="T4" fmla="*/ 13 w 344"/>
                      <a:gd name="T5" fmla="*/ 27 h 27"/>
                      <a:gd name="T6" fmla="*/ 0 w 344"/>
                      <a:gd name="T7" fmla="*/ 14 h 27"/>
                      <a:gd name="T8" fmla="*/ 13 w 344"/>
                      <a:gd name="T9" fmla="*/ 0 h 27"/>
                      <a:gd name="T10" fmla="*/ 330 w 344"/>
                      <a:gd name="T11" fmla="*/ 0 h 27"/>
                      <a:gd name="T12" fmla="*/ 344 w 344"/>
                      <a:gd name="T13" fmla="*/ 14 h 27"/>
                      <a:gd name="T14" fmla="*/ 330 w 344"/>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4" h="27">
                        <a:moveTo>
                          <a:pt x="330" y="27"/>
                        </a:moveTo>
                        <a:lnTo>
                          <a:pt x="330" y="27"/>
                        </a:lnTo>
                        <a:lnTo>
                          <a:pt x="13" y="27"/>
                        </a:lnTo>
                        <a:cubicBezTo>
                          <a:pt x="6" y="27"/>
                          <a:pt x="0" y="21"/>
                          <a:pt x="0" y="14"/>
                        </a:cubicBezTo>
                        <a:cubicBezTo>
                          <a:pt x="0" y="6"/>
                          <a:pt x="6" y="0"/>
                          <a:pt x="13" y="0"/>
                        </a:cubicBezTo>
                        <a:lnTo>
                          <a:pt x="330" y="0"/>
                        </a:lnTo>
                        <a:cubicBezTo>
                          <a:pt x="338" y="0"/>
                          <a:pt x="344" y="6"/>
                          <a:pt x="344" y="14"/>
                        </a:cubicBezTo>
                        <a:cubicBezTo>
                          <a:pt x="344" y="21"/>
                          <a:pt x="338" y="27"/>
                          <a:pt x="330" y="27"/>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latin typeface="Segoe UI"/>
                    </a:endParaRPr>
                  </a:p>
                </p:txBody>
              </p:sp>
              <p:sp>
                <p:nvSpPr>
                  <p:cNvPr id="795" name="Freeform 217">
                    <a:extLst>
                      <a:ext uri="{FF2B5EF4-FFF2-40B4-BE49-F238E27FC236}">
                        <a16:creationId xmlns:a16="http://schemas.microsoft.com/office/drawing/2014/main" id="{2ADE238C-00F7-44D5-9B24-982FD724A3C8}"/>
                      </a:ext>
                    </a:extLst>
                  </p:cNvPr>
                  <p:cNvSpPr>
                    <a:spLocks/>
                  </p:cNvSpPr>
                  <p:nvPr/>
                </p:nvSpPr>
                <p:spPr bwMode="auto">
                  <a:xfrm>
                    <a:off x="9939770" y="5695192"/>
                    <a:ext cx="335156" cy="9715"/>
                  </a:xfrm>
                  <a:custGeom>
                    <a:avLst/>
                    <a:gdLst>
                      <a:gd name="T0" fmla="*/ 1016 w 1030"/>
                      <a:gd name="T1" fmla="*/ 27 h 27"/>
                      <a:gd name="T2" fmla="*/ 1016 w 1030"/>
                      <a:gd name="T3" fmla="*/ 27 h 27"/>
                      <a:gd name="T4" fmla="*/ 14 w 1030"/>
                      <a:gd name="T5" fmla="*/ 27 h 27"/>
                      <a:gd name="T6" fmla="*/ 0 w 1030"/>
                      <a:gd name="T7" fmla="*/ 13 h 27"/>
                      <a:gd name="T8" fmla="*/ 14 w 1030"/>
                      <a:gd name="T9" fmla="*/ 0 h 27"/>
                      <a:gd name="T10" fmla="*/ 1016 w 1030"/>
                      <a:gd name="T11" fmla="*/ 0 h 27"/>
                      <a:gd name="T12" fmla="*/ 1030 w 1030"/>
                      <a:gd name="T13" fmla="*/ 13 h 27"/>
                      <a:gd name="T14" fmla="*/ 1016 w 1030"/>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0" h="27">
                        <a:moveTo>
                          <a:pt x="1016" y="27"/>
                        </a:moveTo>
                        <a:lnTo>
                          <a:pt x="1016" y="27"/>
                        </a:lnTo>
                        <a:lnTo>
                          <a:pt x="14" y="27"/>
                        </a:lnTo>
                        <a:cubicBezTo>
                          <a:pt x="6" y="27"/>
                          <a:pt x="0" y="21"/>
                          <a:pt x="0" y="13"/>
                        </a:cubicBezTo>
                        <a:cubicBezTo>
                          <a:pt x="0" y="6"/>
                          <a:pt x="6" y="0"/>
                          <a:pt x="14" y="0"/>
                        </a:cubicBezTo>
                        <a:lnTo>
                          <a:pt x="1016" y="0"/>
                        </a:lnTo>
                        <a:cubicBezTo>
                          <a:pt x="1024" y="0"/>
                          <a:pt x="1030" y="6"/>
                          <a:pt x="1030" y="13"/>
                        </a:cubicBezTo>
                        <a:cubicBezTo>
                          <a:pt x="1030" y="21"/>
                          <a:pt x="1024" y="27"/>
                          <a:pt x="1016" y="27"/>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latin typeface="Segoe UI"/>
                    </a:endParaRPr>
                  </a:p>
                </p:txBody>
              </p:sp>
            </p:grpSp>
          </p:grpSp>
          <p:grpSp>
            <p:nvGrpSpPr>
              <p:cNvPr id="765" name="Group 764">
                <a:extLst>
                  <a:ext uri="{FF2B5EF4-FFF2-40B4-BE49-F238E27FC236}">
                    <a16:creationId xmlns:a16="http://schemas.microsoft.com/office/drawing/2014/main" id="{07643E9A-3300-47A8-A71C-413C5F0E0199}"/>
                  </a:ext>
                </a:extLst>
              </p:cNvPr>
              <p:cNvGrpSpPr/>
              <p:nvPr/>
            </p:nvGrpSpPr>
            <p:grpSpPr>
              <a:xfrm>
                <a:off x="4314657" y="4341688"/>
                <a:ext cx="557986" cy="539640"/>
                <a:chOff x="4212581" y="4384439"/>
                <a:chExt cx="590975" cy="571545"/>
              </a:xfrm>
              <a:grpFill/>
            </p:grpSpPr>
            <p:sp>
              <p:nvSpPr>
                <p:cNvPr id="766" name="Rectangle: Top Corners Rounded 765">
                  <a:extLst>
                    <a:ext uri="{FF2B5EF4-FFF2-40B4-BE49-F238E27FC236}">
                      <a16:creationId xmlns:a16="http://schemas.microsoft.com/office/drawing/2014/main" id="{97E94F8F-39BA-4007-9CDA-5EFA1B149F2B}"/>
                    </a:ext>
                  </a:extLst>
                </p:cNvPr>
                <p:cNvSpPr/>
                <p:nvPr/>
              </p:nvSpPr>
              <p:spPr bwMode="auto">
                <a:xfrm>
                  <a:off x="4317350" y="4394156"/>
                  <a:ext cx="319438" cy="493088"/>
                </a:xfrm>
                <a:prstGeom prst="round2SameRect">
                  <a:avLst>
                    <a:gd name="adj1" fmla="val 22258"/>
                    <a:gd name="adj2" fmla="val 0"/>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767" name="Group 766">
                  <a:extLst>
                    <a:ext uri="{FF2B5EF4-FFF2-40B4-BE49-F238E27FC236}">
                      <a16:creationId xmlns:a16="http://schemas.microsoft.com/office/drawing/2014/main" id="{1DC5223C-E18D-42D1-AECE-5DA415811745}"/>
                    </a:ext>
                  </a:extLst>
                </p:cNvPr>
                <p:cNvGrpSpPr/>
                <p:nvPr/>
              </p:nvGrpSpPr>
              <p:grpSpPr>
                <a:xfrm>
                  <a:off x="4212581" y="4384439"/>
                  <a:ext cx="590975" cy="571545"/>
                  <a:chOff x="9763287" y="5133362"/>
                  <a:chExt cx="590975" cy="571545"/>
                </a:xfrm>
                <a:grpFill/>
              </p:grpSpPr>
              <p:sp>
                <p:nvSpPr>
                  <p:cNvPr id="768" name="Freeform 212">
                    <a:extLst>
                      <a:ext uri="{FF2B5EF4-FFF2-40B4-BE49-F238E27FC236}">
                        <a16:creationId xmlns:a16="http://schemas.microsoft.com/office/drawing/2014/main" id="{33A84C06-2EB9-4D4A-B145-E5D388D9C2D9}"/>
                      </a:ext>
                    </a:extLst>
                  </p:cNvPr>
                  <p:cNvSpPr>
                    <a:spLocks/>
                  </p:cNvSpPr>
                  <p:nvPr/>
                </p:nvSpPr>
                <p:spPr bwMode="auto">
                  <a:xfrm>
                    <a:off x="9860434" y="5617475"/>
                    <a:ext cx="87432" cy="87432"/>
                  </a:xfrm>
                  <a:custGeom>
                    <a:avLst/>
                    <a:gdLst>
                      <a:gd name="T0" fmla="*/ 255 w 268"/>
                      <a:gd name="T1" fmla="*/ 269 h 269"/>
                      <a:gd name="T2" fmla="*/ 255 w 268"/>
                      <a:gd name="T3" fmla="*/ 269 h 269"/>
                      <a:gd name="T4" fmla="*/ 0 w 268"/>
                      <a:gd name="T5" fmla="*/ 13 h 269"/>
                      <a:gd name="T6" fmla="*/ 13 w 268"/>
                      <a:gd name="T7" fmla="*/ 0 h 269"/>
                      <a:gd name="T8" fmla="*/ 27 w 268"/>
                      <a:gd name="T9" fmla="*/ 13 h 269"/>
                      <a:gd name="T10" fmla="*/ 255 w 268"/>
                      <a:gd name="T11" fmla="*/ 242 h 269"/>
                      <a:gd name="T12" fmla="*/ 268 w 268"/>
                      <a:gd name="T13" fmla="*/ 255 h 269"/>
                      <a:gd name="T14" fmla="*/ 255 w 268"/>
                      <a:gd name="T15" fmla="*/ 269 h 2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8" h="269">
                        <a:moveTo>
                          <a:pt x="255" y="269"/>
                        </a:moveTo>
                        <a:lnTo>
                          <a:pt x="255" y="269"/>
                        </a:lnTo>
                        <a:cubicBezTo>
                          <a:pt x="114" y="269"/>
                          <a:pt x="0" y="154"/>
                          <a:pt x="0" y="13"/>
                        </a:cubicBezTo>
                        <a:cubicBezTo>
                          <a:pt x="0" y="6"/>
                          <a:pt x="6" y="0"/>
                          <a:pt x="13" y="0"/>
                        </a:cubicBezTo>
                        <a:cubicBezTo>
                          <a:pt x="21" y="0"/>
                          <a:pt x="27" y="6"/>
                          <a:pt x="27" y="13"/>
                        </a:cubicBezTo>
                        <a:cubicBezTo>
                          <a:pt x="27" y="139"/>
                          <a:pt x="129" y="242"/>
                          <a:pt x="255" y="242"/>
                        </a:cubicBezTo>
                        <a:cubicBezTo>
                          <a:pt x="262" y="242"/>
                          <a:pt x="268" y="248"/>
                          <a:pt x="268" y="255"/>
                        </a:cubicBezTo>
                        <a:cubicBezTo>
                          <a:pt x="268" y="263"/>
                          <a:pt x="262" y="269"/>
                          <a:pt x="255" y="269"/>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latin typeface="Segoe UI"/>
                    </a:endParaRPr>
                  </a:p>
                </p:txBody>
              </p:sp>
              <p:sp>
                <p:nvSpPr>
                  <p:cNvPr id="769" name="Freeform 213">
                    <a:extLst>
                      <a:ext uri="{FF2B5EF4-FFF2-40B4-BE49-F238E27FC236}">
                        <a16:creationId xmlns:a16="http://schemas.microsoft.com/office/drawing/2014/main" id="{F99628B3-DC07-4390-8DEC-AE815403F677}"/>
                      </a:ext>
                    </a:extLst>
                  </p:cNvPr>
                  <p:cNvSpPr>
                    <a:spLocks noEditPoints="1"/>
                  </p:cNvSpPr>
                  <p:nvPr/>
                </p:nvSpPr>
                <p:spPr bwMode="auto">
                  <a:xfrm>
                    <a:off x="10187494" y="5617475"/>
                    <a:ext cx="166768" cy="87432"/>
                  </a:xfrm>
                  <a:custGeom>
                    <a:avLst/>
                    <a:gdLst>
                      <a:gd name="T0" fmla="*/ 27 w 510"/>
                      <a:gd name="T1" fmla="*/ 27 h 269"/>
                      <a:gd name="T2" fmla="*/ 27 w 510"/>
                      <a:gd name="T3" fmla="*/ 27 h 269"/>
                      <a:gd name="T4" fmla="*/ 255 w 510"/>
                      <a:gd name="T5" fmla="*/ 242 h 269"/>
                      <a:gd name="T6" fmla="*/ 483 w 510"/>
                      <a:gd name="T7" fmla="*/ 27 h 269"/>
                      <a:gd name="T8" fmla="*/ 27 w 510"/>
                      <a:gd name="T9" fmla="*/ 27 h 269"/>
                      <a:gd name="T10" fmla="*/ 255 w 510"/>
                      <a:gd name="T11" fmla="*/ 269 h 269"/>
                      <a:gd name="T12" fmla="*/ 255 w 510"/>
                      <a:gd name="T13" fmla="*/ 269 h 269"/>
                      <a:gd name="T14" fmla="*/ 0 w 510"/>
                      <a:gd name="T15" fmla="*/ 13 h 269"/>
                      <a:gd name="T16" fmla="*/ 0 w 510"/>
                      <a:gd name="T17" fmla="*/ 0 h 269"/>
                      <a:gd name="T18" fmla="*/ 510 w 510"/>
                      <a:gd name="T19" fmla="*/ 0 h 269"/>
                      <a:gd name="T20" fmla="*/ 510 w 510"/>
                      <a:gd name="T21" fmla="*/ 13 h 269"/>
                      <a:gd name="T22" fmla="*/ 255 w 510"/>
                      <a:gd name="T23" fmla="*/ 269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0" h="269">
                        <a:moveTo>
                          <a:pt x="27" y="27"/>
                        </a:moveTo>
                        <a:lnTo>
                          <a:pt x="27" y="27"/>
                        </a:lnTo>
                        <a:cubicBezTo>
                          <a:pt x="34" y="146"/>
                          <a:pt x="134" y="242"/>
                          <a:pt x="255" y="242"/>
                        </a:cubicBezTo>
                        <a:cubicBezTo>
                          <a:pt x="377" y="242"/>
                          <a:pt x="476" y="146"/>
                          <a:pt x="483" y="27"/>
                        </a:cubicBezTo>
                        <a:lnTo>
                          <a:pt x="27" y="27"/>
                        </a:lnTo>
                        <a:close/>
                        <a:moveTo>
                          <a:pt x="255" y="269"/>
                        </a:moveTo>
                        <a:lnTo>
                          <a:pt x="255" y="269"/>
                        </a:lnTo>
                        <a:cubicBezTo>
                          <a:pt x="115" y="269"/>
                          <a:pt x="0" y="154"/>
                          <a:pt x="0" y="13"/>
                        </a:cubicBezTo>
                        <a:lnTo>
                          <a:pt x="0" y="0"/>
                        </a:lnTo>
                        <a:lnTo>
                          <a:pt x="510" y="0"/>
                        </a:lnTo>
                        <a:lnTo>
                          <a:pt x="510" y="13"/>
                        </a:lnTo>
                        <a:cubicBezTo>
                          <a:pt x="510" y="154"/>
                          <a:pt x="396" y="269"/>
                          <a:pt x="255" y="269"/>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latin typeface="Segoe UI"/>
                    </a:endParaRPr>
                  </a:p>
                </p:txBody>
              </p:sp>
              <p:sp>
                <p:nvSpPr>
                  <p:cNvPr id="770" name="Freeform 214">
                    <a:extLst>
                      <a:ext uri="{FF2B5EF4-FFF2-40B4-BE49-F238E27FC236}">
                        <a16:creationId xmlns:a16="http://schemas.microsoft.com/office/drawing/2014/main" id="{DB85421D-B1C0-49F4-A54A-0B1BBEC8DD66}"/>
                      </a:ext>
                    </a:extLst>
                  </p:cNvPr>
                  <p:cNvSpPr>
                    <a:spLocks/>
                  </p:cNvSpPr>
                  <p:nvPr/>
                </p:nvSpPr>
                <p:spPr bwMode="auto">
                  <a:xfrm>
                    <a:off x="10187494" y="5212698"/>
                    <a:ext cx="8096" cy="412873"/>
                  </a:xfrm>
                  <a:custGeom>
                    <a:avLst/>
                    <a:gdLst>
                      <a:gd name="T0" fmla="*/ 14 w 27"/>
                      <a:gd name="T1" fmla="*/ 1260 h 1260"/>
                      <a:gd name="T2" fmla="*/ 14 w 27"/>
                      <a:gd name="T3" fmla="*/ 1260 h 1260"/>
                      <a:gd name="T4" fmla="*/ 0 w 27"/>
                      <a:gd name="T5" fmla="*/ 1246 h 1260"/>
                      <a:gd name="T6" fmla="*/ 0 w 27"/>
                      <a:gd name="T7" fmla="*/ 13 h 1260"/>
                      <a:gd name="T8" fmla="*/ 14 w 27"/>
                      <a:gd name="T9" fmla="*/ 0 h 1260"/>
                      <a:gd name="T10" fmla="*/ 27 w 27"/>
                      <a:gd name="T11" fmla="*/ 13 h 1260"/>
                      <a:gd name="T12" fmla="*/ 27 w 27"/>
                      <a:gd name="T13" fmla="*/ 1246 h 1260"/>
                      <a:gd name="T14" fmla="*/ 14 w 27"/>
                      <a:gd name="T15" fmla="*/ 1260 h 12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 h="1260">
                        <a:moveTo>
                          <a:pt x="14" y="1260"/>
                        </a:moveTo>
                        <a:lnTo>
                          <a:pt x="14" y="1260"/>
                        </a:lnTo>
                        <a:cubicBezTo>
                          <a:pt x="6" y="1260"/>
                          <a:pt x="0" y="1254"/>
                          <a:pt x="0" y="1246"/>
                        </a:cubicBezTo>
                        <a:lnTo>
                          <a:pt x="0" y="13"/>
                        </a:lnTo>
                        <a:cubicBezTo>
                          <a:pt x="0" y="6"/>
                          <a:pt x="6" y="0"/>
                          <a:pt x="14" y="0"/>
                        </a:cubicBezTo>
                        <a:cubicBezTo>
                          <a:pt x="21" y="0"/>
                          <a:pt x="27" y="6"/>
                          <a:pt x="27" y="13"/>
                        </a:cubicBezTo>
                        <a:lnTo>
                          <a:pt x="27" y="1246"/>
                        </a:lnTo>
                        <a:cubicBezTo>
                          <a:pt x="27" y="1254"/>
                          <a:pt x="21" y="1260"/>
                          <a:pt x="14" y="1260"/>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latin typeface="Segoe UI"/>
                    </a:endParaRPr>
                  </a:p>
                </p:txBody>
              </p:sp>
              <p:sp>
                <p:nvSpPr>
                  <p:cNvPr id="771" name="Freeform 215">
                    <a:extLst>
                      <a:ext uri="{FF2B5EF4-FFF2-40B4-BE49-F238E27FC236}">
                        <a16:creationId xmlns:a16="http://schemas.microsoft.com/office/drawing/2014/main" id="{EFE56B8D-1520-449D-8996-C6E38015E16F}"/>
                      </a:ext>
                    </a:extLst>
                  </p:cNvPr>
                  <p:cNvSpPr>
                    <a:spLocks/>
                  </p:cNvSpPr>
                  <p:nvPr/>
                </p:nvSpPr>
                <p:spPr bwMode="auto">
                  <a:xfrm>
                    <a:off x="9860434" y="5212698"/>
                    <a:ext cx="8096" cy="412873"/>
                  </a:xfrm>
                  <a:custGeom>
                    <a:avLst/>
                    <a:gdLst>
                      <a:gd name="T0" fmla="*/ 13 w 27"/>
                      <a:gd name="T1" fmla="*/ 1260 h 1260"/>
                      <a:gd name="T2" fmla="*/ 13 w 27"/>
                      <a:gd name="T3" fmla="*/ 1260 h 1260"/>
                      <a:gd name="T4" fmla="*/ 0 w 27"/>
                      <a:gd name="T5" fmla="*/ 1246 h 1260"/>
                      <a:gd name="T6" fmla="*/ 0 w 27"/>
                      <a:gd name="T7" fmla="*/ 13 h 1260"/>
                      <a:gd name="T8" fmla="*/ 13 w 27"/>
                      <a:gd name="T9" fmla="*/ 0 h 1260"/>
                      <a:gd name="T10" fmla="*/ 27 w 27"/>
                      <a:gd name="T11" fmla="*/ 13 h 1260"/>
                      <a:gd name="T12" fmla="*/ 27 w 27"/>
                      <a:gd name="T13" fmla="*/ 1246 h 1260"/>
                      <a:gd name="T14" fmla="*/ 13 w 27"/>
                      <a:gd name="T15" fmla="*/ 1260 h 12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 h="1260">
                        <a:moveTo>
                          <a:pt x="13" y="1260"/>
                        </a:moveTo>
                        <a:lnTo>
                          <a:pt x="13" y="1260"/>
                        </a:lnTo>
                        <a:cubicBezTo>
                          <a:pt x="6" y="1260"/>
                          <a:pt x="0" y="1254"/>
                          <a:pt x="0" y="1246"/>
                        </a:cubicBezTo>
                        <a:lnTo>
                          <a:pt x="0" y="13"/>
                        </a:lnTo>
                        <a:cubicBezTo>
                          <a:pt x="0" y="6"/>
                          <a:pt x="6" y="0"/>
                          <a:pt x="13" y="0"/>
                        </a:cubicBezTo>
                        <a:cubicBezTo>
                          <a:pt x="21" y="0"/>
                          <a:pt x="27" y="6"/>
                          <a:pt x="27" y="13"/>
                        </a:cubicBezTo>
                        <a:lnTo>
                          <a:pt x="27" y="1246"/>
                        </a:lnTo>
                        <a:cubicBezTo>
                          <a:pt x="27" y="1254"/>
                          <a:pt x="21" y="1260"/>
                          <a:pt x="13" y="1260"/>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latin typeface="Segoe UI"/>
                    </a:endParaRPr>
                  </a:p>
                </p:txBody>
              </p:sp>
              <p:sp>
                <p:nvSpPr>
                  <p:cNvPr id="772" name="Freeform 216">
                    <a:extLst>
                      <a:ext uri="{FF2B5EF4-FFF2-40B4-BE49-F238E27FC236}">
                        <a16:creationId xmlns:a16="http://schemas.microsoft.com/office/drawing/2014/main" id="{1CC8B350-4D96-4B56-A67E-34BA0572BC77}"/>
                      </a:ext>
                    </a:extLst>
                  </p:cNvPr>
                  <p:cNvSpPr>
                    <a:spLocks/>
                  </p:cNvSpPr>
                  <p:nvPr/>
                </p:nvSpPr>
                <p:spPr bwMode="auto">
                  <a:xfrm>
                    <a:off x="9842623" y="5133362"/>
                    <a:ext cx="273630" cy="9715"/>
                  </a:xfrm>
                  <a:custGeom>
                    <a:avLst/>
                    <a:gdLst>
                      <a:gd name="T0" fmla="*/ 831 w 844"/>
                      <a:gd name="T1" fmla="*/ 27 h 27"/>
                      <a:gd name="T2" fmla="*/ 831 w 844"/>
                      <a:gd name="T3" fmla="*/ 27 h 27"/>
                      <a:gd name="T4" fmla="*/ 14 w 844"/>
                      <a:gd name="T5" fmla="*/ 27 h 27"/>
                      <a:gd name="T6" fmla="*/ 0 w 844"/>
                      <a:gd name="T7" fmla="*/ 13 h 27"/>
                      <a:gd name="T8" fmla="*/ 14 w 844"/>
                      <a:gd name="T9" fmla="*/ 0 h 27"/>
                      <a:gd name="T10" fmla="*/ 831 w 844"/>
                      <a:gd name="T11" fmla="*/ 0 h 27"/>
                      <a:gd name="T12" fmla="*/ 844 w 844"/>
                      <a:gd name="T13" fmla="*/ 13 h 27"/>
                      <a:gd name="T14" fmla="*/ 831 w 844"/>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4" h="27">
                        <a:moveTo>
                          <a:pt x="831" y="27"/>
                        </a:moveTo>
                        <a:lnTo>
                          <a:pt x="831" y="27"/>
                        </a:lnTo>
                        <a:lnTo>
                          <a:pt x="14" y="27"/>
                        </a:lnTo>
                        <a:cubicBezTo>
                          <a:pt x="6" y="27"/>
                          <a:pt x="0" y="21"/>
                          <a:pt x="0" y="13"/>
                        </a:cubicBezTo>
                        <a:cubicBezTo>
                          <a:pt x="0" y="6"/>
                          <a:pt x="6" y="0"/>
                          <a:pt x="14" y="0"/>
                        </a:cubicBezTo>
                        <a:lnTo>
                          <a:pt x="831" y="0"/>
                        </a:lnTo>
                        <a:cubicBezTo>
                          <a:pt x="838" y="0"/>
                          <a:pt x="844" y="6"/>
                          <a:pt x="844" y="13"/>
                        </a:cubicBezTo>
                        <a:cubicBezTo>
                          <a:pt x="844" y="21"/>
                          <a:pt x="838" y="27"/>
                          <a:pt x="831" y="27"/>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latin typeface="Segoe UI"/>
                    </a:endParaRPr>
                  </a:p>
                </p:txBody>
              </p:sp>
              <p:sp>
                <p:nvSpPr>
                  <p:cNvPr id="773" name="Freeform 218">
                    <a:extLst>
                      <a:ext uri="{FF2B5EF4-FFF2-40B4-BE49-F238E27FC236}">
                        <a16:creationId xmlns:a16="http://schemas.microsoft.com/office/drawing/2014/main" id="{D423D962-858D-4453-805E-DCB417112D9F}"/>
                      </a:ext>
                    </a:extLst>
                  </p:cNvPr>
                  <p:cNvSpPr>
                    <a:spLocks/>
                  </p:cNvSpPr>
                  <p:nvPr/>
                </p:nvSpPr>
                <p:spPr bwMode="auto">
                  <a:xfrm>
                    <a:off x="9763287" y="5133362"/>
                    <a:ext cx="432302" cy="89051"/>
                  </a:xfrm>
                  <a:custGeom>
                    <a:avLst/>
                    <a:gdLst>
                      <a:gd name="T0" fmla="*/ 1314 w 1327"/>
                      <a:gd name="T1" fmla="*/ 269 h 269"/>
                      <a:gd name="T2" fmla="*/ 1314 w 1327"/>
                      <a:gd name="T3" fmla="*/ 269 h 269"/>
                      <a:gd name="T4" fmla="*/ 1300 w 1327"/>
                      <a:gd name="T5" fmla="*/ 255 h 269"/>
                      <a:gd name="T6" fmla="*/ 1072 w 1327"/>
                      <a:gd name="T7" fmla="*/ 27 h 269"/>
                      <a:gd name="T8" fmla="*/ 843 w 1327"/>
                      <a:gd name="T9" fmla="*/ 255 h 269"/>
                      <a:gd name="T10" fmla="*/ 843 w 1327"/>
                      <a:gd name="T11" fmla="*/ 269 h 269"/>
                      <a:gd name="T12" fmla="*/ 0 w 1327"/>
                      <a:gd name="T13" fmla="*/ 269 h 269"/>
                      <a:gd name="T14" fmla="*/ 0 w 1327"/>
                      <a:gd name="T15" fmla="*/ 255 h 269"/>
                      <a:gd name="T16" fmla="*/ 255 w 1327"/>
                      <a:gd name="T17" fmla="*/ 0 h 269"/>
                      <a:gd name="T18" fmla="*/ 268 w 1327"/>
                      <a:gd name="T19" fmla="*/ 13 h 269"/>
                      <a:gd name="T20" fmla="*/ 255 w 1327"/>
                      <a:gd name="T21" fmla="*/ 27 h 269"/>
                      <a:gd name="T22" fmla="*/ 27 w 1327"/>
                      <a:gd name="T23" fmla="*/ 242 h 269"/>
                      <a:gd name="T24" fmla="*/ 817 w 1327"/>
                      <a:gd name="T25" fmla="*/ 242 h 269"/>
                      <a:gd name="T26" fmla="*/ 1072 w 1327"/>
                      <a:gd name="T27" fmla="*/ 0 h 269"/>
                      <a:gd name="T28" fmla="*/ 1327 w 1327"/>
                      <a:gd name="T29" fmla="*/ 255 h 269"/>
                      <a:gd name="T30" fmla="*/ 1314 w 1327"/>
                      <a:gd name="T31" fmla="*/ 269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7" h="269">
                        <a:moveTo>
                          <a:pt x="1314" y="269"/>
                        </a:moveTo>
                        <a:lnTo>
                          <a:pt x="1314" y="269"/>
                        </a:lnTo>
                        <a:cubicBezTo>
                          <a:pt x="1306" y="269"/>
                          <a:pt x="1300" y="263"/>
                          <a:pt x="1300" y="255"/>
                        </a:cubicBezTo>
                        <a:cubicBezTo>
                          <a:pt x="1300" y="129"/>
                          <a:pt x="1198" y="27"/>
                          <a:pt x="1072" y="27"/>
                        </a:cubicBezTo>
                        <a:cubicBezTo>
                          <a:pt x="946" y="27"/>
                          <a:pt x="843" y="129"/>
                          <a:pt x="843" y="255"/>
                        </a:cubicBezTo>
                        <a:lnTo>
                          <a:pt x="843" y="269"/>
                        </a:lnTo>
                        <a:lnTo>
                          <a:pt x="0" y="269"/>
                        </a:lnTo>
                        <a:lnTo>
                          <a:pt x="0" y="255"/>
                        </a:lnTo>
                        <a:cubicBezTo>
                          <a:pt x="0" y="115"/>
                          <a:pt x="114" y="0"/>
                          <a:pt x="255" y="0"/>
                        </a:cubicBezTo>
                        <a:cubicBezTo>
                          <a:pt x="262" y="0"/>
                          <a:pt x="268" y="6"/>
                          <a:pt x="268" y="13"/>
                        </a:cubicBezTo>
                        <a:cubicBezTo>
                          <a:pt x="268" y="21"/>
                          <a:pt x="262" y="27"/>
                          <a:pt x="255" y="27"/>
                        </a:cubicBezTo>
                        <a:cubicBezTo>
                          <a:pt x="133" y="27"/>
                          <a:pt x="33" y="122"/>
                          <a:pt x="27" y="242"/>
                        </a:cubicBezTo>
                        <a:lnTo>
                          <a:pt x="817" y="242"/>
                        </a:lnTo>
                        <a:cubicBezTo>
                          <a:pt x="824" y="107"/>
                          <a:pt x="936" y="0"/>
                          <a:pt x="1072" y="0"/>
                        </a:cubicBezTo>
                        <a:cubicBezTo>
                          <a:pt x="1213" y="0"/>
                          <a:pt x="1327" y="115"/>
                          <a:pt x="1327" y="255"/>
                        </a:cubicBezTo>
                        <a:cubicBezTo>
                          <a:pt x="1327" y="263"/>
                          <a:pt x="1321" y="269"/>
                          <a:pt x="1314" y="269"/>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latin typeface="Segoe UI"/>
                    </a:endParaRPr>
                  </a:p>
                </p:txBody>
              </p:sp>
              <p:sp>
                <p:nvSpPr>
                  <p:cNvPr id="774" name="Freeform 219">
                    <a:extLst>
                      <a:ext uri="{FF2B5EF4-FFF2-40B4-BE49-F238E27FC236}">
                        <a16:creationId xmlns:a16="http://schemas.microsoft.com/office/drawing/2014/main" id="{4B9DC8E7-9479-44AD-8890-9CC855D3AE3F}"/>
                      </a:ext>
                    </a:extLst>
                  </p:cNvPr>
                  <p:cNvSpPr>
                    <a:spLocks/>
                  </p:cNvSpPr>
                  <p:nvPr/>
                </p:nvSpPr>
                <p:spPr bwMode="auto">
                  <a:xfrm>
                    <a:off x="9920341" y="5266129"/>
                    <a:ext cx="221818" cy="9715"/>
                  </a:xfrm>
                  <a:custGeom>
                    <a:avLst/>
                    <a:gdLst>
                      <a:gd name="T0" fmla="*/ 665 w 678"/>
                      <a:gd name="T1" fmla="*/ 27 h 27"/>
                      <a:gd name="T2" fmla="*/ 665 w 678"/>
                      <a:gd name="T3" fmla="*/ 27 h 27"/>
                      <a:gd name="T4" fmla="*/ 13 w 678"/>
                      <a:gd name="T5" fmla="*/ 27 h 27"/>
                      <a:gd name="T6" fmla="*/ 0 w 678"/>
                      <a:gd name="T7" fmla="*/ 14 h 27"/>
                      <a:gd name="T8" fmla="*/ 13 w 678"/>
                      <a:gd name="T9" fmla="*/ 0 h 27"/>
                      <a:gd name="T10" fmla="*/ 665 w 678"/>
                      <a:gd name="T11" fmla="*/ 0 h 27"/>
                      <a:gd name="T12" fmla="*/ 678 w 678"/>
                      <a:gd name="T13" fmla="*/ 14 h 27"/>
                      <a:gd name="T14" fmla="*/ 665 w 678"/>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27">
                        <a:moveTo>
                          <a:pt x="665" y="27"/>
                        </a:moveTo>
                        <a:lnTo>
                          <a:pt x="665" y="27"/>
                        </a:lnTo>
                        <a:lnTo>
                          <a:pt x="13" y="27"/>
                        </a:lnTo>
                        <a:cubicBezTo>
                          <a:pt x="6" y="27"/>
                          <a:pt x="0" y="21"/>
                          <a:pt x="0" y="14"/>
                        </a:cubicBezTo>
                        <a:cubicBezTo>
                          <a:pt x="0" y="6"/>
                          <a:pt x="6" y="0"/>
                          <a:pt x="13" y="0"/>
                        </a:cubicBezTo>
                        <a:lnTo>
                          <a:pt x="665" y="0"/>
                        </a:lnTo>
                        <a:cubicBezTo>
                          <a:pt x="672" y="0"/>
                          <a:pt x="678" y="6"/>
                          <a:pt x="678" y="14"/>
                        </a:cubicBezTo>
                        <a:cubicBezTo>
                          <a:pt x="678" y="21"/>
                          <a:pt x="672" y="27"/>
                          <a:pt x="665" y="27"/>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latin typeface="Segoe UI"/>
                    </a:endParaRPr>
                  </a:p>
                </p:txBody>
              </p:sp>
              <p:sp>
                <p:nvSpPr>
                  <p:cNvPr id="775" name="Freeform 220">
                    <a:extLst>
                      <a:ext uri="{FF2B5EF4-FFF2-40B4-BE49-F238E27FC236}">
                        <a16:creationId xmlns:a16="http://schemas.microsoft.com/office/drawing/2014/main" id="{44BABB93-466A-42BC-86BF-F9D88F840BE7}"/>
                      </a:ext>
                    </a:extLst>
                  </p:cNvPr>
                  <p:cNvSpPr>
                    <a:spLocks/>
                  </p:cNvSpPr>
                  <p:nvPr/>
                </p:nvSpPr>
                <p:spPr bwMode="auto">
                  <a:xfrm>
                    <a:off x="9920341" y="5314702"/>
                    <a:ext cx="221818" cy="9715"/>
                  </a:xfrm>
                  <a:custGeom>
                    <a:avLst/>
                    <a:gdLst>
                      <a:gd name="T0" fmla="*/ 665 w 678"/>
                      <a:gd name="T1" fmla="*/ 27 h 27"/>
                      <a:gd name="T2" fmla="*/ 665 w 678"/>
                      <a:gd name="T3" fmla="*/ 27 h 27"/>
                      <a:gd name="T4" fmla="*/ 13 w 678"/>
                      <a:gd name="T5" fmla="*/ 27 h 27"/>
                      <a:gd name="T6" fmla="*/ 0 w 678"/>
                      <a:gd name="T7" fmla="*/ 13 h 27"/>
                      <a:gd name="T8" fmla="*/ 13 w 678"/>
                      <a:gd name="T9" fmla="*/ 0 h 27"/>
                      <a:gd name="T10" fmla="*/ 665 w 678"/>
                      <a:gd name="T11" fmla="*/ 0 h 27"/>
                      <a:gd name="T12" fmla="*/ 678 w 678"/>
                      <a:gd name="T13" fmla="*/ 13 h 27"/>
                      <a:gd name="T14" fmla="*/ 665 w 678"/>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27">
                        <a:moveTo>
                          <a:pt x="665" y="27"/>
                        </a:moveTo>
                        <a:lnTo>
                          <a:pt x="665" y="27"/>
                        </a:lnTo>
                        <a:lnTo>
                          <a:pt x="13" y="27"/>
                        </a:lnTo>
                        <a:cubicBezTo>
                          <a:pt x="6" y="27"/>
                          <a:pt x="0" y="21"/>
                          <a:pt x="0" y="13"/>
                        </a:cubicBezTo>
                        <a:cubicBezTo>
                          <a:pt x="0" y="6"/>
                          <a:pt x="6" y="0"/>
                          <a:pt x="13" y="0"/>
                        </a:cubicBezTo>
                        <a:lnTo>
                          <a:pt x="665" y="0"/>
                        </a:lnTo>
                        <a:cubicBezTo>
                          <a:pt x="672" y="0"/>
                          <a:pt x="678" y="6"/>
                          <a:pt x="678" y="13"/>
                        </a:cubicBezTo>
                        <a:cubicBezTo>
                          <a:pt x="678" y="21"/>
                          <a:pt x="672" y="27"/>
                          <a:pt x="665" y="27"/>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latin typeface="Segoe UI"/>
                    </a:endParaRPr>
                  </a:p>
                </p:txBody>
              </p:sp>
              <p:sp>
                <p:nvSpPr>
                  <p:cNvPr id="776" name="Freeform 221">
                    <a:extLst>
                      <a:ext uri="{FF2B5EF4-FFF2-40B4-BE49-F238E27FC236}">
                        <a16:creationId xmlns:a16="http://schemas.microsoft.com/office/drawing/2014/main" id="{5D918C85-408B-4F5E-89FE-24BA71A7A294}"/>
                      </a:ext>
                    </a:extLst>
                  </p:cNvPr>
                  <p:cNvSpPr>
                    <a:spLocks/>
                  </p:cNvSpPr>
                  <p:nvPr/>
                </p:nvSpPr>
                <p:spPr bwMode="auto">
                  <a:xfrm>
                    <a:off x="9920341" y="5364894"/>
                    <a:ext cx="221818" cy="8096"/>
                  </a:xfrm>
                  <a:custGeom>
                    <a:avLst/>
                    <a:gdLst>
                      <a:gd name="T0" fmla="*/ 665 w 678"/>
                      <a:gd name="T1" fmla="*/ 26 h 26"/>
                      <a:gd name="T2" fmla="*/ 665 w 678"/>
                      <a:gd name="T3" fmla="*/ 26 h 26"/>
                      <a:gd name="T4" fmla="*/ 13 w 678"/>
                      <a:gd name="T5" fmla="*/ 26 h 26"/>
                      <a:gd name="T6" fmla="*/ 0 w 678"/>
                      <a:gd name="T7" fmla="*/ 13 h 26"/>
                      <a:gd name="T8" fmla="*/ 13 w 678"/>
                      <a:gd name="T9" fmla="*/ 0 h 26"/>
                      <a:gd name="T10" fmla="*/ 665 w 678"/>
                      <a:gd name="T11" fmla="*/ 0 h 26"/>
                      <a:gd name="T12" fmla="*/ 678 w 678"/>
                      <a:gd name="T13" fmla="*/ 13 h 26"/>
                      <a:gd name="T14" fmla="*/ 665 w 678"/>
                      <a:gd name="T15" fmla="*/ 26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26">
                        <a:moveTo>
                          <a:pt x="665" y="26"/>
                        </a:moveTo>
                        <a:lnTo>
                          <a:pt x="665" y="26"/>
                        </a:lnTo>
                        <a:lnTo>
                          <a:pt x="13" y="26"/>
                        </a:lnTo>
                        <a:cubicBezTo>
                          <a:pt x="6" y="26"/>
                          <a:pt x="0" y="20"/>
                          <a:pt x="0" y="13"/>
                        </a:cubicBezTo>
                        <a:cubicBezTo>
                          <a:pt x="0" y="6"/>
                          <a:pt x="6" y="0"/>
                          <a:pt x="13" y="0"/>
                        </a:cubicBezTo>
                        <a:lnTo>
                          <a:pt x="665" y="0"/>
                        </a:lnTo>
                        <a:cubicBezTo>
                          <a:pt x="672" y="0"/>
                          <a:pt x="678" y="6"/>
                          <a:pt x="678" y="13"/>
                        </a:cubicBezTo>
                        <a:cubicBezTo>
                          <a:pt x="678" y="20"/>
                          <a:pt x="672" y="26"/>
                          <a:pt x="665" y="26"/>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latin typeface="Segoe UI"/>
                    </a:endParaRPr>
                  </a:p>
                </p:txBody>
              </p:sp>
              <p:sp>
                <p:nvSpPr>
                  <p:cNvPr id="777" name="Freeform 222">
                    <a:extLst>
                      <a:ext uri="{FF2B5EF4-FFF2-40B4-BE49-F238E27FC236}">
                        <a16:creationId xmlns:a16="http://schemas.microsoft.com/office/drawing/2014/main" id="{E2B2E72F-E537-4026-BE86-44FCFB9F34FB}"/>
                      </a:ext>
                    </a:extLst>
                  </p:cNvPr>
                  <p:cNvSpPr>
                    <a:spLocks/>
                  </p:cNvSpPr>
                  <p:nvPr/>
                </p:nvSpPr>
                <p:spPr bwMode="auto">
                  <a:xfrm>
                    <a:off x="9920341" y="5413468"/>
                    <a:ext cx="221818" cy="8096"/>
                  </a:xfrm>
                  <a:custGeom>
                    <a:avLst/>
                    <a:gdLst>
                      <a:gd name="T0" fmla="*/ 665 w 678"/>
                      <a:gd name="T1" fmla="*/ 27 h 27"/>
                      <a:gd name="T2" fmla="*/ 665 w 678"/>
                      <a:gd name="T3" fmla="*/ 27 h 27"/>
                      <a:gd name="T4" fmla="*/ 13 w 678"/>
                      <a:gd name="T5" fmla="*/ 27 h 27"/>
                      <a:gd name="T6" fmla="*/ 0 w 678"/>
                      <a:gd name="T7" fmla="*/ 14 h 27"/>
                      <a:gd name="T8" fmla="*/ 13 w 678"/>
                      <a:gd name="T9" fmla="*/ 0 h 27"/>
                      <a:gd name="T10" fmla="*/ 665 w 678"/>
                      <a:gd name="T11" fmla="*/ 0 h 27"/>
                      <a:gd name="T12" fmla="*/ 678 w 678"/>
                      <a:gd name="T13" fmla="*/ 14 h 27"/>
                      <a:gd name="T14" fmla="*/ 665 w 678"/>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27">
                        <a:moveTo>
                          <a:pt x="665" y="27"/>
                        </a:moveTo>
                        <a:lnTo>
                          <a:pt x="665" y="27"/>
                        </a:lnTo>
                        <a:lnTo>
                          <a:pt x="13" y="27"/>
                        </a:lnTo>
                        <a:cubicBezTo>
                          <a:pt x="6" y="27"/>
                          <a:pt x="0" y="21"/>
                          <a:pt x="0" y="14"/>
                        </a:cubicBezTo>
                        <a:cubicBezTo>
                          <a:pt x="0" y="6"/>
                          <a:pt x="6" y="0"/>
                          <a:pt x="13" y="0"/>
                        </a:cubicBezTo>
                        <a:lnTo>
                          <a:pt x="665" y="0"/>
                        </a:lnTo>
                        <a:cubicBezTo>
                          <a:pt x="672" y="0"/>
                          <a:pt x="678" y="6"/>
                          <a:pt x="678" y="14"/>
                        </a:cubicBezTo>
                        <a:cubicBezTo>
                          <a:pt x="678" y="21"/>
                          <a:pt x="672" y="27"/>
                          <a:pt x="665" y="27"/>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latin typeface="Segoe UI"/>
                    </a:endParaRPr>
                  </a:p>
                </p:txBody>
              </p:sp>
              <p:sp>
                <p:nvSpPr>
                  <p:cNvPr id="778" name="Freeform 223">
                    <a:extLst>
                      <a:ext uri="{FF2B5EF4-FFF2-40B4-BE49-F238E27FC236}">
                        <a16:creationId xmlns:a16="http://schemas.microsoft.com/office/drawing/2014/main" id="{9F19374B-047A-4B2D-951C-1154D86F2F12}"/>
                      </a:ext>
                    </a:extLst>
                  </p:cNvPr>
                  <p:cNvSpPr>
                    <a:spLocks/>
                  </p:cNvSpPr>
                  <p:nvPr/>
                </p:nvSpPr>
                <p:spPr bwMode="auto">
                  <a:xfrm>
                    <a:off x="9920341" y="5462041"/>
                    <a:ext cx="221818" cy="9715"/>
                  </a:xfrm>
                  <a:custGeom>
                    <a:avLst/>
                    <a:gdLst>
                      <a:gd name="T0" fmla="*/ 665 w 678"/>
                      <a:gd name="T1" fmla="*/ 27 h 27"/>
                      <a:gd name="T2" fmla="*/ 665 w 678"/>
                      <a:gd name="T3" fmla="*/ 27 h 27"/>
                      <a:gd name="T4" fmla="*/ 13 w 678"/>
                      <a:gd name="T5" fmla="*/ 27 h 27"/>
                      <a:gd name="T6" fmla="*/ 0 w 678"/>
                      <a:gd name="T7" fmla="*/ 13 h 27"/>
                      <a:gd name="T8" fmla="*/ 13 w 678"/>
                      <a:gd name="T9" fmla="*/ 0 h 27"/>
                      <a:gd name="T10" fmla="*/ 665 w 678"/>
                      <a:gd name="T11" fmla="*/ 0 h 27"/>
                      <a:gd name="T12" fmla="*/ 678 w 678"/>
                      <a:gd name="T13" fmla="*/ 13 h 27"/>
                      <a:gd name="T14" fmla="*/ 665 w 678"/>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27">
                        <a:moveTo>
                          <a:pt x="665" y="27"/>
                        </a:moveTo>
                        <a:lnTo>
                          <a:pt x="665" y="27"/>
                        </a:lnTo>
                        <a:lnTo>
                          <a:pt x="13" y="27"/>
                        </a:lnTo>
                        <a:cubicBezTo>
                          <a:pt x="6" y="27"/>
                          <a:pt x="0" y="21"/>
                          <a:pt x="0" y="13"/>
                        </a:cubicBezTo>
                        <a:cubicBezTo>
                          <a:pt x="0" y="6"/>
                          <a:pt x="6" y="0"/>
                          <a:pt x="13" y="0"/>
                        </a:cubicBezTo>
                        <a:lnTo>
                          <a:pt x="665" y="0"/>
                        </a:lnTo>
                        <a:cubicBezTo>
                          <a:pt x="672" y="0"/>
                          <a:pt x="678" y="6"/>
                          <a:pt x="678" y="13"/>
                        </a:cubicBezTo>
                        <a:cubicBezTo>
                          <a:pt x="678" y="21"/>
                          <a:pt x="672" y="27"/>
                          <a:pt x="665" y="27"/>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latin typeface="Segoe UI"/>
                    </a:endParaRPr>
                  </a:p>
                </p:txBody>
              </p:sp>
              <p:sp>
                <p:nvSpPr>
                  <p:cNvPr id="779" name="Freeform 224">
                    <a:extLst>
                      <a:ext uri="{FF2B5EF4-FFF2-40B4-BE49-F238E27FC236}">
                        <a16:creationId xmlns:a16="http://schemas.microsoft.com/office/drawing/2014/main" id="{501FA98B-246D-43F2-B0DB-91152B985642}"/>
                      </a:ext>
                    </a:extLst>
                  </p:cNvPr>
                  <p:cNvSpPr>
                    <a:spLocks/>
                  </p:cNvSpPr>
                  <p:nvPr/>
                </p:nvSpPr>
                <p:spPr bwMode="auto">
                  <a:xfrm>
                    <a:off x="9920340" y="5518710"/>
                    <a:ext cx="219456" cy="9715"/>
                  </a:xfrm>
                  <a:custGeom>
                    <a:avLst/>
                    <a:gdLst>
                      <a:gd name="T0" fmla="*/ 330 w 344"/>
                      <a:gd name="T1" fmla="*/ 27 h 27"/>
                      <a:gd name="T2" fmla="*/ 330 w 344"/>
                      <a:gd name="T3" fmla="*/ 27 h 27"/>
                      <a:gd name="T4" fmla="*/ 13 w 344"/>
                      <a:gd name="T5" fmla="*/ 27 h 27"/>
                      <a:gd name="T6" fmla="*/ 0 w 344"/>
                      <a:gd name="T7" fmla="*/ 14 h 27"/>
                      <a:gd name="T8" fmla="*/ 13 w 344"/>
                      <a:gd name="T9" fmla="*/ 0 h 27"/>
                      <a:gd name="T10" fmla="*/ 330 w 344"/>
                      <a:gd name="T11" fmla="*/ 0 h 27"/>
                      <a:gd name="T12" fmla="*/ 344 w 344"/>
                      <a:gd name="T13" fmla="*/ 14 h 27"/>
                      <a:gd name="T14" fmla="*/ 330 w 344"/>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4" h="27">
                        <a:moveTo>
                          <a:pt x="330" y="27"/>
                        </a:moveTo>
                        <a:lnTo>
                          <a:pt x="330" y="27"/>
                        </a:lnTo>
                        <a:lnTo>
                          <a:pt x="13" y="27"/>
                        </a:lnTo>
                        <a:cubicBezTo>
                          <a:pt x="6" y="27"/>
                          <a:pt x="0" y="21"/>
                          <a:pt x="0" y="14"/>
                        </a:cubicBezTo>
                        <a:cubicBezTo>
                          <a:pt x="0" y="6"/>
                          <a:pt x="6" y="0"/>
                          <a:pt x="13" y="0"/>
                        </a:cubicBezTo>
                        <a:lnTo>
                          <a:pt x="330" y="0"/>
                        </a:lnTo>
                        <a:cubicBezTo>
                          <a:pt x="338" y="0"/>
                          <a:pt x="344" y="6"/>
                          <a:pt x="344" y="14"/>
                        </a:cubicBezTo>
                        <a:cubicBezTo>
                          <a:pt x="344" y="21"/>
                          <a:pt x="338" y="27"/>
                          <a:pt x="330" y="27"/>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latin typeface="Segoe UI"/>
                    </a:endParaRPr>
                  </a:p>
                </p:txBody>
              </p:sp>
              <p:sp>
                <p:nvSpPr>
                  <p:cNvPr id="780" name="Freeform 217">
                    <a:extLst>
                      <a:ext uri="{FF2B5EF4-FFF2-40B4-BE49-F238E27FC236}">
                        <a16:creationId xmlns:a16="http://schemas.microsoft.com/office/drawing/2014/main" id="{1C66A497-A797-4AC4-AD7C-37733399CA9C}"/>
                      </a:ext>
                    </a:extLst>
                  </p:cNvPr>
                  <p:cNvSpPr>
                    <a:spLocks/>
                  </p:cNvSpPr>
                  <p:nvPr/>
                </p:nvSpPr>
                <p:spPr bwMode="auto">
                  <a:xfrm>
                    <a:off x="9939770" y="5695192"/>
                    <a:ext cx="335156" cy="9715"/>
                  </a:xfrm>
                  <a:custGeom>
                    <a:avLst/>
                    <a:gdLst>
                      <a:gd name="T0" fmla="*/ 1016 w 1030"/>
                      <a:gd name="T1" fmla="*/ 27 h 27"/>
                      <a:gd name="T2" fmla="*/ 1016 w 1030"/>
                      <a:gd name="T3" fmla="*/ 27 h 27"/>
                      <a:gd name="T4" fmla="*/ 14 w 1030"/>
                      <a:gd name="T5" fmla="*/ 27 h 27"/>
                      <a:gd name="T6" fmla="*/ 0 w 1030"/>
                      <a:gd name="T7" fmla="*/ 13 h 27"/>
                      <a:gd name="T8" fmla="*/ 14 w 1030"/>
                      <a:gd name="T9" fmla="*/ 0 h 27"/>
                      <a:gd name="T10" fmla="*/ 1016 w 1030"/>
                      <a:gd name="T11" fmla="*/ 0 h 27"/>
                      <a:gd name="T12" fmla="*/ 1030 w 1030"/>
                      <a:gd name="T13" fmla="*/ 13 h 27"/>
                      <a:gd name="T14" fmla="*/ 1016 w 1030"/>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0" h="27">
                        <a:moveTo>
                          <a:pt x="1016" y="27"/>
                        </a:moveTo>
                        <a:lnTo>
                          <a:pt x="1016" y="27"/>
                        </a:lnTo>
                        <a:lnTo>
                          <a:pt x="14" y="27"/>
                        </a:lnTo>
                        <a:cubicBezTo>
                          <a:pt x="6" y="27"/>
                          <a:pt x="0" y="21"/>
                          <a:pt x="0" y="13"/>
                        </a:cubicBezTo>
                        <a:cubicBezTo>
                          <a:pt x="0" y="6"/>
                          <a:pt x="6" y="0"/>
                          <a:pt x="14" y="0"/>
                        </a:cubicBezTo>
                        <a:lnTo>
                          <a:pt x="1016" y="0"/>
                        </a:lnTo>
                        <a:cubicBezTo>
                          <a:pt x="1024" y="0"/>
                          <a:pt x="1030" y="6"/>
                          <a:pt x="1030" y="13"/>
                        </a:cubicBezTo>
                        <a:cubicBezTo>
                          <a:pt x="1030" y="21"/>
                          <a:pt x="1024" y="27"/>
                          <a:pt x="1016" y="27"/>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latin typeface="Segoe UI"/>
                    </a:endParaRPr>
                  </a:p>
                </p:txBody>
              </p:sp>
            </p:grpSp>
          </p:grpSp>
        </p:grpSp>
        <p:sp>
          <p:nvSpPr>
            <p:cNvPr id="762" name="TextBox 761">
              <a:extLst>
                <a:ext uri="{FF2B5EF4-FFF2-40B4-BE49-F238E27FC236}">
                  <a16:creationId xmlns:a16="http://schemas.microsoft.com/office/drawing/2014/main" id="{0E921EF8-2A75-4564-8809-498AF28460BD}"/>
                </a:ext>
              </a:extLst>
            </p:cNvPr>
            <p:cNvSpPr txBox="1"/>
            <p:nvPr/>
          </p:nvSpPr>
          <p:spPr>
            <a:xfrm>
              <a:off x="3882064" y="4520188"/>
              <a:ext cx="695985" cy="263586"/>
            </a:xfrm>
            <a:prstGeom prst="rect">
              <a:avLst/>
            </a:prstGeom>
          </p:spPr>
          <p:txBody>
            <a:bodyPr wrap="none">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defTabSz="896043">
                <a:defRPr/>
              </a:pPr>
              <a:r>
                <a:rPr lang="en-US" sz="1199">
                  <a:solidFill>
                    <a:srgbClr val="FFFFFF"/>
                  </a:solidFill>
                </a:rPr>
                <a:t>Policies</a:t>
              </a:r>
            </a:p>
          </p:txBody>
        </p:sp>
      </p:grpSp>
      <p:grpSp>
        <p:nvGrpSpPr>
          <p:cNvPr id="809" name="Group 808">
            <a:extLst>
              <a:ext uri="{FF2B5EF4-FFF2-40B4-BE49-F238E27FC236}">
                <a16:creationId xmlns:a16="http://schemas.microsoft.com/office/drawing/2014/main" id="{B041B0C4-D397-46DB-98A3-99CACB2C2602}"/>
              </a:ext>
            </a:extLst>
          </p:cNvPr>
          <p:cNvGrpSpPr/>
          <p:nvPr/>
        </p:nvGrpSpPr>
        <p:grpSpPr>
          <a:xfrm>
            <a:off x="6763341" y="3243816"/>
            <a:ext cx="996492" cy="1138200"/>
            <a:chOff x="5727971" y="2924092"/>
            <a:chExt cx="996634" cy="1138362"/>
          </a:xfrm>
        </p:grpSpPr>
        <p:grpSp>
          <p:nvGrpSpPr>
            <p:cNvPr id="810" name="Group 809">
              <a:extLst>
                <a:ext uri="{FF2B5EF4-FFF2-40B4-BE49-F238E27FC236}">
                  <a16:creationId xmlns:a16="http://schemas.microsoft.com/office/drawing/2014/main" id="{59B760D2-6600-4F7E-9CAF-814F025642C8}"/>
                </a:ext>
              </a:extLst>
            </p:cNvPr>
            <p:cNvGrpSpPr/>
            <p:nvPr/>
          </p:nvGrpSpPr>
          <p:grpSpPr>
            <a:xfrm>
              <a:off x="5727971" y="2924092"/>
              <a:ext cx="729430" cy="562554"/>
              <a:chOff x="5199063" y="3544889"/>
              <a:chExt cx="673100" cy="519112"/>
            </a:xfrm>
            <a:solidFill>
              <a:srgbClr val="FFFFFF"/>
            </a:solidFill>
          </p:grpSpPr>
          <p:sp>
            <p:nvSpPr>
              <p:cNvPr id="812" name="Freeform 160">
                <a:extLst>
                  <a:ext uri="{FF2B5EF4-FFF2-40B4-BE49-F238E27FC236}">
                    <a16:creationId xmlns:a16="http://schemas.microsoft.com/office/drawing/2014/main" id="{5E84D9D5-2758-49C7-BB4A-8B02FA5AE2A1}"/>
                  </a:ext>
                </a:extLst>
              </p:cNvPr>
              <p:cNvSpPr>
                <a:spLocks noEditPoints="1"/>
              </p:cNvSpPr>
              <p:nvPr/>
            </p:nvSpPr>
            <p:spPr bwMode="auto">
              <a:xfrm>
                <a:off x="5426075" y="3614739"/>
                <a:ext cx="196850" cy="196850"/>
              </a:xfrm>
              <a:custGeom>
                <a:avLst/>
                <a:gdLst>
                  <a:gd name="T0" fmla="*/ 329 w 720"/>
                  <a:gd name="T1" fmla="*/ 433 h 720"/>
                  <a:gd name="T2" fmla="*/ 433 w 720"/>
                  <a:gd name="T3" fmla="*/ 330 h 720"/>
                  <a:gd name="T4" fmla="*/ 330 w 720"/>
                  <a:gd name="T5" fmla="*/ 287 h 720"/>
                  <a:gd name="T6" fmla="*/ 329 w 720"/>
                  <a:gd name="T7" fmla="*/ 433 h 720"/>
                  <a:gd name="T8" fmla="*/ 360 w 720"/>
                  <a:gd name="T9" fmla="*/ 466 h 720"/>
                  <a:gd name="T10" fmla="*/ 319 w 720"/>
                  <a:gd name="T11" fmla="*/ 458 h 720"/>
                  <a:gd name="T12" fmla="*/ 262 w 720"/>
                  <a:gd name="T13" fmla="*/ 319 h 720"/>
                  <a:gd name="T14" fmla="*/ 401 w 720"/>
                  <a:gd name="T15" fmla="*/ 263 h 720"/>
                  <a:gd name="T16" fmla="*/ 458 w 720"/>
                  <a:gd name="T17" fmla="*/ 401 h 720"/>
                  <a:gd name="T18" fmla="*/ 322 w 720"/>
                  <a:gd name="T19" fmla="*/ 613 h 720"/>
                  <a:gd name="T20" fmla="*/ 395 w 720"/>
                  <a:gd name="T21" fmla="*/ 613 h 720"/>
                  <a:gd name="T22" fmla="*/ 519 w 720"/>
                  <a:gd name="T23" fmla="*/ 665 h 720"/>
                  <a:gd name="T24" fmla="*/ 563 w 720"/>
                  <a:gd name="T25" fmla="*/ 515 h 720"/>
                  <a:gd name="T26" fmla="*/ 688 w 720"/>
                  <a:gd name="T27" fmla="*/ 463 h 720"/>
                  <a:gd name="T28" fmla="*/ 613 w 720"/>
                  <a:gd name="T29" fmla="*/ 326 h 720"/>
                  <a:gd name="T30" fmla="*/ 665 w 720"/>
                  <a:gd name="T31" fmla="*/ 201 h 720"/>
                  <a:gd name="T32" fmla="*/ 514 w 720"/>
                  <a:gd name="T33" fmla="*/ 157 h 720"/>
                  <a:gd name="T34" fmla="*/ 463 w 720"/>
                  <a:gd name="T35" fmla="*/ 32 h 720"/>
                  <a:gd name="T36" fmla="*/ 325 w 720"/>
                  <a:gd name="T37" fmla="*/ 107 h 720"/>
                  <a:gd name="T38" fmla="*/ 201 w 720"/>
                  <a:gd name="T39" fmla="*/ 55 h 720"/>
                  <a:gd name="T40" fmla="*/ 157 w 720"/>
                  <a:gd name="T41" fmla="*/ 206 h 720"/>
                  <a:gd name="T42" fmla="*/ 32 w 720"/>
                  <a:gd name="T43" fmla="*/ 257 h 720"/>
                  <a:gd name="T44" fmla="*/ 107 w 720"/>
                  <a:gd name="T45" fmla="*/ 395 h 720"/>
                  <a:gd name="T46" fmla="*/ 55 w 720"/>
                  <a:gd name="T47" fmla="*/ 519 h 720"/>
                  <a:gd name="T48" fmla="*/ 205 w 720"/>
                  <a:gd name="T49" fmla="*/ 564 h 720"/>
                  <a:gd name="T50" fmla="*/ 257 w 720"/>
                  <a:gd name="T51" fmla="*/ 688 h 720"/>
                  <a:gd name="T52" fmla="*/ 264 w 720"/>
                  <a:gd name="T53" fmla="*/ 720 h 720"/>
                  <a:gd name="T54" fmla="*/ 172 w 720"/>
                  <a:gd name="T55" fmla="*/ 681 h 720"/>
                  <a:gd name="T56" fmla="*/ 144 w 720"/>
                  <a:gd name="T57" fmla="*/ 540 h 720"/>
                  <a:gd name="T58" fmla="*/ 0 w 720"/>
                  <a:gd name="T59" fmla="*/ 455 h 720"/>
                  <a:gd name="T60" fmla="*/ 81 w 720"/>
                  <a:gd name="T61" fmla="*/ 335 h 720"/>
                  <a:gd name="T62" fmla="*/ 39 w 720"/>
                  <a:gd name="T63" fmla="*/ 172 h 720"/>
                  <a:gd name="T64" fmla="*/ 181 w 720"/>
                  <a:gd name="T65" fmla="*/ 144 h 720"/>
                  <a:gd name="T66" fmla="*/ 266 w 720"/>
                  <a:gd name="T67" fmla="*/ 0 h 720"/>
                  <a:gd name="T68" fmla="*/ 386 w 720"/>
                  <a:gd name="T69" fmla="*/ 81 h 720"/>
                  <a:gd name="T70" fmla="*/ 548 w 720"/>
                  <a:gd name="T71" fmla="*/ 39 h 720"/>
                  <a:gd name="T72" fmla="*/ 576 w 720"/>
                  <a:gd name="T73" fmla="*/ 181 h 720"/>
                  <a:gd name="T74" fmla="*/ 720 w 720"/>
                  <a:gd name="T75" fmla="*/ 266 h 720"/>
                  <a:gd name="T76" fmla="*/ 639 w 720"/>
                  <a:gd name="T77" fmla="*/ 386 h 720"/>
                  <a:gd name="T78" fmla="*/ 681 w 720"/>
                  <a:gd name="T79" fmla="*/ 548 h 720"/>
                  <a:gd name="T80" fmla="*/ 539 w 720"/>
                  <a:gd name="T81" fmla="*/ 576 h 720"/>
                  <a:gd name="T82" fmla="*/ 454 w 720"/>
                  <a:gd name="T83" fmla="*/ 720 h 720"/>
                  <a:gd name="T84" fmla="*/ 334 w 720"/>
                  <a:gd name="T85" fmla="*/ 640 h 7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20" h="720">
                    <a:moveTo>
                      <a:pt x="329" y="433"/>
                    </a:moveTo>
                    <a:lnTo>
                      <a:pt x="329" y="433"/>
                    </a:lnTo>
                    <a:cubicBezTo>
                      <a:pt x="369" y="450"/>
                      <a:pt x="416" y="431"/>
                      <a:pt x="433" y="391"/>
                    </a:cubicBezTo>
                    <a:cubicBezTo>
                      <a:pt x="441" y="372"/>
                      <a:pt x="441" y="350"/>
                      <a:pt x="433" y="330"/>
                    </a:cubicBezTo>
                    <a:cubicBezTo>
                      <a:pt x="425" y="311"/>
                      <a:pt x="410" y="295"/>
                      <a:pt x="391" y="287"/>
                    </a:cubicBezTo>
                    <a:cubicBezTo>
                      <a:pt x="371" y="279"/>
                      <a:pt x="350" y="279"/>
                      <a:pt x="330" y="287"/>
                    </a:cubicBezTo>
                    <a:cubicBezTo>
                      <a:pt x="310" y="295"/>
                      <a:pt x="295" y="310"/>
                      <a:pt x="287" y="329"/>
                    </a:cubicBezTo>
                    <a:cubicBezTo>
                      <a:pt x="270" y="370"/>
                      <a:pt x="289" y="416"/>
                      <a:pt x="329" y="433"/>
                    </a:cubicBezTo>
                    <a:lnTo>
                      <a:pt x="329" y="433"/>
                    </a:lnTo>
                    <a:close/>
                    <a:moveTo>
                      <a:pt x="360" y="466"/>
                    </a:moveTo>
                    <a:lnTo>
                      <a:pt x="360" y="466"/>
                    </a:lnTo>
                    <a:cubicBezTo>
                      <a:pt x="346" y="466"/>
                      <a:pt x="332" y="464"/>
                      <a:pt x="319" y="458"/>
                    </a:cubicBezTo>
                    <a:lnTo>
                      <a:pt x="319" y="458"/>
                    </a:lnTo>
                    <a:cubicBezTo>
                      <a:pt x="265" y="435"/>
                      <a:pt x="240" y="373"/>
                      <a:pt x="262" y="319"/>
                    </a:cubicBezTo>
                    <a:cubicBezTo>
                      <a:pt x="273" y="293"/>
                      <a:pt x="294" y="273"/>
                      <a:pt x="320" y="262"/>
                    </a:cubicBezTo>
                    <a:cubicBezTo>
                      <a:pt x="346" y="251"/>
                      <a:pt x="375" y="252"/>
                      <a:pt x="401" y="263"/>
                    </a:cubicBezTo>
                    <a:cubicBezTo>
                      <a:pt x="427" y="274"/>
                      <a:pt x="447" y="294"/>
                      <a:pt x="458" y="320"/>
                    </a:cubicBezTo>
                    <a:cubicBezTo>
                      <a:pt x="469" y="347"/>
                      <a:pt x="469" y="375"/>
                      <a:pt x="458" y="401"/>
                    </a:cubicBezTo>
                    <a:cubicBezTo>
                      <a:pt x="441" y="442"/>
                      <a:pt x="401" y="466"/>
                      <a:pt x="360" y="466"/>
                    </a:cubicBezTo>
                    <a:close/>
                    <a:moveTo>
                      <a:pt x="322" y="613"/>
                    </a:moveTo>
                    <a:lnTo>
                      <a:pt x="322" y="613"/>
                    </a:lnTo>
                    <a:lnTo>
                      <a:pt x="395" y="613"/>
                    </a:lnTo>
                    <a:lnTo>
                      <a:pt x="462" y="688"/>
                    </a:lnTo>
                    <a:lnTo>
                      <a:pt x="519" y="665"/>
                    </a:lnTo>
                    <a:lnTo>
                      <a:pt x="512" y="566"/>
                    </a:lnTo>
                    <a:lnTo>
                      <a:pt x="563" y="515"/>
                    </a:lnTo>
                    <a:lnTo>
                      <a:pt x="664" y="520"/>
                    </a:lnTo>
                    <a:lnTo>
                      <a:pt x="688" y="463"/>
                    </a:lnTo>
                    <a:lnTo>
                      <a:pt x="613" y="398"/>
                    </a:lnTo>
                    <a:lnTo>
                      <a:pt x="613" y="326"/>
                    </a:lnTo>
                    <a:lnTo>
                      <a:pt x="688" y="259"/>
                    </a:lnTo>
                    <a:lnTo>
                      <a:pt x="665" y="201"/>
                    </a:lnTo>
                    <a:lnTo>
                      <a:pt x="565" y="208"/>
                    </a:lnTo>
                    <a:lnTo>
                      <a:pt x="514" y="157"/>
                    </a:lnTo>
                    <a:lnTo>
                      <a:pt x="520" y="56"/>
                    </a:lnTo>
                    <a:lnTo>
                      <a:pt x="463" y="32"/>
                    </a:lnTo>
                    <a:lnTo>
                      <a:pt x="398" y="108"/>
                    </a:lnTo>
                    <a:lnTo>
                      <a:pt x="325" y="107"/>
                    </a:lnTo>
                    <a:lnTo>
                      <a:pt x="258" y="32"/>
                    </a:lnTo>
                    <a:lnTo>
                      <a:pt x="201" y="55"/>
                    </a:lnTo>
                    <a:lnTo>
                      <a:pt x="208" y="155"/>
                    </a:lnTo>
                    <a:lnTo>
                      <a:pt x="157" y="206"/>
                    </a:lnTo>
                    <a:lnTo>
                      <a:pt x="56" y="200"/>
                    </a:lnTo>
                    <a:lnTo>
                      <a:pt x="32" y="257"/>
                    </a:lnTo>
                    <a:lnTo>
                      <a:pt x="107" y="322"/>
                    </a:lnTo>
                    <a:lnTo>
                      <a:pt x="107" y="395"/>
                    </a:lnTo>
                    <a:lnTo>
                      <a:pt x="32" y="462"/>
                    </a:lnTo>
                    <a:lnTo>
                      <a:pt x="55" y="519"/>
                    </a:lnTo>
                    <a:lnTo>
                      <a:pt x="155" y="512"/>
                    </a:lnTo>
                    <a:lnTo>
                      <a:pt x="205" y="564"/>
                    </a:lnTo>
                    <a:lnTo>
                      <a:pt x="200" y="664"/>
                    </a:lnTo>
                    <a:lnTo>
                      <a:pt x="257" y="688"/>
                    </a:lnTo>
                    <a:lnTo>
                      <a:pt x="322" y="613"/>
                    </a:lnTo>
                    <a:close/>
                    <a:moveTo>
                      <a:pt x="264" y="720"/>
                    </a:moveTo>
                    <a:lnTo>
                      <a:pt x="264" y="720"/>
                    </a:lnTo>
                    <a:lnTo>
                      <a:pt x="172" y="681"/>
                    </a:lnTo>
                    <a:lnTo>
                      <a:pt x="178" y="574"/>
                    </a:lnTo>
                    <a:lnTo>
                      <a:pt x="144" y="540"/>
                    </a:lnTo>
                    <a:lnTo>
                      <a:pt x="38" y="547"/>
                    </a:lnTo>
                    <a:lnTo>
                      <a:pt x="0" y="455"/>
                    </a:lnTo>
                    <a:lnTo>
                      <a:pt x="80" y="383"/>
                    </a:lnTo>
                    <a:lnTo>
                      <a:pt x="81" y="335"/>
                    </a:lnTo>
                    <a:lnTo>
                      <a:pt x="0" y="265"/>
                    </a:lnTo>
                    <a:lnTo>
                      <a:pt x="39" y="172"/>
                    </a:lnTo>
                    <a:lnTo>
                      <a:pt x="146" y="178"/>
                    </a:lnTo>
                    <a:lnTo>
                      <a:pt x="181" y="144"/>
                    </a:lnTo>
                    <a:lnTo>
                      <a:pt x="173" y="38"/>
                    </a:lnTo>
                    <a:lnTo>
                      <a:pt x="266" y="0"/>
                    </a:lnTo>
                    <a:lnTo>
                      <a:pt x="337" y="81"/>
                    </a:lnTo>
                    <a:lnTo>
                      <a:pt x="386" y="81"/>
                    </a:lnTo>
                    <a:lnTo>
                      <a:pt x="456" y="0"/>
                    </a:lnTo>
                    <a:lnTo>
                      <a:pt x="548" y="39"/>
                    </a:lnTo>
                    <a:lnTo>
                      <a:pt x="542" y="146"/>
                    </a:lnTo>
                    <a:lnTo>
                      <a:pt x="576" y="181"/>
                    </a:lnTo>
                    <a:lnTo>
                      <a:pt x="682" y="173"/>
                    </a:lnTo>
                    <a:lnTo>
                      <a:pt x="720" y="266"/>
                    </a:lnTo>
                    <a:lnTo>
                      <a:pt x="640" y="338"/>
                    </a:lnTo>
                    <a:lnTo>
                      <a:pt x="639" y="386"/>
                    </a:lnTo>
                    <a:lnTo>
                      <a:pt x="720" y="456"/>
                    </a:lnTo>
                    <a:lnTo>
                      <a:pt x="681" y="548"/>
                    </a:lnTo>
                    <a:lnTo>
                      <a:pt x="574" y="542"/>
                    </a:lnTo>
                    <a:lnTo>
                      <a:pt x="539" y="576"/>
                    </a:lnTo>
                    <a:lnTo>
                      <a:pt x="547" y="682"/>
                    </a:lnTo>
                    <a:lnTo>
                      <a:pt x="454" y="720"/>
                    </a:lnTo>
                    <a:lnTo>
                      <a:pt x="383" y="640"/>
                    </a:lnTo>
                    <a:lnTo>
                      <a:pt x="334" y="640"/>
                    </a:lnTo>
                    <a:lnTo>
                      <a:pt x="264" y="720"/>
                    </a:ln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FFFFFF"/>
                  </a:solidFill>
                  <a:latin typeface="Segoe UI"/>
                </a:endParaRPr>
              </a:p>
            </p:txBody>
          </p:sp>
          <p:sp>
            <p:nvSpPr>
              <p:cNvPr id="813" name="Freeform 161">
                <a:extLst>
                  <a:ext uri="{FF2B5EF4-FFF2-40B4-BE49-F238E27FC236}">
                    <a16:creationId xmlns:a16="http://schemas.microsoft.com/office/drawing/2014/main" id="{FB2A1626-E520-4AAF-B8B4-3E9CBF1DB948}"/>
                  </a:ext>
                </a:extLst>
              </p:cNvPr>
              <p:cNvSpPr>
                <a:spLocks noEditPoints="1"/>
              </p:cNvSpPr>
              <p:nvPr/>
            </p:nvSpPr>
            <p:spPr bwMode="auto">
              <a:xfrm>
                <a:off x="5589588" y="3744914"/>
                <a:ext cx="138113" cy="138113"/>
              </a:xfrm>
              <a:custGeom>
                <a:avLst/>
                <a:gdLst>
                  <a:gd name="T0" fmla="*/ 253 w 505"/>
                  <a:gd name="T1" fmla="*/ 202 h 505"/>
                  <a:gd name="T2" fmla="*/ 233 w 505"/>
                  <a:gd name="T3" fmla="*/ 299 h 505"/>
                  <a:gd name="T4" fmla="*/ 272 w 505"/>
                  <a:gd name="T5" fmla="*/ 299 h 505"/>
                  <a:gd name="T6" fmla="*/ 272 w 505"/>
                  <a:gd name="T7" fmla="*/ 206 h 505"/>
                  <a:gd name="T8" fmla="*/ 253 w 505"/>
                  <a:gd name="T9" fmla="*/ 329 h 505"/>
                  <a:gd name="T10" fmla="*/ 223 w 505"/>
                  <a:gd name="T11" fmla="*/ 323 h 505"/>
                  <a:gd name="T12" fmla="*/ 283 w 505"/>
                  <a:gd name="T13" fmla="*/ 181 h 505"/>
                  <a:gd name="T14" fmla="*/ 282 w 505"/>
                  <a:gd name="T15" fmla="*/ 324 h 505"/>
                  <a:gd name="T16" fmla="*/ 225 w 505"/>
                  <a:gd name="T17" fmla="*/ 422 h 505"/>
                  <a:gd name="T18" fmla="*/ 279 w 505"/>
                  <a:gd name="T19" fmla="*/ 422 h 505"/>
                  <a:gd name="T20" fmla="*/ 358 w 505"/>
                  <a:gd name="T21" fmla="*/ 459 h 505"/>
                  <a:gd name="T22" fmla="*/ 391 w 505"/>
                  <a:gd name="T23" fmla="*/ 354 h 505"/>
                  <a:gd name="T24" fmla="*/ 473 w 505"/>
                  <a:gd name="T25" fmla="*/ 324 h 505"/>
                  <a:gd name="T26" fmla="*/ 423 w 505"/>
                  <a:gd name="T27" fmla="*/ 227 h 505"/>
                  <a:gd name="T28" fmla="*/ 460 w 505"/>
                  <a:gd name="T29" fmla="*/ 147 h 505"/>
                  <a:gd name="T30" fmla="*/ 355 w 505"/>
                  <a:gd name="T31" fmla="*/ 114 h 505"/>
                  <a:gd name="T32" fmla="*/ 325 w 505"/>
                  <a:gd name="T33" fmla="*/ 32 h 505"/>
                  <a:gd name="T34" fmla="*/ 227 w 505"/>
                  <a:gd name="T35" fmla="*/ 82 h 505"/>
                  <a:gd name="T36" fmla="*/ 148 w 505"/>
                  <a:gd name="T37" fmla="*/ 45 h 505"/>
                  <a:gd name="T38" fmla="*/ 114 w 505"/>
                  <a:gd name="T39" fmla="*/ 150 h 505"/>
                  <a:gd name="T40" fmla="*/ 32 w 505"/>
                  <a:gd name="T41" fmla="*/ 180 h 505"/>
                  <a:gd name="T42" fmla="*/ 83 w 505"/>
                  <a:gd name="T43" fmla="*/ 278 h 505"/>
                  <a:gd name="T44" fmla="*/ 46 w 505"/>
                  <a:gd name="T45" fmla="*/ 357 h 505"/>
                  <a:gd name="T46" fmla="*/ 151 w 505"/>
                  <a:gd name="T47" fmla="*/ 391 h 505"/>
                  <a:gd name="T48" fmla="*/ 181 w 505"/>
                  <a:gd name="T49" fmla="*/ 473 h 505"/>
                  <a:gd name="T50" fmla="*/ 188 w 505"/>
                  <a:gd name="T51" fmla="*/ 505 h 505"/>
                  <a:gd name="T52" fmla="*/ 119 w 505"/>
                  <a:gd name="T53" fmla="*/ 476 h 505"/>
                  <a:gd name="T54" fmla="*/ 103 w 505"/>
                  <a:gd name="T55" fmla="*/ 380 h 505"/>
                  <a:gd name="T56" fmla="*/ 0 w 505"/>
                  <a:gd name="T57" fmla="*/ 316 h 505"/>
                  <a:gd name="T58" fmla="*/ 56 w 505"/>
                  <a:gd name="T59" fmla="*/ 236 h 505"/>
                  <a:gd name="T60" fmla="*/ 29 w 505"/>
                  <a:gd name="T61" fmla="*/ 119 h 505"/>
                  <a:gd name="T62" fmla="*/ 125 w 505"/>
                  <a:gd name="T63" fmla="*/ 102 h 505"/>
                  <a:gd name="T64" fmla="*/ 189 w 505"/>
                  <a:gd name="T65" fmla="*/ 0 h 505"/>
                  <a:gd name="T66" fmla="*/ 269 w 505"/>
                  <a:gd name="T67" fmla="*/ 56 h 505"/>
                  <a:gd name="T68" fmla="*/ 386 w 505"/>
                  <a:gd name="T69" fmla="*/ 29 h 505"/>
                  <a:gd name="T70" fmla="*/ 403 w 505"/>
                  <a:gd name="T71" fmla="*/ 125 h 505"/>
                  <a:gd name="T72" fmla="*/ 505 w 505"/>
                  <a:gd name="T73" fmla="*/ 189 h 505"/>
                  <a:gd name="T74" fmla="*/ 449 w 505"/>
                  <a:gd name="T75" fmla="*/ 268 h 505"/>
                  <a:gd name="T76" fmla="*/ 476 w 505"/>
                  <a:gd name="T77" fmla="*/ 386 h 505"/>
                  <a:gd name="T78" fmla="*/ 381 w 505"/>
                  <a:gd name="T79" fmla="*/ 402 h 505"/>
                  <a:gd name="T80" fmla="*/ 317 w 505"/>
                  <a:gd name="T81" fmla="*/ 505 h 505"/>
                  <a:gd name="T82" fmla="*/ 237 w 505"/>
                  <a:gd name="T83" fmla="*/ 449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05" h="505">
                    <a:moveTo>
                      <a:pt x="253" y="202"/>
                    </a:moveTo>
                    <a:lnTo>
                      <a:pt x="253" y="202"/>
                    </a:lnTo>
                    <a:cubicBezTo>
                      <a:pt x="233" y="202"/>
                      <a:pt x="215" y="213"/>
                      <a:pt x="206" y="233"/>
                    </a:cubicBezTo>
                    <a:cubicBezTo>
                      <a:pt x="196" y="258"/>
                      <a:pt x="208" y="288"/>
                      <a:pt x="233" y="299"/>
                    </a:cubicBezTo>
                    <a:lnTo>
                      <a:pt x="233" y="299"/>
                    </a:lnTo>
                    <a:cubicBezTo>
                      <a:pt x="246" y="304"/>
                      <a:pt x="259" y="304"/>
                      <a:pt x="272" y="299"/>
                    </a:cubicBezTo>
                    <a:cubicBezTo>
                      <a:pt x="284" y="294"/>
                      <a:pt x="294" y="284"/>
                      <a:pt x="299" y="272"/>
                    </a:cubicBezTo>
                    <a:cubicBezTo>
                      <a:pt x="310" y="246"/>
                      <a:pt x="298" y="217"/>
                      <a:pt x="272" y="206"/>
                    </a:cubicBezTo>
                    <a:cubicBezTo>
                      <a:pt x="266" y="203"/>
                      <a:pt x="259" y="202"/>
                      <a:pt x="253" y="202"/>
                    </a:cubicBezTo>
                    <a:close/>
                    <a:moveTo>
                      <a:pt x="253" y="329"/>
                    </a:moveTo>
                    <a:lnTo>
                      <a:pt x="253" y="329"/>
                    </a:lnTo>
                    <a:cubicBezTo>
                      <a:pt x="243" y="329"/>
                      <a:pt x="233" y="327"/>
                      <a:pt x="223" y="323"/>
                    </a:cubicBezTo>
                    <a:cubicBezTo>
                      <a:pt x="184" y="307"/>
                      <a:pt x="165" y="261"/>
                      <a:pt x="182" y="222"/>
                    </a:cubicBezTo>
                    <a:cubicBezTo>
                      <a:pt x="198" y="183"/>
                      <a:pt x="244" y="165"/>
                      <a:pt x="283" y="181"/>
                    </a:cubicBezTo>
                    <a:cubicBezTo>
                      <a:pt x="322" y="198"/>
                      <a:pt x="340" y="243"/>
                      <a:pt x="324" y="282"/>
                    </a:cubicBezTo>
                    <a:cubicBezTo>
                      <a:pt x="316" y="301"/>
                      <a:pt x="301" y="316"/>
                      <a:pt x="282" y="324"/>
                    </a:cubicBezTo>
                    <a:cubicBezTo>
                      <a:pt x="272" y="327"/>
                      <a:pt x="263" y="329"/>
                      <a:pt x="253" y="329"/>
                    </a:cubicBezTo>
                    <a:close/>
                    <a:moveTo>
                      <a:pt x="225" y="422"/>
                    </a:moveTo>
                    <a:lnTo>
                      <a:pt x="225" y="422"/>
                    </a:lnTo>
                    <a:lnTo>
                      <a:pt x="279" y="422"/>
                    </a:lnTo>
                    <a:lnTo>
                      <a:pt x="324" y="473"/>
                    </a:lnTo>
                    <a:lnTo>
                      <a:pt x="358" y="459"/>
                    </a:lnTo>
                    <a:lnTo>
                      <a:pt x="353" y="392"/>
                    </a:lnTo>
                    <a:lnTo>
                      <a:pt x="391" y="354"/>
                    </a:lnTo>
                    <a:lnTo>
                      <a:pt x="459" y="358"/>
                    </a:lnTo>
                    <a:lnTo>
                      <a:pt x="473" y="324"/>
                    </a:lnTo>
                    <a:lnTo>
                      <a:pt x="422" y="280"/>
                    </a:lnTo>
                    <a:lnTo>
                      <a:pt x="423" y="227"/>
                    </a:lnTo>
                    <a:lnTo>
                      <a:pt x="474" y="181"/>
                    </a:lnTo>
                    <a:lnTo>
                      <a:pt x="460" y="147"/>
                    </a:lnTo>
                    <a:lnTo>
                      <a:pt x="393" y="152"/>
                    </a:lnTo>
                    <a:lnTo>
                      <a:pt x="355" y="114"/>
                    </a:lnTo>
                    <a:lnTo>
                      <a:pt x="359" y="46"/>
                    </a:lnTo>
                    <a:lnTo>
                      <a:pt x="325" y="32"/>
                    </a:lnTo>
                    <a:lnTo>
                      <a:pt x="281" y="83"/>
                    </a:lnTo>
                    <a:lnTo>
                      <a:pt x="227" y="82"/>
                    </a:lnTo>
                    <a:lnTo>
                      <a:pt x="182" y="32"/>
                    </a:lnTo>
                    <a:lnTo>
                      <a:pt x="148" y="45"/>
                    </a:lnTo>
                    <a:lnTo>
                      <a:pt x="153" y="113"/>
                    </a:lnTo>
                    <a:lnTo>
                      <a:pt x="114" y="150"/>
                    </a:lnTo>
                    <a:lnTo>
                      <a:pt x="46" y="146"/>
                    </a:lnTo>
                    <a:lnTo>
                      <a:pt x="32" y="180"/>
                    </a:lnTo>
                    <a:lnTo>
                      <a:pt x="83" y="224"/>
                    </a:lnTo>
                    <a:lnTo>
                      <a:pt x="83" y="278"/>
                    </a:lnTo>
                    <a:lnTo>
                      <a:pt x="32" y="323"/>
                    </a:lnTo>
                    <a:lnTo>
                      <a:pt x="46" y="357"/>
                    </a:lnTo>
                    <a:lnTo>
                      <a:pt x="113" y="353"/>
                    </a:lnTo>
                    <a:lnTo>
                      <a:pt x="151" y="391"/>
                    </a:lnTo>
                    <a:lnTo>
                      <a:pt x="147" y="459"/>
                    </a:lnTo>
                    <a:lnTo>
                      <a:pt x="181" y="473"/>
                    </a:lnTo>
                    <a:lnTo>
                      <a:pt x="225" y="422"/>
                    </a:lnTo>
                    <a:close/>
                    <a:moveTo>
                      <a:pt x="188" y="505"/>
                    </a:moveTo>
                    <a:lnTo>
                      <a:pt x="188" y="505"/>
                    </a:lnTo>
                    <a:lnTo>
                      <a:pt x="119" y="476"/>
                    </a:lnTo>
                    <a:lnTo>
                      <a:pt x="123" y="401"/>
                    </a:lnTo>
                    <a:lnTo>
                      <a:pt x="103" y="380"/>
                    </a:lnTo>
                    <a:lnTo>
                      <a:pt x="28" y="385"/>
                    </a:lnTo>
                    <a:lnTo>
                      <a:pt x="0" y="316"/>
                    </a:lnTo>
                    <a:lnTo>
                      <a:pt x="56" y="266"/>
                    </a:lnTo>
                    <a:lnTo>
                      <a:pt x="56" y="236"/>
                    </a:lnTo>
                    <a:lnTo>
                      <a:pt x="0" y="188"/>
                    </a:lnTo>
                    <a:lnTo>
                      <a:pt x="29" y="119"/>
                    </a:lnTo>
                    <a:lnTo>
                      <a:pt x="104" y="123"/>
                    </a:lnTo>
                    <a:lnTo>
                      <a:pt x="125" y="102"/>
                    </a:lnTo>
                    <a:lnTo>
                      <a:pt x="120" y="28"/>
                    </a:lnTo>
                    <a:lnTo>
                      <a:pt x="189" y="0"/>
                    </a:lnTo>
                    <a:lnTo>
                      <a:pt x="239" y="56"/>
                    </a:lnTo>
                    <a:lnTo>
                      <a:pt x="269" y="56"/>
                    </a:lnTo>
                    <a:lnTo>
                      <a:pt x="317" y="0"/>
                    </a:lnTo>
                    <a:lnTo>
                      <a:pt x="386" y="29"/>
                    </a:lnTo>
                    <a:lnTo>
                      <a:pt x="382" y="104"/>
                    </a:lnTo>
                    <a:lnTo>
                      <a:pt x="403" y="125"/>
                    </a:lnTo>
                    <a:lnTo>
                      <a:pt x="477" y="119"/>
                    </a:lnTo>
                    <a:lnTo>
                      <a:pt x="505" y="189"/>
                    </a:lnTo>
                    <a:lnTo>
                      <a:pt x="449" y="239"/>
                    </a:lnTo>
                    <a:lnTo>
                      <a:pt x="449" y="268"/>
                    </a:lnTo>
                    <a:lnTo>
                      <a:pt x="505" y="317"/>
                    </a:lnTo>
                    <a:lnTo>
                      <a:pt x="476" y="386"/>
                    </a:lnTo>
                    <a:lnTo>
                      <a:pt x="402" y="382"/>
                    </a:lnTo>
                    <a:lnTo>
                      <a:pt x="381" y="402"/>
                    </a:lnTo>
                    <a:lnTo>
                      <a:pt x="386" y="477"/>
                    </a:lnTo>
                    <a:lnTo>
                      <a:pt x="317" y="505"/>
                    </a:lnTo>
                    <a:lnTo>
                      <a:pt x="267" y="449"/>
                    </a:lnTo>
                    <a:lnTo>
                      <a:pt x="237" y="449"/>
                    </a:lnTo>
                    <a:lnTo>
                      <a:pt x="188" y="505"/>
                    </a:ln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FFFFFF"/>
                  </a:solidFill>
                  <a:latin typeface="Segoe UI"/>
                </a:endParaRPr>
              </a:p>
            </p:txBody>
          </p:sp>
          <p:sp>
            <p:nvSpPr>
              <p:cNvPr id="814" name="Freeform 162">
                <a:extLst>
                  <a:ext uri="{FF2B5EF4-FFF2-40B4-BE49-F238E27FC236}">
                    <a16:creationId xmlns:a16="http://schemas.microsoft.com/office/drawing/2014/main" id="{D2CE8BCB-56E5-4E86-956E-F8F097F9D953}"/>
                  </a:ext>
                </a:extLst>
              </p:cNvPr>
              <p:cNvSpPr>
                <a:spLocks/>
              </p:cNvSpPr>
              <p:nvPr/>
            </p:nvSpPr>
            <p:spPr bwMode="auto">
              <a:xfrm>
                <a:off x="5281613" y="3752851"/>
                <a:ext cx="201613" cy="201613"/>
              </a:xfrm>
              <a:custGeom>
                <a:avLst/>
                <a:gdLst>
                  <a:gd name="T0" fmla="*/ 457 w 738"/>
                  <a:gd name="T1" fmla="*/ 606 h 738"/>
                  <a:gd name="T2" fmla="*/ 401 w 738"/>
                  <a:gd name="T3" fmla="*/ 711 h 738"/>
                  <a:gd name="T4" fmla="*/ 306 w 738"/>
                  <a:gd name="T5" fmla="*/ 616 h 738"/>
                  <a:gd name="T6" fmla="*/ 150 w 738"/>
                  <a:gd name="T7" fmla="*/ 634 h 738"/>
                  <a:gd name="T8" fmla="*/ 149 w 738"/>
                  <a:gd name="T9" fmla="*/ 499 h 738"/>
                  <a:gd name="T10" fmla="*/ 27 w 738"/>
                  <a:gd name="T11" fmla="*/ 401 h 738"/>
                  <a:gd name="T12" fmla="*/ 121 w 738"/>
                  <a:gd name="T13" fmla="*/ 305 h 738"/>
                  <a:gd name="T14" fmla="*/ 104 w 738"/>
                  <a:gd name="T15" fmla="*/ 150 h 738"/>
                  <a:gd name="T16" fmla="*/ 239 w 738"/>
                  <a:gd name="T17" fmla="*/ 149 h 738"/>
                  <a:gd name="T18" fmla="*/ 337 w 738"/>
                  <a:gd name="T19" fmla="*/ 26 h 738"/>
                  <a:gd name="T20" fmla="*/ 432 w 738"/>
                  <a:gd name="T21" fmla="*/ 121 h 738"/>
                  <a:gd name="T22" fmla="*/ 588 w 738"/>
                  <a:gd name="T23" fmla="*/ 104 h 738"/>
                  <a:gd name="T24" fmla="*/ 589 w 738"/>
                  <a:gd name="T25" fmla="*/ 239 h 738"/>
                  <a:gd name="T26" fmla="*/ 711 w 738"/>
                  <a:gd name="T27" fmla="*/ 336 h 738"/>
                  <a:gd name="T28" fmla="*/ 616 w 738"/>
                  <a:gd name="T29" fmla="*/ 432 h 738"/>
                  <a:gd name="T30" fmla="*/ 616 w 738"/>
                  <a:gd name="T31" fmla="*/ 467 h 738"/>
                  <a:gd name="T32" fmla="*/ 637 w 738"/>
                  <a:gd name="T33" fmla="*/ 453 h 738"/>
                  <a:gd name="T34" fmla="*/ 738 w 738"/>
                  <a:gd name="T35" fmla="*/ 317 h 738"/>
                  <a:gd name="T36" fmla="*/ 618 w 738"/>
                  <a:gd name="T37" fmla="*/ 239 h 738"/>
                  <a:gd name="T38" fmla="*/ 593 w 738"/>
                  <a:gd name="T39" fmla="*/ 71 h 738"/>
                  <a:gd name="T40" fmla="*/ 453 w 738"/>
                  <a:gd name="T41" fmla="*/ 101 h 738"/>
                  <a:gd name="T42" fmla="*/ 317 w 738"/>
                  <a:gd name="T43" fmla="*/ 0 h 738"/>
                  <a:gd name="T44" fmla="*/ 239 w 738"/>
                  <a:gd name="T45" fmla="*/ 120 h 738"/>
                  <a:gd name="T46" fmla="*/ 72 w 738"/>
                  <a:gd name="T47" fmla="*/ 144 h 738"/>
                  <a:gd name="T48" fmla="*/ 101 w 738"/>
                  <a:gd name="T49" fmla="*/ 284 h 738"/>
                  <a:gd name="T50" fmla="*/ 0 w 738"/>
                  <a:gd name="T51" fmla="*/ 420 h 738"/>
                  <a:gd name="T52" fmla="*/ 120 w 738"/>
                  <a:gd name="T53" fmla="*/ 498 h 738"/>
                  <a:gd name="T54" fmla="*/ 145 w 738"/>
                  <a:gd name="T55" fmla="*/ 666 h 738"/>
                  <a:gd name="T56" fmla="*/ 284 w 738"/>
                  <a:gd name="T57" fmla="*/ 636 h 738"/>
                  <a:gd name="T58" fmla="*/ 421 w 738"/>
                  <a:gd name="T59" fmla="*/ 738 h 738"/>
                  <a:gd name="T60" fmla="*/ 476 w 738"/>
                  <a:gd name="T61" fmla="*/ 627 h 738"/>
                  <a:gd name="T62" fmla="*/ 457 w 738"/>
                  <a:gd name="T63" fmla="*/ 606 h 7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38" h="738">
                    <a:moveTo>
                      <a:pt x="457" y="606"/>
                    </a:moveTo>
                    <a:lnTo>
                      <a:pt x="457" y="606"/>
                    </a:lnTo>
                    <a:lnTo>
                      <a:pt x="432" y="616"/>
                    </a:lnTo>
                    <a:lnTo>
                      <a:pt x="401" y="711"/>
                    </a:lnTo>
                    <a:lnTo>
                      <a:pt x="339" y="711"/>
                    </a:lnTo>
                    <a:lnTo>
                      <a:pt x="306" y="616"/>
                    </a:lnTo>
                    <a:lnTo>
                      <a:pt x="239" y="588"/>
                    </a:lnTo>
                    <a:lnTo>
                      <a:pt x="150" y="634"/>
                    </a:lnTo>
                    <a:lnTo>
                      <a:pt x="106" y="590"/>
                    </a:lnTo>
                    <a:lnTo>
                      <a:pt x="149" y="499"/>
                    </a:lnTo>
                    <a:lnTo>
                      <a:pt x="121" y="432"/>
                    </a:lnTo>
                    <a:lnTo>
                      <a:pt x="27" y="401"/>
                    </a:lnTo>
                    <a:lnTo>
                      <a:pt x="27" y="339"/>
                    </a:lnTo>
                    <a:lnTo>
                      <a:pt x="121" y="305"/>
                    </a:lnTo>
                    <a:lnTo>
                      <a:pt x="149" y="238"/>
                    </a:lnTo>
                    <a:lnTo>
                      <a:pt x="104" y="150"/>
                    </a:lnTo>
                    <a:lnTo>
                      <a:pt x="148" y="106"/>
                    </a:lnTo>
                    <a:lnTo>
                      <a:pt x="239" y="149"/>
                    </a:lnTo>
                    <a:lnTo>
                      <a:pt x="306" y="121"/>
                    </a:lnTo>
                    <a:lnTo>
                      <a:pt x="337" y="26"/>
                    </a:lnTo>
                    <a:lnTo>
                      <a:pt x="398" y="27"/>
                    </a:lnTo>
                    <a:lnTo>
                      <a:pt x="432" y="121"/>
                    </a:lnTo>
                    <a:lnTo>
                      <a:pt x="499" y="149"/>
                    </a:lnTo>
                    <a:lnTo>
                      <a:pt x="588" y="104"/>
                    </a:lnTo>
                    <a:lnTo>
                      <a:pt x="632" y="148"/>
                    </a:lnTo>
                    <a:lnTo>
                      <a:pt x="589" y="239"/>
                    </a:lnTo>
                    <a:lnTo>
                      <a:pt x="616" y="305"/>
                    </a:lnTo>
                    <a:lnTo>
                      <a:pt x="711" y="336"/>
                    </a:lnTo>
                    <a:lnTo>
                      <a:pt x="711" y="398"/>
                    </a:lnTo>
                    <a:lnTo>
                      <a:pt x="616" y="432"/>
                    </a:lnTo>
                    <a:lnTo>
                      <a:pt x="606" y="457"/>
                    </a:lnTo>
                    <a:lnTo>
                      <a:pt x="616" y="467"/>
                    </a:lnTo>
                    <a:lnTo>
                      <a:pt x="627" y="477"/>
                    </a:lnTo>
                    <a:lnTo>
                      <a:pt x="637" y="453"/>
                    </a:lnTo>
                    <a:lnTo>
                      <a:pt x="738" y="417"/>
                    </a:lnTo>
                    <a:lnTo>
                      <a:pt x="738" y="317"/>
                    </a:lnTo>
                    <a:lnTo>
                      <a:pt x="636" y="284"/>
                    </a:lnTo>
                    <a:lnTo>
                      <a:pt x="618" y="239"/>
                    </a:lnTo>
                    <a:lnTo>
                      <a:pt x="664" y="142"/>
                    </a:lnTo>
                    <a:lnTo>
                      <a:pt x="593" y="71"/>
                    </a:lnTo>
                    <a:lnTo>
                      <a:pt x="498" y="120"/>
                    </a:lnTo>
                    <a:lnTo>
                      <a:pt x="453" y="101"/>
                    </a:lnTo>
                    <a:lnTo>
                      <a:pt x="417" y="0"/>
                    </a:lnTo>
                    <a:lnTo>
                      <a:pt x="317" y="0"/>
                    </a:lnTo>
                    <a:lnTo>
                      <a:pt x="284" y="101"/>
                    </a:lnTo>
                    <a:lnTo>
                      <a:pt x="239" y="120"/>
                    </a:lnTo>
                    <a:lnTo>
                      <a:pt x="142" y="74"/>
                    </a:lnTo>
                    <a:lnTo>
                      <a:pt x="72" y="144"/>
                    </a:lnTo>
                    <a:lnTo>
                      <a:pt x="120" y="240"/>
                    </a:lnTo>
                    <a:lnTo>
                      <a:pt x="101" y="284"/>
                    </a:lnTo>
                    <a:lnTo>
                      <a:pt x="0" y="320"/>
                    </a:lnTo>
                    <a:lnTo>
                      <a:pt x="0" y="420"/>
                    </a:lnTo>
                    <a:lnTo>
                      <a:pt x="101" y="454"/>
                    </a:lnTo>
                    <a:lnTo>
                      <a:pt x="120" y="498"/>
                    </a:lnTo>
                    <a:lnTo>
                      <a:pt x="74" y="595"/>
                    </a:lnTo>
                    <a:lnTo>
                      <a:pt x="145" y="666"/>
                    </a:lnTo>
                    <a:lnTo>
                      <a:pt x="240" y="618"/>
                    </a:lnTo>
                    <a:lnTo>
                      <a:pt x="284" y="636"/>
                    </a:lnTo>
                    <a:lnTo>
                      <a:pt x="321" y="738"/>
                    </a:lnTo>
                    <a:lnTo>
                      <a:pt x="421" y="738"/>
                    </a:lnTo>
                    <a:lnTo>
                      <a:pt x="454" y="636"/>
                    </a:lnTo>
                    <a:lnTo>
                      <a:pt x="476" y="627"/>
                    </a:lnTo>
                    <a:lnTo>
                      <a:pt x="467" y="617"/>
                    </a:lnTo>
                    <a:lnTo>
                      <a:pt x="457" y="606"/>
                    </a:ln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FFFFFF"/>
                  </a:solidFill>
                  <a:latin typeface="Segoe UI"/>
                </a:endParaRPr>
              </a:p>
            </p:txBody>
          </p:sp>
          <p:sp>
            <p:nvSpPr>
              <p:cNvPr id="815" name="Freeform 163">
                <a:extLst>
                  <a:ext uri="{FF2B5EF4-FFF2-40B4-BE49-F238E27FC236}">
                    <a16:creationId xmlns:a16="http://schemas.microsoft.com/office/drawing/2014/main" id="{0E586190-6164-409B-BF53-C6B5A2C2C577}"/>
                  </a:ext>
                </a:extLst>
              </p:cNvPr>
              <p:cNvSpPr>
                <a:spLocks noEditPoints="1"/>
              </p:cNvSpPr>
              <p:nvPr/>
            </p:nvSpPr>
            <p:spPr bwMode="auto">
              <a:xfrm>
                <a:off x="5353050" y="3822701"/>
                <a:ext cx="58738" cy="60325"/>
              </a:xfrm>
              <a:custGeom>
                <a:avLst/>
                <a:gdLst>
                  <a:gd name="T0" fmla="*/ 185 w 212"/>
                  <a:gd name="T1" fmla="*/ 112 h 218"/>
                  <a:gd name="T2" fmla="*/ 185 w 212"/>
                  <a:gd name="T3" fmla="*/ 112 h 218"/>
                  <a:gd name="T4" fmla="*/ 162 w 212"/>
                  <a:gd name="T5" fmla="*/ 168 h 218"/>
                  <a:gd name="T6" fmla="*/ 50 w 212"/>
                  <a:gd name="T7" fmla="*/ 168 h 218"/>
                  <a:gd name="T8" fmla="*/ 27 w 212"/>
                  <a:gd name="T9" fmla="*/ 112 h 218"/>
                  <a:gd name="T10" fmla="*/ 50 w 212"/>
                  <a:gd name="T11" fmla="*/ 56 h 218"/>
                  <a:gd name="T12" fmla="*/ 106 w 212"/>
                  <a:gd name="T13" fmla="*/ 32 h 218"/>
                  <a:gd name="T14" fmla="*/ 162 w 212"/>
                  <a:gd name="T15" fmla="*/ 56 h 218"/>
                  <a:gd name="T16" fmla="*/ 185 w 212"/>
                  <a:gd name="T17" fmla="*/ 112 h 218"/>
                  <a:gd name="T18" fmla="*/ 31 w 212"/>
                  <a:gd name="T19" fmla="*/ 37 h 218"/>
                  <a:gd name="T20" fmla="*/ 31 w 212"/>
                  <a:gd name="T21" fmla="*/ 37 h 218"/>
                  <a:gd name="T22" fmla="*/ 0 w 212"/>
                  <a:gd name="T23" fmla="*/ 112 h 218"/>
                  <a:gd name="T24" fmla="*/ 3 w 212"/>
                  <a:gd name="T25" fmla="*/ 136 h 218"/>
                  <a:gd name="T26" fmla="*/ 16 w 212"/>
                  <a:gd name="T27" fmla="*/ 167 h 218"/>
                  <a:gd name="T28" fmla="*/ 31 w 212"/>
                  <a:gd name="T29" fmla="*/ 187 h 218"/>
                  <a:gd name="T30" fmla="*/ 106 w 212"/>
                  <a:gd name="T31" fmla="*/ 218 h 218"/>
                  <a:gd name="T32" fmla="*/ 181 w 212"/>
                  <a:gd name="T33" fmla="*/ 187 h 218"/>
                  <a:gd name="T34" fmla="*/ 212 w 212"/>
                  <a:gd name="T35" fmla="*/ 112 h 218"/>
                  <a:gd name="T36" fmla="*/ 181 w 212"/>
                  <a:gd name="T37" fmla="*/ 37 h 218"/>
                  <a:gd name="T38" fmla="*/ 162 w 212"/>
                  <a:gd name="T39" fmla="*/ 21 h 218"/>
                  <a:gd name="T40" fmla="*/ 131 w 212"/>
                  <a:gd name="T41" fmla="*/ 9 h 218"/>
                  <a:gd name="T42" fmla="*/ 31 w 212"/>
                  <a:gd name="T43" fmla="*/ 37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2" h="218">
                    <a:moveTo>
                      <a:pt x="185" y="112"/>
                    </a:moveTo>
                    <a:lnTo>
                      <a:pt x="185" y="112"/>
                    </a:lnTo>
                    <a:cubicBezTo>
                      <a:pt x="185" y="133"/>
                      <a:pt x="177" y="153"/>
                      <a:pt x="162" y="168"/>
                    </a:cubicBezTo>
                    <a:cubicBezTo>
                      <a:pt x="131" y="199"/>
                      <a:pt x="81" y="199"/>
                      <a:pt x="50" y="168"/>
                    </a:cubicBezTo>
                    <a:cubicBezTo>
                      <a:pt x="35" y="153"/>
                      <a:pt x="27" y="133"/>
                      <a:pt x="27" y="112"/>
                    </a:cubicBezTo>
                    <a:cubicBezTo>
                      <a:pt x="27" y="90"/>
                      <a:pt x="35" y="70"/>
                      <a:pt x="50" y="56"/>
                    </a:cubicBezTo>
                    <a:cubicBezTo>
                      <a:pt x="66" y="40"/>
                      <a:pt x="86" y="32"/>
                      <a:pt x="106" y="32"/>
                    </a:cubicBezTo>
                    <a:cubicBezTo>
                      <a:pt x="126" y="32"/>
                      <a:pt x="147" y="40"/>
                      <a:pt x="162" y="56"/>
                    </a:cubicBezTo>
                    <a:cubicBezTo>
                      <a:pt x="177" y="70"/>
                      <a:pt x="185" y="90"/>
                      <a:pt x="185" y="112"/>
                    </a:cubicBezTo>
                    <a:close/>
                    <a:moveTo>
                      <a:pt x="31" y="37"/>
                    </a:moveTo>
                    <a:lnTo>
                      <a:pt x="31" y="37"/>
                    </a:lnTo>
                    <a:cubicBezTo>
                      <a:pt x="11" y="57"/>
                      <a:pt x="0" y="83"/>
                      <a:pt x="0" y="112"/>
                    </a:cubicBezTo>
                    <a:cubicBezTo>
                      <a:pt x="0" y="120"/>
                      <a:pt x="1" y="128"/>
                      <a:pt x="3" y="136"/>
                    </a:cubicBezTo>
                    <a:cubicBezTo>
                      <a:pt x="6" y="147"/>
                      <a:pt x="10" y="157"/>
                      <a:pt x="16" y="167"/>
                    </a:cubicBezTo>
                    <a:cubicBezTo>
                      <a:pt x="20" y="174"/>
                      <a:pt x="25" y="181"/>
                      <a:pt x="31" y="187"/>
                    </a:cubicBezTo>
                    <a:cubicBezTo>
                      <a:pt x="52" y="207"/>
                      <a:pt x="79" y="218"/>
                      <a:pt x="106" y="218"/>
                    </a:cubicBezTo>
                    <a:cubicBezTo>
                      <a:pt x="133" y="218"/>
                      <a:pt x="160" y="207"/>
                      <a:pt x="181" y="187"/>
                    </a:cubicBezTo>
                    <a:cubicBezTo>
                      <a:pt x="201" y="167"/>
                      <a:pt x="212" y="140"/>
                      <a:pt x="212" y="112"/>
                    </a:cubicBezTo>
                    <a:cubicBezTo>
                      <a:pt x="212" y="83"/>
                      <a:pt x="201" y="57"/>
                      <a:pt x="181" y="37"/>
                    </a:cubicBezTo>
                    <a:cubicBezTo>
                      <a:pt x="175" y="31"/>
                      <a:pt x="169" y="26"/>
                      <a:pt x="162" y="21"/>
                    </a:cubicBezTo>
                    <a:cubicBezTo>
                      <a:pt x="152" y="15"/>
                      <a:pt x="141" y="11"/>
                      <a:pt x="131" y="9"/>
                    </a:cubicBezTo>
                    <a:cubicBezTo>
                      <a:pt x="96" y="0"/>
                      <a:pt x="58" y="10"/>
                      <a:pt x="31" y="37"/>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FFFFFF"/>
                  </a:solidFill>
                  <a:latin typeface="Segoe UI"/>
                </a:endParaRPr>
              </a:p>
            </p:txBody>
          </p:sp>
          <p:sp>
            <p:nvSpPr>
              <p:cNvPr id="816" name="Freeform 164">
                <a:extLst>
                  <a:ext uri="{FF2B5EF4-FFF2-40B4-BE49-F238E27FC236}">
                    <a16:creationId xmlns:a16="http://schemas.microsoft.com/office/drawing/2014/main" id="{16B24101-8376-483E-A883-010AED1B96E2}"/>
                  </a:ext>
                </a:extLst>
              </p:cNvPr>
              <p:cNvSpPr>
                <a:spLocks/>
              </p:cNvSpPr>
              <p:nvPr/>
            </p:nvSpPr>
            <p:spPr bwMode="auto">
              <a:xfrm>
                <a:off x="5199063" y="3544889"/>
                <a:ext cx="673100" cy="442913"/>
              </a:xfrm>
              <a:custGeom>
                <a:avLst/>
                <a:gdLst>
                  <a:gd name="T0" fmla="*/ 2209 w 2450"/>
                  <a:gd name="T1" fmla="*/ 633 h 1612"/>
                  <a:gd name="T2" fmla="*/ 2209 w 2450"/>
                  <a:gd name="T3" fmla="*/ 633 h 1612"/>
                  <a:gd name="T4" fmla="*/ 2032 w 2450"/>
                  <a:gd name="T5" fmla="*/ 316 h 1612"/>
                  <a:gd name="T6" fmla="*/ 1809 w 2450"/>
                  <a:gd name="T7" fmla="*/ 249 h 1612"/>
                  <a:gd name="T8" fmla="*/ 1630 w 2450"/>
                  <a:gd name="T9" fmla="*/ 294 h 1612"/>
                  <a:gd name="T10" fmla="*/ 1069 w 2450"/>
                  <a:gd name="T11" fmla="*/ 0 h 1612"/>
                  <a:gd name="T12" fmla="*/ 687 w 2450"/>
                  <a:gd name="T13" fmla="*/ 116 h 1612"/>
                  <a:gd name="T14" fmla="*/ 385 w 2450"/>
                  <a:gd name="T15" fmla="*/ 681 h 1612"/>
                  <a:gd name="T16" fmla="*/ 385 w 2450"/>
                  <a:gd name="T17" fmla="*/ 701 h 1612"/>
                  <a:gd name="T18" fmla="*/ 0 w 2450"/>
                  <a:gd name="T19" fmla="*/ 1153 h 1612"/>
                  <a:gd name="T20" fmla="*/ 464 w 2450"/>
                  <a:gd name="T21" fmla="*/ 1612 h 1612"/>
                  <a:gd name="T22" fmla="*/ 1007 w 2450"/>
                  <a:gd name="T23" fmla="*/ 1612 h 1612"/>
                  <a:gd name="T24" fmla="*/ 980 w 2450"/>
                  <a:gd name="T25" fmla="*/ 1585 h 1612"/>
                  <a:gd name="T26" fmla="*/ 464 w 2450"/>
                  <a:gd name="T27" fmla="*/ 1585 h 1612"/>
                  <a:gd name="T28" fmla="*/ 26 w 2450"/>
                  <a:gd name="T29" fmla="*/ 1153 h 1612"/>
                  <a:gd name="T30" fmla="*/ 401 w 2450"/>
                  <a:gd name="T31" fmla="*/ 725 h 1612"/>
                  <a:gd name="T32" fmla="*/ 412 w 2450"/>
                  <a:gd name="T33" fmla="*/ 723 h 1612"/>
                  <a:gd name="T34" fmla="*/ 412 w 2450"/>
                  <a:gd name="T35" fmla="*/ 681 h 1612"/>
                  <a:gd name="T36" fmla="*/ 702 w 2450"/>
                  <a:gd name="T37" fmla="*/ 138 h 1612"/>
                  <a:gd name="T38" fmla="*/ 1069 w 2450"/>
                  <a:gd name="T39" fmla="*/ 27 h 1612"/>
                  <a:gd name="T40" fmla="*/ 1615 w 2450"/>
                  <a:gd name="T41" fmla="*/ 319 h 1612"/>
                  <a:gd name="T42" fmla="*/ 1622 w 2450"/>
                  <a:gd name="T43" fmla="*/ 329 h 1612"/>
                  <a:gd name="T44" fmla="*/ 1633 w 2450"/>
                  <a:gd name="T45" fmla="*/ 323 h 1612"/>
                  <a:gd name="T46" fmla="*/ 1809 w 2450"/>
                  <a:gd name="T47" fmla="*/ 276 h 1612"/>
                  <a:gd name="T48" fmla="*/ 2017 w 2450"/>
                  <a:gd name="T49" fmla="*/ 338 h 1612"/>
                  <a:gd name="T50" fmla="*/ 2183 w 2450"/>
                  <a:gd name="T51" fmla="*/ 641 h 1612"/>
                  <a:gd name="T52" fmla="*/ 2183 w 2450"/>
                  <a:gd name="T53" fmla="*/ 648 h 1612"/>
                  <a:gd name="T54" fmla="*/ 2189 w 2450"/>
                  <a:gd name="T55" fmla="*/ 652 h 1612"/>
                  <a:gd name="T56" fmla="*/ 2423 w 2450"/>
                  <a:gd name="T57" fmla="*/ 1077 h 1612"/>
                  <a:gd name="T58" fmla="*/ 1969 w 2450"/>
                  <a:gd name="T59" fmla="*/ 1585 h 1612"/>
                  <a:gd name="T60" fmla="*/ 1280 w 2450"/>
                  <a:gd name="T61" fmla="*/ 1585 h 1612"/>
                  <a:gd name="T62" fmla="*/ 1306 w 2450"/>
                  <a:gd name="T63" fmla="*/ 1612 h 1612"/>
                  <a:gd name="T64" fmla="*/ 1911 w 2450"/>
                  <a:gd name="T65" fmla="*/ 1612 h 1612"/>
                  <a:gd name="T66" fmla="*/ 1971 w 2450"/>
                  <a:gd name="T67" fmla="*/ 1612 h 1612"/>
                  <a:gd name="T68" fmla="*/ 2450 w 2450"/>
                  <a:gd name="T69" fmla="*/ 1077 h 1612"/>
                  <a:gd name="T70" fmla="*/ 2209 w 2450"/>
                  <a:gd name="T71" fmla="*/ 633 h 16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450" h="1612">
                    <a:moveTo>
                      <a:pt x="2209" y="633"/>
                    </a:moveTo>
                    <a:lnTo>
                      <a:pt x="2209" y="633"/>
                    </a:lnTo>
                    <a:cubicBezTo>
                      <a:pt x="2204" y="505"/>
                      <a:pt x="2139" y="387"/>
                      <a:pt x="2032" y="316"/>
                    </a:cubicBezTo>
                    <a:cubicBezTo>
                      <a:pt x="1966" y="272"/>
                      <a:pt x="1889" y="249"/>
                      <a:pt x="1809" y="249"/>
                    </a:cubicBezTo>
                    <a:cubicBezTo>
                      <a:pt x="1746" y="249"/>
                      <a:pt x="1685" y="265"/>
                      <a:pt x="1630" y="294"/>
                    </a:cubicBezTo>
                    <a:cubicBezTo>
                      <a:pt x="1501" y="110"/>
                      <a:pt x="1292" y="0"/>
                      <a:pt x="1069" y="0"/>
                    </a:cubicBezTo>
                    <a:cubicBezTo>
                      <a:pt x="932" y="0"/>
                      <a:pt x="800" y="40"/>
                      <a:pt x="687" y="116"/>
                    </a:cubicBezTo>
                    <a:cubicBezTo>
                      <a:pt x="498" y="243"/>
                      <a:pt x="385" y="455"/>
                      <a:pt x="385" y="681"/>
                    </a:cubicBezTo>
                    <a:lnTo>
                      <a:pt x="385" y="701"/>
                    </a:lnTo>
                    <a:cubicBezTo>
                      <a:pt x="168" y="739"/>
                      <a:pt x="0" y="936"/>
                      <a:pt x="0" y="1153"/>
                    </a:cubicBezTo>
                    <a:cubicBezTo>
                      <a:pt x="0" y="1406"/>
                      <a:pt x="208" y="1612"/>
                      <a:pt x="464" y="1612"/>
                    </a:cubicBezTo>
                    <a:lnTo>
                      <a:pt x="1007" y="1612"/>
                    </a:lnTo>
                    <a:lnTo>
                      <a:pt x="980" y="1585"/>
                    </a:lnTo>
                    <a:lnTo>
                      <a:pt x="464" y="1585"/>
                    </a:lnTo>
                    <a:cubicBezTo>
                      <a:pt x="223" y="1585"/>
                      <a:pt x="26" y="1391"/>
                      <a:pt x="26" y="1153"/>
                    </a:cubicBezTo>
                    <a:cubicBezTo>
                      <a:pt x="26" y="945"/>
                      <a:pt x="191" y="757"/>
                      <a:pt x="401" y="725"/>
                    </a:cubicBezTo>
                    <a:lnTo>
                      <a:pt x="412" y="723"/>
                    </a:lnTo>
                    <a:lnTo>
                      <a:pt x="412" y="681"/>
                    </a:lnTo>
                    <a:cubicBezTo>
                      <a:pt x="412" y="463"/>
                      <a:pt x="520" y="261"/>
                      <a:pt x="702" y="138"/>
                    </a:cubicBezTo>
                    <a:cubicBezTo>
                      <a:pt x="810" y="65"/>
                      <a:pt x="937" y="27"/>
                      <a:pt x="1069" y="27"/>
                    </a:cubicBezTo>
                    <a:cubicBezTo>
                      <a:pt x="1287" y="27"/>
                      <a:pt x="1491" y="136"/>
                      <a:pt x="1615" y="319"/>
                    </a:cubicBezTo>
                    <a:lnTo>
                      <a:pt x="1622" y="329"/>
                    </a:lnTo>
                    <a:lnTo>
                      <a:pt x="1633" y="323"/>
                    </a:lnTo>
                    <a:cubicBezTo>
                      <a:pt x="1686" y="292"/>
                      <a:pt x="1747" y="276"/>
                      <a:pt x="1809" y="276"/>
                    </a:cubicBezTo>
                    <a:cubicBezTo>
                      <a:pt x="1884" y="276"/>
                      <a:pt x="1956" y="297"/>
                      <a:pt x="2017" y="338"/>
                    </a:cubicBezTo>
                    <a:cubicBezTo>
                      <a:pt x="2118" y="406"/>
                      <a:pt x="2180" y="519"/>
                      <a:pt x="2183" y="641"/>
                    </a:cubicBezTo>
                    <a:lnTo>
                      <a:pt x="2183" y="648"/>
                    </a:lnTo>
                    <a:lnTo>
                      <a:pt x="2189" y="652"/>
                    </a:lnTo>
                    <a:cubicBezTo>
                      <a:pt x="2336" y="748"/>
                      <a:pt x="2423" y="907"/>
                      <a:pt x="2423" y="1077"/>
                    </a:cubicBezTo>
                    <a:cubicBezTo>
                      <a:pt x="2423" y="1342"/>
                      <a:pt x="2228" y="1560"/>
                      <a:pt x="1969" y="1585"/>
                    </a:cubicBezTo>
                    <a:lnTo>
                      <a:pt x="1280" y="1585"/>
                    </a:lnTo>
                    <a:lnTo>
                      <a:pt x="1306" y="1612"/>
                    </a:lnTo>
                    <a:lnTo>
                      <a:pt x="1911" y="1612"/>
                    </a:lnTo>
                    <a:lnTo>
                      <a:pt x="1971" y="1612"/>
                    </a:lnTo>
                    <a:cubicBezTo>
                      <a:pt x="2244" y="1585"/>
                      <a:pt x="2450" y="1355"/>
                      <a:pt x="2450" y="1077"/>
                    </a:cubicBezTo>
                    <a:cubicBezTo>
                      <a:pt x="2450" y="900"/>
                      <a:pt x="2360" y="735"/>
                      <a:pt x="2209" y="633"/>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FFFFFF"/>
                  </a:solidFill>
                  <a:latin typeface="Segoe UI"/>
                </a:endParaRPr>
              </a:p>
            </p:txBody>
          </p:sp>
          <p:sp>
            <p:nvSpPr>
              <p:cNvPr id="817" name="Freeform 165">
                <a:extLst>
                  <a:ext uri="{FF2B5EF4-FFF2-40B4-BE49-F238E27FC236}">
                    <a16:creationId xmlns:a16="http://schemas.microsoft.com/office/drawing/2014/main" id="{4A7B355A-CCE7-4DD3-BE39-4B20B96EFE5C}"/>
                  </a:ext>
                </a:extLst>
              </p:cNvPr>
              <p:cNvSpPr>
                <a:spLocks noEditPoints="1"/>
              </p:cNvSpPr>
              <p:nvPr/>
            </p:nvSpPr>
            <p:spPr bwMode="auto">
              <a:xfrm>
                <a:off x="5543550" y="4014789"/>
                <a:ext cx="34925" cy="34925"/>
              </a:xfrm>
              <a:custGeom>
                <a:avLst/>
                <a:gdLst>
                  <a:gd name="T0" fmla="*/ 63 w 125"/>
                  <a:gd name="T1" fmla="*/ 26 h 125"/>
                  <a:gd name="T2" fmla="*/ 63 w 125"/>
                  <a:gd name="T3" fmla="*/ 26 h 125"/>
                  <a:gd name="T4" fmla="*/ 37 w 125"/>
                  <a:gd name="T5" fmla="*/ 37 h 125"/>
                  <a:gd name="T6" fmla="*/ 27 w 125"/>
                  <a:gd name="T7" fmla="*/ 62 h 125"/>
                  <a:gd name="T8" fmla="*/ 37 w 125"/>
                  <a:gd name="T9" fmla="*/ 87 h 125"/>
                  <a:gd name="T10" fmla="*/ 88 w 125"/>
                  <a:gd name="T11" fmla="*/ 87 h 125"/>
                  <a:gd name="T12" fmla="*/ 98 w 125"/>
                  <a:gd name="T13" fmla="*/ 62 h 125"/>
                  <a:gd name="T14" fmla="*/ 88 w 125"/>
                  <a:gd name="T15" fmla="*/ 37 h 125"/>
                  <a:gd name="T16" fmla="*/ 63 w 125"/>
                  <a:gd name="T17" fmla="*/ 26 h 125"/>
                  <a:gd name="T18" fmla="*/ 63 w 125"/>
                  <a:gd name="T19" fmla="*/ 125 h 125"/>
                  <a:gd name="T20" fmla="*/ 63 w 125"/>
                  <a:gd name="T21" fmla="*/ 125 h 125"/>
                  <a:gd name="T22" fmla="*/ 19 w 125"/>
                  <a:gd name="T23" fmla="*/ 106 h 125"/>
                  <a:gd name="T24" fmla="*/ 0 w 125"/>
                  <a:gd name="T25" fmla="*/ 62 h 125"/>
                  <a:gd name="T26" fmla="*/ 19 w 125"/>
                  <a:gd name="T27" fmla="*/ 18 h 125"/>
                  <a:gd name="T28" fmla="*/ 63 w 125"/>
                  <a:gd name="T29" fmla="*/ 0 h 125"/>
                  <a:gd name="T30" fmla="*/ 107 w 125"/>
                  <a:gd name="T31" fmla="*/ 18 h 125"/>
                  <a:gd name="T32" fmla="*/ 125 w 125"/>
                  <a:gd name="T33" fmla="*/ 62 h 125"/>
                  <a:gd name="T34" fmla="*/ 107 w 125"/>
                  <a:gd name="T35" fmla="*/ 106 h 125"/>
                  <a:gd name="T36" fmla="*/ 63 w 125"/>
                  <a:gd name="T37" fmla="*/ 125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5" h="125">
                    <a:moveTo>
                      <a:pt x="63" y="26"/>
                    </a:moveTo>
                    <a:lnTo>
                      <a:pt x="63" y="26"/>
                    </a:lnTo>
                    <a:cubicBezTo>
                      <a:pt x="53" y="26"/>
                      <a:pt x="44" y="30"/>
                      <a:pt x="37" y="37"/>
                    </a:cubicBezTo>
                    <a:cubicBezTo>
                      <a:pt x="31" y="44"/>
                      <a:pt x="27" y="53"/>
                      <a:pt x="27" y="62"/>
                    </a:cubicBezTo>
                    <a:cubicBezTo>
                      <a:pt x="27" y="72"/>
                      <a:pt x="31" y="81"/>
                      <a:pt x="37" y="87"/>
                    </a:cubicBezTo>
                    <a:cubicBezTo>
                      <a:pt x="51" y="101"/>
                      <a:pt x="74" y="101"/>
                      <a:pt x="88" y="87"/>
                    </a:cubicBezTo>
                    <a:cubicBezTo>
                      <a:pt x="95" y="81"/>
                      <a:pt x="98" y="72"/>
                      <a:pt x="98" y="62"/>
                    </a:cubicBezTo>
                    <a:cubicBezTo>
                      <a:pt x="98" y="53"/>
                      <a:pt x="95" y="44"/>
                      <a:pt x="88" y="37"/>
                    </a:cubicBezTo>
                    <a:cubicBezTo>
                      <a:pt x="81" y="30"/>
                      <a:pt x="72" y="26"/>
                      <a:pt x="63" y="26"/>
                    </a:cubicBezTo>
                    <a:close/>
                    <a:moveTo>
                      <a:pt x="63" y="125"/>
                    </a:moveTo>
                    <a:lnTo>
                      <a:pt x="63" y="125"/>
                    </a:lnTo>
                    <a:cubicBezTo>
                      <a:pt x="47" y="125"/>
                      <a:pt x="31" y="118"/>
                      <a:pt x="19" y="106"/>
                    </a:cubicBezTo>
                    <a:cubicBezTo>
                      <a:pt x="7" y="94"/>
                      <a:pt x="0" y="79"/>
                      <a:pt x="0" y="62"/>
                    </a:cubicBezTo>
                    <a:cubicBezTo>
                      <a:pt x="0" y="45"/>
                      <a:pt x="7" y="30"/>
                      <a:pt x="19" y="18"/>
                    </a:cubicBezTo>
                    <a:cubicBezTo>
                      <a:pt x="30" y="6"/>
                      <a:pt x="46" y="0"/>
                      <a:pt x="63" y="0"/>
                    </a:cubicBezTo>
                    <a:cubicBezTo>
                      <a:pt x="79" y="0"/>
                      <a:pt x="95" y="6"/>
                      <a:pt x="107" y="18"/>
                    </a:cubicBezTo>
                    <a:cubicBezTo>
                      <a:pt x="119" y="30"/>
                      <a:pt x="125" y="45"/>
                      <a:pt x="125" y="62"/>
                    </a:cubicBezTo>
                    <a:cubicBezTo>
                      <a:pt x="125" y="79"/>
                      <a:pt x="119" y="94"/>
                      <a:pt x="107" y="106"/>
                    </a:cubicBezTo>
                    <a:cubicBezTo>
                      <a:pt x="95" y="118"/>
                      <a:pt x="79" y="125"/>
                      <a:pt x="63" y="125"/>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FFFFFF"/>
                  </a:solidFill>
                  <a:latin typeface="Segoe UI"/>
                </a:endParaRPr>
              </a:p>
            </p:txBody>
          </p:sp>
          <p:sp>
            <p:nvSpPr>
              <p:cNvPr id="818" name="Freeform 166">
                <a:extLst>
                  <a:ext uri="{FF2B5EF4-FFF2-40B4-BE49-F238E27FC236}">
                    <a16:creationId xmlns:a16="http://schemas.microsoft.com/office/drawing/2014/main" id="{A55707F5-5AB7-453D-AAED-45E5585FFDC5}"/>
                  </a:ext>
                </a:extLst>
              </p:cNvPr>
              <p:cNvSpPr>
                <a:spLocks/>
              </p:cNvSpPr>
              <p:nvPr/>
            </p:nvSpPr>
            <p:spPr bwMode="auto">
              <a:xfrm>
                <a:off x="5329238" y="3800476"/>
                <a:ext cx="263525" cy="263525"/>
              </a:xfrm>
              <a:custGeom>
                <a:avLst/>
                <a:gdLst>
                  <a:gd name="T0" fmla="*/ 454 w 961"/>
                  <a:gd name="T1" fmla="*/ 303 h 960"/>
                  <a:gd name="T2" fmla="*/ 454 w 961"/>
                  <a:gd name="T3" fmla="*/ 303 h 960"/>
                  <a:gd name="T4" fmla="*/ 443 w 961"/>
                  <a:gd name="T5" fmla="*/ 293 h 960"/>
                  <a:gd name="T6" fmla="*/ 433 w 961"/>
                  <a:gd name="T7" fmla="*/ 283 h 960"/>
                  <a:gd name="T8" fmla="*/ 428 w 961"/>
                  <a:gd name="T9" fmla="*/ 278 h 960"/>
                  <a:gd name="T10" fmla="*/ 374 w 961"/>
                  <a:gd name="T11" fmla="*/ 66 h 960"/>
                  <a:gd name="T12" fmla="*/ 373 w 961"/>
                  <a:gd name="T13" fmla="*/ 65 h 960"/>
                  <a:gd name="T14" fmla="*/ 213 w 961"/>
                  <a:gd name="T15" fmla="*/ 1 h 960"/>
                  <a:gd name="T16" fmla="*/ 196 w 961"/>
                  <a:gd name="T17" fmla="*/ 2 h 960"/>
                  <a:gd name="T18" fmla="*/ 221 w 961"/>
                  <a:gd name="T19" fmla="*/ 93 h 960"/>
                  <a:gd name="T20" fmla="*/ 252 w 961"/>
                  <a:gd name="T21" fmla="*/ 105 h 960"/>
                  <a:gd name="T22" fmla="*/ 231 w 961"/>
                  <a:gd name="T23" fmla="*/ 28 h 960"/>
                  <a:gd name="T24" fmla="*/ 353 w 961"/>
                  <a:gd name="T25" fmla="*/ 83 h 960"/>
                  <a:gd name="T26" fmla="*/ 354 w 961"/>
                  <a:gd name="T27" fmla="*/ 83 h 960"/>
                  <a:gd name="T28" fmla="*/ 400 w 961"/>
                  <a:gd name="T29" fmla="*/ 278 h 960"/>
                  <a:gd name="T30" fmla="*/ 397 w 961"/>
                  <a:gd name="T31" fmla="*/ 286 h 960"/>
                  <a:gd name="T32" fmla="*/ 425 w 961"/>
                  <a:gd name="T33" fmla="*/ 312 h 960"/>
                  <a:gd name="T34" fmla="*/ 913 w 961"/>
                  <a:gd name="T35" fmla="*/ 801 h 960"/>
                  <a:gd name="T36" fmla="*/ 934 w 961"/>
                  <a:gd name="T37" fmla="*/ 851 h 960"/>
                  <a:gd name="T38" fmla="*/ 913 w 961"/>
                  <a:gd name="T39" fmla="*/ 901 h 960"/>
                  <a:gd name="T40" fmla="*/ 901 w 961"/>
                  <a:gd name="T41" fmla="*/ 913 h 960"/>
                  <a:gd name="T42" fmla="*/ 801 w 961"/>
                  <a:gd name="T43" fmla="*/ 913 h 960"/>
                  <a:gd name="T44" fmla="*/ 313 w 961"/>
                  <a:gd name="T45" fmla="*/ 425 h 960"/>
                  <a:gd name="T46" fmla="*/ 287 w 961"/>
                  <a:gd name="T47" fmla="*/ 397 h 960"/>
                  <a:gd name="T48" fmla="*/ 279 w 961"/>
                  <a:gd name="T49" fmla="*/ 399 h 960"/>
                  <a:gd name="T50" fmla="*/ 85 w 961"/>
                  <a:gd name="T51" fmla="*/ 354 h 960"/>
                  <a:gd name="T52" fmla="*/ 84 w 961"/>
                  <a:gd name="T53" fmla="*/ 353 h 960"/>
                  <a:gd name="T54" fmla="*/ 29 w 961"/>
                  <a:gd name="T55" fmla="*/ 230 h 960"/>
                  <a:gd name="T56" fmla="*/ 106 w 961"/>
                  <a:gd name="T57" fmla="*/ 251 h 960"/>
                  <a:gd name="T58" fmla="*/ 93 w 961"/>
                  <a:gd name="T59" fmla="*/ 220 h 960"/>
                  <a:gd name="T60" fmla="*/ 2 w 961"/>
                  <a:gd name="T61" fmla="*/ 196 h 960"/>
                  <a:gd name="T62" fmla="*/ 2 w 961"/>
                  <a:gd name="T63" fmla="*/ 213 h 960"/>
                  <a:gd name="T64" fmla="*/ 64 w 961"/>
                  <a:gd name="T65" fmla="*/ 371 h 960"/>
                  <a:gd name="T66" fmla="*/ 65 w 961"/>
                  <a:gd name="T67" fmla="*/ 372 h 960"/>
                  <a:gd name="T68" fmla="*/ 279 w 961"/>
                  <a:gd name="T69" fmla="*/ 427 h 960"/>
                  <a:gd name="T70" fmla="*/ 284 w 961"/>
                  <a:gd name="T71" fmla="*/ 432 h 960"/>
                  <a:gd name="T72" fmla="*/ 294 w 961"/>
                  <a:gd name="T73" fmla="*/ 443 h 960"/>
                  <a:gd name="T74" fmla="*/ 303 w 961"/>
                  <a:gd name="T75" fmla="*/ 453 h 960"/>
                  <a:gd name="T76" fmla="*/ 508 w 961"/>
                  <a:gd name="T77" fmla="*/ 657 h 960"/>
                  <a:gd name="T78" fmla="*/ 535 w 961"/>
                  <a:gd name="T79" fmla="*/ 684 h 960"/>
                  <a:gd name="T80" fmla="*/ 782 w 961"/>
                  <a:gd name="T81" fmla="*/ 932 h 960"/>
                  <a:gd name="T82" fmla="*/ 851 w 961"/>
                  <a:gd name="T83" fmla="*/ 960 h 960"/>
                  <a:gd name="T84" fmla="*/ 920 w 961"/>
                  <a:gd name="T85" fmla="*/ 932 h 960"/>
                  <a:gd name="T86" fmla="*/ 932 w 961"/>
                  <a:gd name="T87" fmla="*/ 920 h 960"/>
                  <a:gd name="T88" fmla="*/ 961 w 961"/>
                  <a:gd name="T89" fmla="*/ 851 h 960"/>
                  <a:gd name="T90" fmla="*/ 932 w 961"/>
                  <a:gd name="T91" fmla="*/ 782 h 960"/>
                  <a:gd name="T92" fmla="*/ 834 w 961"/>
                  <a:gd name="T93" fmla="*/ 684 h 960"/>
                  <a:gd name="T94" fmla="*/ 808 w 961"/>
                  <a:gd name="T95" fmla="*/ 657 h 960"/>
                  <a:gd name="T96" fmla="*/ 454 w 961"/>
                  <a:gd name="T97" fmla="*/ 303 h 9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961" h="960">
                    <a:moveTo>
                      <a:pt x="454" y="303"/>
                    </a:moveTo>
                    <a:lnTo>
                      <a:pt x="454" y="303"/>
                    </a:lnTo>
                    <a:lnTo>
                      <a:pt x="443" y="293"/>
                    </a:lnTo>
                    <a:lnTo>
                      <a:pt x="433" y="283"/>
                    </a:lnTo>
                    <a:lnTo>
                      <a:pt x="428" y="278"/>
                    </a:lnTo>
                    <a:cubicBezTo>
                      <a:pt x="450" y="203"/>
                      <a:pt x="429" y="122"/>
                      <a:pt x="374" y="66"/>
                    </a:cubicBezTo>
                    <a:lnTo>
                      <a:pt x="373" y="65"/>
                    </a:lnTo>
                    <a:cubicBezTo>
                      <a:pt x="330" y="22"/>
                      <a:pt x="273" y="0"/>
                      <a:pt x="213" y="1"/>
                    </a:cubicBezTo>
                    <a:lnTo>
                      <a:pt x="196" y="2"/>
                    </a:lnTo>
                    <a:lnTo>
                      <a:pt x="221" y="93"/>
                    </a:lnTo>
                    <a:cubicBezTo>
                      <a:pt x="231" y="95"/>
                      <a:pt x="242" y="99"/>
                      <a:pt x="252" y="105"/>
                    </a:cubicBezTo>
                    <a:lnTo>
                      <a:pt x="231" y="28"/>
                    </a:lnTo>
                    <a:cubicBezTo>
                      <a:pt x="277" y="31"/>
                      <a:pt x="320" y="50"/>
                      <a:pt x="353" y="83"/>
                    </a:cubicBezTo>
                    <a:lnTo>
                      <a:pt x="354" y="83"/>
                    </a:lnTo>
                    <a:cubicBezTo>
                      <a:pt x="405" y="135"/>
                      <a:pt x="423" y="209"/>
                      <a:pt x="400" y="278"/>
                    </a:cubicBezTo>
                    <a:lnTo>
                      <a:pt x="397" y="286"/>
                    </a:lnTo>
                    <a:lnTo>
                      <a:pt x="425" y="312"/>
                    </a:lnTo>
                    <a:lnTo>
                      <a:pt x="913" y="801"/>
                    </a:lnTo>
                    <a:cubicBezTo>
                      <a:pt x="927" y="814"/>
                      <a:pt x="934" y="832"/>
                      <a:pt x="934" y="851"/>
                    </a:cubicBezTo>
                    <a:cubicBezTo>
                      <a:pt x="934" y="870"/>
                      <a:pt x="927" y="887"/>
                      <a:pt x="913" y="901"/>
                    </a:cubicBezTo>
                    <a:lnTo>
                      <a:pt x="901" y="913"/>
                    </a:lnTo>
                    <a:cubicBezTo>
                      <a:pt x="874" y="940"/>
                      <a:pt x="829" y="940"/>
                      <a:pt x="801" y="913"/>
                    </a:cubicBezTo>
                    <a:lnTo>
                      <a:pt x="313" y="425"/>
                    </a:lnTo>
                    <a:lnTo>
                      <a:pt x="287" y="397"/>
                    </a:lnTo>
                    <a:lnTo>
                      <a:pt x="279" y="399"/>
                    </a:lnTo>
                    <a:cubicBezTo>
                      <a:pt x="210" y="422"/>
                      <a:pt x="136" y="405"/>
                      <a:pt x="85" y="354"/>
                    </a:cubicBezTo>
                    <a:lnTo>
                      <a:pt x="84" y="353"/>
                    </a:lnTo>
                    <a:cubicBezTo>
                      <a:pt x="51" y="320"/>
                      <a:pt x="31" y="277"/>
                      <a:pt x="29" y="230"/>
                    </a:cubicBezTo>
                    <a:lnTo>
                      <a:pt x="106" y="251"/>
                    </a:lnTo>
                    <a:cubicBezTo>
                      <a:pt x="100" y="241"/>
                      <a:pt x="96" y="231"/>
                      <a:pt x="93" y="220"/>
                    </a:cubicBezTo>
                    <a:lnTo>
                      <a:pt x="2" y="196"/>
                    </a:lnTo>
                    <a:lnTo>
                      <a:pt x="2" y="213"/>
                    </a:lnTo>
                    <a:cubicBezTo>
                      <a:pt x="0" y="273"/>
                      <a:pt x="22" y="329"/>
                      <a:pt x="64" y="371"/>
                    </a:cubicBezTo>
                    <a:lnTo>
                      <a:pt x="65" y="372"/>
                    </a:lnTo>
                    <a:cubicBezTo>
                      <a:pt x="122" y="429"/>
                      <a:pt x="203" y="449"/>
                      <a:pt x="279" y="427"/>
                    </a:cubicBezTo>
                    <a:lnTo>
                      <a:pt x="284" y="432"/>
                    </a:lnTo>
                    <a:lnTo>
                      <a:pt x="294" y="443"/>
                    </a:lnTo>
                    <a:lnTo>
                      <a:pt x="303" y="453"/>
                    </a:lnTo>
                    <a:lnTo>
                      <a:pt x="508" y="657"/>
                    </a:lnTo>
                    <a:lnTo>
                      <a:pt x="535" y="684"/>
                    </a:lnTo>
                    <a:lnTo>
                      <a:pt x="782" y="932"/>
                    </a:lnTo>
                    <a:cubicBezTo>
                      <a:pt x="801" y="951"/>
                      <a:pt x="826" y="960"/>
                      <a:pt x="851" y="960"/>
                    </a:cubicBezTo>
                    <a:cubicBezTo>
                      <a:pt x="876" y="960"/>
                      <a:pt x="901" y="951"/>
                      <a:pt x="920" y="932"/>
                    </a:cubicBezTo>
                    <a:lnTo>
                      <a:pt x="932" y="920"/>
                    </a:lnTo>
                    <a:cubicBezTo>
                      <a:pt x="951" y="901"/>
                      <a:pt x="961" y="877"/>
                      <a:pt x="961" y="851"/>
                    </a:cubicBezTo>
                    <a:cubicBezTo>
                      <a:pt x="961" y="825"/>
                      <a:pt x="951" y="800"/>
                      <a:pt x="932" y="782"/>
                    </a:cubicBezTo>
                    <a:lnTo>
                      <a:pt x="834" y="684"/>
                    </a:lnTo>
                    <a:lnTo>
                      <a:pt x="808" y="657"/>
                    </a:lnTo>
                    <a:lnTo>
                      <a:pt x="454" y="303"/>
                    </a:ln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FFFFFF"/>
                  </a:solidFill>
                  <a:latin typeface="Segoe UI"/>
                </a:endParaRPr>
              </a:p>
            </p:txBody>
          </p:sp>
        </p:grpSp>
        <p:sp>
          <p:nvSpPr>
            <p:cNvPr id="811" name="TextBox 810">
              <a:extLst>
                <a:ext uri="{FF2B5EF4-FFF2-40B4-BE49-F238E27FC236}">
                  <a16:creationId xmlns:a16="http://schemas.microsoft.com/office/drawing/2014/main" id="{52557867-3059-43EE-9D92-C16C3E4BEB04}"/>
                </a:ext>
              </a:extLst>
            </p:cNvPr>
            <p:cNvSpPr txBox="1"/>
            <p:nvPr/>
          </p:nvSpPr>
          <p:spPr>
            <a:xfrm>
              <a:off x="5826123" y="3460066"/>
              <a:ext cx="898482" cy="602388"/>
            </a:xfrm>
            <a:prstGeom prst="rect">
              <a:avLst/>
            </a:prstGeom>
          </p:spPr>
          <p:txBody>
            <a:bodyPr wrap="none">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defTabSz="896043">
                <a:defRPr/>
              </a:pPr>
              <a:r>
                <a:rPr lang="en-US" sz="1199">
                  <a:solidFill>
                    <a:srgbClr val="FFFFFF"/>
                  </a:solidFill>
                </a:rPr>
                <a:t>Real time</a:t>
              </a:r>
              <a:br>
                <a:rPr lang="en-US" sz="1199">
                  <a:solidFill>
                    <a:srgbClr val="FFFFFF"/>
                  </a:solidFill>
                </a:rPr>
              </a:br>
              <a:r>
                <a:rPr lang="en-US" sz="1199">
                  <a:solidFill>
                    <a:srgbClr val="FFFFFF"/>
                  </a:solidFill>
                </a:rPr>
                <a:t>Evaluation</a:t>
              </a:r>
            </a:p>
            <a:p>
              <a:pPr defTabSz="896043">
                <a:defRPr/>
              </a:pPr>
              <a:r>
                <a:rPr lang="en-US" sz="1199">
                  <a:solidFill>
                    <a:srgbClr val="FFFFFF"/>
                  </a:solidFill>
                </a:rPr>
                <a:t>Engine</a:t>
              </a:r>
            </a:p>
          </p:txBody>
        </p:sp>
      </p:grpSp>
      <p:sp>
        <p:nvSpPr>
          <p:cNvPr id="819" name="TextBox 818">
            <a:extLst>
              <a:ext uri="{FF2B5EF4-FFF2-40B4-BE49-F238E27FC236}">
                <a16:creationId xmlns:a16="http://schemas.microsoft.com/office/drawing/2014/main" id="{0CEF4F9A-D397-4084-A8D3-B8E94794E229}"/>
              </a:ext>
            </a:extLst>
          </p:cNvPr>
          <p:cNvSpPr txBox="1"/>
          <p:nvPr/>
        </p:nvSpPr>
        <p:spPr>
          <a:xfrm>
            <a:off x="6348194" y="2125597"/>
            <a:ext cx="704975" cy="432925"/>
          </a:xfrm>
          <a:prstGeom prst="rect">
            <a:avLst/>
          </a:prstGeom>
        </p:spPr>
        <p:txBody>
          <a:bodyPr wrap="none">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defTabSz="896043">
              <a:defRPr/>
            </a:pPr>
            <a:r>
              <a:rPr lang="en-US" sz="1199"/>
              <a:t>Session</a:t>
            </a:r>
            <a:br>
              <a:rPr lang="en-US" sz="1199"/>
            </a:br>
            <a:r>
              <a:rPr lang="en-US" sz="1199"/>
              <a:t>Risk</a:t>
            </a:r>
          </a:p>
        </p:txBody>
      </p:sp>
      <p:grpSp>
        <p:nvGrpSpPr>
          <p:cNvPr id="820" name="Group 819">
            <a:extLst>
              <a:ext uri="{FF2B5EF4-FFF2-40B4-BE49-F238E27FC236}">
                <a16:creationId xmlns:a16="http://schemas.microsoft.com/office/drawing/2014/main" id="{3652BAF2-487A-4698-8E8F-CC08AACE6506}"/>
              </a:ext>
            </a:extLst>
          </p:cNvPr>
          <p:cNvGrpSpPr/>
          <p:nvPr/>
        </p:nvGrpSpPr>
        <p:grpSpPr>
          <a:xfrm>
            <a:off x="6508322" y="2463726"/>
            <a:ext cx="539843" cy="539845"/>
            <a:chOff x="5462286" y="2128965"/>
            <a:chExt cx="539920" cy="539922"/>
          </a:xfrm>
        </p:grpSpPr>
        <p:grpSp>
          <p:nvGrpSpPr>
            <p:cNvPr id="821" name="Group 820">
              <a:extLst>
                <a:ext uri="{FF2B5EF4-FFF2-40B4-BE49-F238E27FC236}">
                  <a16:creationId xmlns:a16="http://schemas.microsoft.com/office/drawing/2014/main" id="{F1C39FFE-5CA0-43BD-AC91-D6021370C2EE}"/>
                </a:ext>
              </a:extLst>
            </p:cNvPr>
            <p:cNvGrpSpPr/>
            <p:nvPr/>
          </p:nvGrpSpPr>
          <p:grpSpPr>
            <a:xfrm>
              <a:off x="5462286" y="2128965"/>
              <a:ext cx="539920" cy="539922"/>
              <a:chOff x="3060314" y="5492593"/>
              <a:chExt cx="820074" cy="820072"/>
            </a:xfrm>
          </p:grpSpPr>
          <p:sp>
            <p:nvSpPr>
              <p:cNvPr id="823" name="Circle: Hollow 822">
                <a:extLst>
                  <a:ext uri="{FF2B5EF4-FFF2-40B4-BE49-F238E27FC236}">
                    <a16:creationId xmlns:a16="http://schemas.microsoft.com/office/drawing/2014/main" id="{063E00AD-4B8C-43F1-A337-DEA52079F275}"/>
                  </a:ext>
                </a:extLst>
              </p:cNvPr>
              <p:cNvSpPr/>
              <p:nvPr/>
            </p:nvSpPr>
            <p:spPr bwMode="auto">
              <a:xfrm flipH="1">
                <a:off x="3060314" y="5492593"/>
                <a:ext cx="820074" cy="820072"/>
              </a:xfrm>
              <a:prstGeom prst="donut">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a:solidFill>
                    <a:srgbClr val="353535"/>
                  </a:solidFill>
                  <a:latin typeface="Segoe UI Semibold" panose="020B0702040204020203" pitchFamily="34" charset="0"/>
                  <a:ea typeface="Segoe UI" pitchFamily="34" charset="0"/>
                  <a:cs typeface="Segoe UI Semibold" panose="020B0702040204020203" pitchFamily="34" charset="0"/>
                </a:endParaRPr>
              </a:p>
            </p:txBody>
          </p:sp>
          <p:sp>
            <p:nvSpPr>
              <p:cNvPr id="824" name="Block Arc 823">
                <a:extLst>
                  <a:ext uri="{FF2B5EF4-FFF2-40B4-BE49-F238E27FC236}">
                    <a16:creationId xmlns:a16="http://schemas.microsoft.com/office/drawing/2014/main" id="{CE2AC50F-83B1-498E-AD8B-5807D1D3E417}"/>
                  </a:ext>
                </a:extLst>
              </p:cNvPr>
              <p:cNvSpPr/>
              <p:nvPr/>
            </p:nvSpPr>
            <p:spPr bwMode="auto">
              <a:xfrm rot="16200000" flipH="1">
                <a:off x="3060316" y="5492593"/>
                <a:ext cx="820072" cy="820072"/>
              </a:xfrm>
              <a:prstGeom prst="blockArc">
                <a:avLst>
                  <a:gd name="adj1" fmla="val 6914879"/>
                  <a:gd name="adj2" fmla="val 0"/>
                  <a:gd name="adj3" fmla="val 25000"/>
                </a:avLst>
              </a:prstGeom>
              <a:solidFill>
                <a:srgbClr val="FFB900"/>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199"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25" name="Block Arc 824">
                <a:extLst>
                  <a:ext uri="{FF2B5EF4-FFF2-40B4-BE49-F238E27FC236}">
                    <a16:creationId xmlns:a16="http://schemas.microsoft.com/office/drawing/2014/main" id="{A1DDBB8E-8659-40F4-83E8-737A3DC25047}"/>
                  </a:ext>
                </a:extLst>
              </p:cNvPr>
              <p:cNvSpPr/>
              <p:nvPr/>
            </p:nvSpPr>
            <p:spPr bwMode="auto">
              <a:xfrm rot="16200000" flipH="1">
                <a:off x="3060316" y="5492593"/>
                <a:ext cx="820072" cy="820072"/>
              </a:xfrm>
              <a:prstGeom prst="blockArc">
                <a:avLst>
                  <a:gd name="adj1" fmla="val 14771597"/>
                  <a:gd name="adj2" fmla="val 0"/>
                  <a:gd name="adj3" fmla="val 25000"/>
                </a:avLst>
              </a:prstGeom>
              <a:solidFill>
                <a:srgbClr val="00B050"/>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199"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822" name="Oval 821">
              <a:extLst>
                <a:ext uri="{FF2B5EF4-FFF2-40B4-BE49-F238E27FC236}">
                  <a16:creationId xmlns:a16="http://schemas.microsoft.com/office/drawing/2014/main" id="{80FEE484-E32B-4DF3-B537-940393012006}"/>
                </a:ext>
              </a:extLst>
            </p:cNvPr>
            <p:cNvSpPr/>
            <p:nvPr/>
          </p:nvSpPr>
          <p:spPr bwMode="auto">
            <a:xfrm>
              <a:off x="5564235" y="2230913"/>
              <a:ext cx="336022" cy="336026"/>
            </a:xfrm>
            <a:prstGeom prst="ellipse">
              <a:avLst/>
            </a:prstGeom>
            <a:solidFill>
              <a:srgbClr val="FFFFFF"/>
            </a:solidFill>
            <a:ln w="9525" cap="flat" cmpd="sng" algn="ctr">
              <a:solidFill>
                <a:srgbClr val="353535"/>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endParaRPr lang="en-US" sz="900" kern="0">
                <a:solidFill>
                  <a:srgbClr val="353535"/>
                </a:solidFill>
                <a:latin typeface="Segoe UI Semibold" panose="020B0702040204020203" pitchFamily="34" charset="0"/>
                <a:ea typeface="Segoe UI" pitchFamily="34" charset="0"/>
                <a:cs typeface="Segoe UI Semibold" panose="020B0702040204020203" pitchFamily="34" charset="0"/>
              </a:endParaRPr>
            </a:p>
          </p:txBody>
        </p:sp>
      </p:grpSp>
      <p:grpSp>
        <p:nvGrpSpPr>
          <p:cNvPr id="826" name="Group 825">
            <a:extLst>
              <a:ext uri="{FF2B5EF4-FFF2-40B4-BE49-F238E27FC236}">
                <a16:creationId xmlns:a16="http://schemas.microsoft.com/office/drawing/2014/main" id="{565D03E8-C3B2-43B0-ACD7-C353D2FEF050}"/>
              </a:ext>
            </a:extLst>
          </p:cNvPr>
          <p:cNvGrpSpPr/>
          <p:nvPr/>
        </p:nvGrpSpPr>
        <p:grpSpPr>
          <a:xfrm>
            <a:off x="6508702" y="2568619"/>
            <a:ext cx="539086" cy="335978"/>
            <a:chOff x="5464398" y="2233873"/>
            <a:chExt cx="539163" cy="336026"/>
          </a:xfrm>
        </p:grpSpPr>
        <p:sp>
          <p:nvSpPr>
            <p:cNvPr id="827" name="Isosceles Triangle 826">
              <a:extLst>
                <a:ext uri="{FF2B5EF4-FFF2-40B4-BE49-F238E27FC236}">
                  <a16:creationId xmlns:a16="http://schemas.microsoft.com/office/drawing/2014/main" id="{4C531F77-6354-4257-AB5F-DEAA4D5AF7A3}"/>
                </a:ext>
              </a:extLst>
            </p:cNvPr>
            <p:cNvSpPr/>
            <p:nvPr/>
          </p:nvSpPr>
          <p:spPr bwMode="auto">
            <a:xfrm rot="16200000">
              <a:off x="5464398" y="2344804"/>
              <a:ext cx="114164" cy="114164"/>
            </a:xfrm>
            <a:prstGeom prst="triangle">
              <a:avLst/>
            </a:prstGeom>
            <a:solidFill>
              <a:srgbClr val="353535"/>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28" name="Isosceles Triangle 827">
              <a:extLst>
                <a:ext uri="{FF2B5EF4-FFF2-40B4-BE49-F238E27FC236}">
                  <a16:creationId xmlns:a16="http://schemas.microsoft.com/office/drawing/2014/main" id="{17C35463-7D94-4E98-AEB9-827ED2061D12}"/>
                </a:ext>
              </a:extLst>
            </p:cNvPr>
            <p:cNvSpPr/>
            <p:nvPr/>
          </p:nvSpPr>
          <p:spPr bwMode="auto">
            <a:xfrm rot="5400000" flipH="1">
              <a:off x="5889397" y="2344804"/>
              <a:ext cx="114164" cy="114164"/>
            </a:xfrm>
            <a:prstGeom prst="triangle">
              <a:avLst/>
            </a:prstGeom>
            <a:no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29" name="Oval 828">
              <a:extLst>
                <a:ext uri="{FF2B5EF4-FFF2-40B4-BE49-F238E27FC236}">
                  <a16:creationId xmlns:a16="http://schemas.microsoft.com/office/drawing/2014/main" id="{824A67BE-4DE9-445C-AE0C-5A597D1E3CFF}"/>
                </a:ext>
              </a:extLst>
            </p:cNvPr>
            <p:cNvSpPr/>
            <p:nvPr/>
          </p:nvSpPr>
          <p:spPr bwMode="auto">
            <a:xfrm>
              <a:off x="5565969" y="2233873"/>
              <a:ext cx="336022" cy="336026"/>
            </a:xfrm>
            <a:prstGeom prst="ellipse">
              <a:avLst/>
            </a:prstGeom>
            <a:solidFill>
              <a:srgbClr val="FFFFFF"/>
            </a:solidFill>
            <a:ln w="9525" cap="flat" cmpd="sng" algn="ctr">
              <a:solidFill>
                <a:srgbClr val="353535"/>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endParaRPr lang="en-US" sz="900" kern="0">
                <a:solidFill>
                  <a:srgbClr val="353535"/>
                </a:solidFill>
                <a:latin typeface="Segoe UI Semibold" panose="020B0702040204020203" pitchFamily="34" charset="0"/>
                <a:ea typeface="Segoe UI" pitchFamily="34" charset="0"/>
                <a:cs typeface="Segoe UI Semibold" panose="020B0702040204020203" pitchFamily="34" charset="0"/>
              </a:endParaRPr>
            </a:p>
          </p:txBody>
        </p:sp>
      </p:grpSp>
      <p:sp>
        <p:nvSpPr>
          <p:cNvPr id="830" name="Rectangle 829">
            <a:extLst>
              <a:ext uri="{FF2B5EF4-FFF2-40B4-BE49-F238E27FC236}">
                <a16:creationId xmlns:a16="http://schemas.microsoft.com/office/drawing/2014/main" id="{79F256CC-6642-414E-B04A-08499114825A}"/>
              </a:ext>
            </a:extLst>
          </p:cNvPr>
          <p:cNvSpPr/>
          <p:nvPr/>
        </p:nvSpPr>
        <p:spPr>
          <a:xfrm>
            <a:off x="6638664" y="2596984"/>
            <a:ext cx="289707" cy="291800"/>
          </a:xfrm>
          <a:prstGeom prst="rect">
            <a:avLst/>
          </a:prstGeom>
        </p:spPr>
        <p:txBody>
          <a:bodyPr wrap="none">
            <a:spAutoFit/>
          </a:bodyPr>
          <a:lstStyle/>
          <a:p>
            <a:pPr algn="ctr" defTabSz="932293" fontAlgn="base">
              <a:lnSpc>
                <a:spcPct val="90000"/>
              </a:lnSpc>
              <a:spcBef>
                <a:spcPct val="0"/>
              </a:spcBef>
              <a:spcAft>
                <a:spcPct val="0"/>
              </a:spcAft>
              <a:defRPr/>
            </a:pPr>
            <a:r>
              <a:rPr lang="en-US" sz="1399">
                <a:solidFill>
                  <a:srgbClr val="353535"/>
                </a:solidFill>
                <a:latin typeface="Segoe UI Semibold" panose="020B0702040204020203" pitchFamily="34" charset="0"/>
                <a:ea typeface="Segoe UI" pitchFamily="34" charset="0"/>
                <a:cs typeface="Segoe UI Semibold" panose="020B0702040204020203" pitchFamily="34" charset="0"/>
              </a:rPr>
              <a:t>3</a:t>
            </a:r>
            <a:endParaRPr lang="en-US" sz="900">
              <a:solidFill>
                <a:srgbClr val="353535"/>
              </a:solidFill>
              <a:latin typeface="Segoe UI Semibold" panose="020B0702040204020203" pitchFamily="34" charset="0"/>
              <a:ea typeface="Segoe UI" pitchFamily="34" charset="0"/>
              <a:cs typeface="Segoe UI Semibold" panose="020B0702040204020203" pitchFamily="34" charset="0"/>
            </a:endParaRPr>
          </a:p>
        </p:txBody>
      </p:sp>
      <p:sp>
        <p:nvSpPr>
          <p:cNvPr id="831" name="Oval 830">
            <a:extLst>
              <a:ext uri="{FF2B5EF4-FFF2-40B4-BE49-F238E27FC236}">
                <a16:creationId xmlns:a16="http://schemas.microsoft.com/office/drawing/2014/main" id="{C3FE25F6-AC86-4B47-9ED3-68E80B3AE2BD}"/>
              </a:ext>
            </a:extLst>
          </p:cNvPr>
          <p:cNvSpPr/>
          <p:nvPr/>
        </p:nvSpPr>
        <p:spPr bwMode="auto">
          <a:xfrm>
            <a:off x="4128737" y="1804214"/>
            <a:ext cx="3929710" cy="3929487"/>
          </a:xfrm>
          <a:prstGeom prst="ellipse">
            <a:avLst/>
          </a:prstGeom>
          <a:noFill/>
          <a:ln w="28575" cap="rnd" cmpd="sng" algn="ctr">
            <a:solidFill>
              <a:srgbClr val="00B0F0"/>
            </a:solidFill>
            <a:prstDash val="sysDot"/>
            <a:headEnd type="none"/>
            <a:tailEnd type="none"/>
          </a:ln>
          <a:effectLst/>
        </p:spPr>
        <p:txBody>
          <a:bodyPr rot="0" spcFirstLastPara="0" vertOverflow="overflow" horzOverflow="overflow" vert="horz" wrap="square" lIns="175736" tIns="140589" rIns="175736" bIns="140589" numCol="1" spcCol="0" rtlCol="0" fromWordArt="0" anchor="ctr" anchorCtr="0" forceAA="0" compatLnSpc="1">
            <a:prstTxWarp prst="textNoShape">
              <a:avLst/>
            </a:prstTxWarp>
            <a:noAutofit/>
          </a:bodyPr>
          <a:lstStyle/>
          <a:p>
            <a:pPr algn="ctr" defTabSz="895922"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32" name="Isosceles Triangle 831">
            <a:extLst>
              <a:ext uri="{FF2B5EF4-FFF2-40B4-BE49-F238E27FC236}">
                <a16:creationId xmlns:a16="http://schemas.microsoft.com/office/drawing/2014/main" id="{A7889CAB-C8C3-4B53-BE5F-6F2F45B7347B}"/>
              </a:ext>
            </a:extLst>
          </p:cNvPr>
          <p:cNvSpPr/>
          <p:nvPr/>
        </p:nvSpPr>
        <p:spPr bwMode="auto">
          <a:xfrm flipV="1">
            <a:off x="5087560" y="944244"/>
            <a:ext cx="1758593" cy="1180755"/>
          </a:xfrm>
          <a:prstGeom prst="triangle">
            <a:avLst/>
          </a:prstGeom>
          <a:gradFill flip="none" rotWithShape="1">
            <a:gsLst>
              <a:gs pos="0">
                <a:srgbClr val="E6E6E6"/>
              </a:gs>
              <a:gs pos="72000">
                <a:srgbClr val="E6E6E6"/>
              </a:gs>
              <a:gs pos="100000">
                <a:srgbClr val="E6E6E6">
                  <a:alpha val="0"/>
                </a:srgbClr>
              </a:gs>
            </a:gsLst>
            <a:lin ang="162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r>
              <a:rPr lang="en-US" sz="2400" kern="0">
                <a:gradFill>
                  <a:gsLst>
                    <a:gs pos="0">
                      <a:srgbClr val="FFFFFF"/>
                    </a:gs>
                    <a:gs pos="100000">
                      <a:srgbClr val="FFFFFF"/>
                    </a:gs>
                  </a:gsLst>
                  <a:lin ang="5400000" scaled="0"/>
                </a:gradFill>
                <a:latin typeface="Segoe UI Semilight"/>
                <a:ea typeface="Segoe UI" pitchFamily="34" charset="0"/>
                <a:cs typeface="Segoe UI" pitchFamily="34" charset="0"/>
              </a:rPr>
              <a:t> </a:t>
            </a:r>
          </a:p>
        </p:txBody>
      </p:sp>
      <p:grpSp>
        <p:nvGrpSpPr>
          <p:cNvPr id="833" name="10TB of Data">
            <a:extLst>
              <a:ext uri="{FF2B5EF4-FFF2-40B4-BE49-F238E27FC236}">
                <a16:creationId xmlns:a16="http://schemas.microsoft.com/office/drawing/2014/main" id="{93D1B6AC-A58F-4753-AD38-A1DC520F8134}"/>
              </a:ext>
            </a:extLst>
          </p:cNvPr>
          <p:cNvGrpSpPr/>
          <p:nvPr/>
        </p:nvGrpSpPr>
        <p:grpSpPr>
          <a:xfrm>
            <a:off x="5608168" y="745059"/>
            <a:ext cx="787215" cy="869695"/>
            <a:chOff x="4474513" y="437335"/>
            <a:chExt cx="787326" cy="869819"/>
          </a:xfrm>
        </p:grpSpPr>
        <p:grpSp>
          <p:nvGrpSpPr>
            <p:cNvPr id="834" name="Group 167">
              <a:extLst>
                <a:ext uri="{FF2B5EF4-FFF2-40B4-BE49-F238E27FC236}">
                  <a16:creationId xmlns:a16="http://schemas.microsoft.com/office/drawing/2014/main" id="{45D45A9F-387D-4A8B-A949-5208C9BE39E9}"/>
                </a:ext>
              </a:extLst>
            </p:cNvPr>
            <p:cNvGrpSpPr>
              <a:grpSpLocks noChangeAspect="1"/>
            </p:cNvGrpSpPr>
            <p:nvPr/>
          </p:nvGrpSpPr>
          <p:grpSpPr bwMode="auto">
            <a:xfrm>
              <a:off x="4499386" y="437335"/>
              <a:ext cx="664881" cy="869819"/>
              <a:chOff x="6332" y="882"/>
              <a:chExt cx="425" cy="556"/>
            </a:xfrm>
            <a:solidFill>
              <a:srgbClr val="353535"/>
            </a:solidFill>
          </p:grpSpPr>
          <p:sp>
            <p:nvSpPr>
              <p:cNvPr id="836" name="Freeform 169">
                <a:extLst>
                  <a:ext uri="{FF2B5EF4-FFF2-40B4-BE49-F238E27FC236}">
                    <a16:creationId xmlns:a16="http://schemas.microsoft.com/office/drawing/2014/main" id="{351FAF62-1EE8-4EC2-9215-CCF815C288BD}"/>
                  </a:ext>
                </a:extLst>
              </p:cNvPr>
              <p:cNvSpPr>
                <a:spLocks/>
              </p:cNvSpPr>
              <p:nvPr/>
            </p:nvSpPr>
            <p:spPr bwMode="auto">
              <a:xfrm>
                <a:off x="6332" y="1131"/>
                <a:ext cx="368" cy="307"/>
              </a:xfrm>
              <a:custGeom>
                <a:avLst/>
                <a:gdLst>
                  <a:gd name="T0" fmla="*/ 1368 w 1391"/>
                  <a:gd name="T1" fmla="*/ 1160 h 1160"/>
                  <a:gd name="T2" fmla="*/ 1368 w 1391"/>
                  <a:gd name="T3" fmla="*/ 1160 h 1160"/>
                  <a:gd name="T4" fmla="*/ 178 w 1391"/>
                  <a:gd name="T5" fmla="*/ 1160 h 1160"/>
                  <a:gd name="T6" fmla="*/ 87 w 1391"/>
                  <a:gd name="T7" fmla="*/ 1055 h 1160"/>
                  <a:gd name="T8" fmla="*/ 30 w 1391"/>
                  <a:gd name="T9" fmla="*/ 387 h 1160"/>
                  <a:gd name="T10" fmla="*/ 1 w 1391"/>
                  <a:gd name="T11" fmla="*/ 69 h 1160"/>
                  <a:gd name="T12" fmla="*/ 16 w 1391"/>
                  <a:gd name="T13" fmla="*/ 23 h 1160"/>
                  <a:gd name="T14" fmla="*/ 80 w 1391"/>
                  <a:gd name="T15" fmla="*/ 0 h 1160"/>
                  <a:gd name="T16" fmla="*/ 456 w 1391"/>
                  <a:gd name="T17" fmla="*/ 0 h 1160"/>
                  <a:gd name="T18" fmla="*/ 541 w 1391"/>
                  <a:gd name="T19" fmla="*/ 83 h 1160"/>
                  <a:gd name="T20" fmla="*/ 544 w 1391"/>
                  <a:gd name="T21" fmla="*/ 120 h 1160"/>
                  <a:gd name="T22" fmla="*/ 1294 w 1391"/>
                  <a:gd name="T23" fmla="*/ 120 h 1160"/>
                  <a:gd name="T24" fmla="*/ 1385 w 1391"/>
                  <a:gd name="T25" fmla="*/ 189 h 1160"/>
                  <a:gd name="T26" fmla="*/ 1391 w 1391"/>
                  <a:gd name="T27" fmla="*/ 298 h 1160"/>
                  <a:gd name="T28" fmla="*/ 1364 w 1391"/>
                  <a:gd name="T29" fmla="*/ 299 h 1160"/>
                  <a:gd name="T30" fmla="*/ 1358 w 1391"/>
                  <a:gd name="T31" fmla="*/ 191 h 1160"/>
                  <a:gd name="T32" fmla="*/ 1294 w 1391"/>
                  <a:gd name="T33" fmla="*/ 146 h 1160"/>
                  <a:gd name="T34" fmla="*/ 520 w 1391"/>
                  <a:gd name="T35" fmla="*/ 146 h 1160"/>
                  <a:gd name="T36" fmla="*/ 514 w 1391"/>
                  <a:gd name="T37" fmla="*/ 85 h 1160"/>
                  <a:gd name="T38" fmla="*/ 456 w 1391"/>
                  <a:gd name="T39" fmla="*/ 26 h 1160"/>
                  <a:gd name="T40" fmla="*/ 80 w 1391"/>
                  <a:gd name="T41" fmla="*/ 26 h 1160"/>
                  <a:gd name="T42" fmla="*/ 35 w 1391"/>
                  <a:gd name="T43" fmla="*/ 41 h 1160"/>
                  <a:gd name="T44" fmla="*/ 28 w 1391"/>
                  <a:gd name="T45" fmla="*/ 66 h 1160"/>
                  <a:gd name="T46" fmla="*/ 38 w 1391"/>
                  <a:gd name="T47" fmla="*/ 171 h 1160"/>
                  <a:gd name="T48" fmla="*/ 57 w 1391"/>
                  <a:gd name="T49" fmla="*/ 384 h 1160"/>
                  <a:gd name="T50" fmla="*/ 114 w 1391"/>
                  <a:gd name="T51" fmla="*/ 1052 h 1160"/>
                  <a:gd name="T52" fmla="*/ 178 w 1391"/>
                  <a:gd name="T53" fmla="*/ 1133 h 1160"/>
                  <a:gd name="T54" fmla="*/ 1368 w 1391"/>
                  <a:gd name="T55" fmla="*/ 1133 h 1160"/>
                  <a:gd name="T56" fmla="*/ 1368 w 1391"/>
                  <a:gd name="T57" fmla="*/ 1160 h 1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91" h="1160">
                    <a:moveTo>
                      <a:pt x="1368" y="1160"/>
                    </a:moveTo>
                    <a:lnTo>
                      <a:pt x="1368" y="1160"/>
                    </a:lnTo>
                    <a:lnTo>
                      <a:pt x="178" y="1160"/>
                    </a:lnTo>
                    <a:cubicBezTo>
                      <a:pt x="131" y="1160"/>
                      <a:pt x="91" y="1097"/>
                      <a:pt x="87" y="1055"/>
                    </a:cubicBezTo>
                    <a:lnTo>
                      <a:pt x="30" y="387"/>
                    </a:lnTo>
                    <a:lnTo>
                      <a:pt x="1" y="69"/>
                    </a:lnTo>
                    <a:cubicBezTo>
                      <a:pt x="0" y="51"/>
                      <a:pt x="5" y="35"/>
                      <a:pt x="16" y="23"/>
                    </a:cubicBezTo>
                    <a:cubicBezTo>
                      <a:pt x="29" y="8"/>
                      <a:pt x="52" y="0"/>
                      <a:pt x="80" y="0"/>
                    </a:cubicBezTo>
                    <a:lnTo>
                      <a:pt x="456" y="0"/>
                    </a:lnTo>
                    <a:cubicBezTo>
                      <a:pt x="499" y="0"/>
                      <a:pt x="537" y="37"/>
                      <a:pt x="541" y="83"/>
                    </a:cubicBezTo>
                    <a:lnTo>
                      <a:pt x="544" y="120"/>
                    </a:lnTo>
                    <a:lnTo>
                      <a:pt x="1294" y="120"/>
                    </a:lnTo>
                    <a:cubicBezTo>
                      <a:pt x="1344" y="120"/>
                      <a:pt x="1381" y="148"/>
                      <a:pt x="1385" y="189"/>
                    </a:cubicBezTo>
                    <a:lnTo>
                      <a:pt x="1391" y="298"/>
                    </a:lnTo>
                    <a:lnTo>
                      <a:pt x="1364" y="299"/>
                    </a:lnTo>
                    <a:lnTo>
                      <a:pt x="1358" y="191"/>
                    </a:lnTo>
                    <a:cubicBezTo>
                      <a:pt x="1355" y="160"/>
                      <a:pt x="1323" y="146"/>
                      <a:pt x="1294" y="146"/>
                    </a:cubicBezTo>
                    <a:lnTo>
                      <a:pt x="520" y="146"/>
                    </a:lnTo>
                    <a:lnTo>
                      <a:pt x="514" y="85"/>
                    </a:lnTo>
                    <a:cubicBezTo>
                      <a:pt x="511" y="53"/>
                      <a:pt x="485" y="26"/>
                      <a:pt x="456" y="26"/>
                    </a:cubicBezTo>
                    <a:lnTo>
                      <a:pt x="80" y="26"/>
                    </a:lnTo>
                    <a:cubicBezTo>
                      <a:pt x="60" y="26"/>
                      <a:pt x="44" y="31"/>
                      <a:pt x="35" y="41"/>
                    </a:cubicBezTo>
                    <a:cubicBezTo>
                      <a:pt x="29" y="47"/>
                      <a:pt x="27" y="56"/>
                      <a:pt x="28" y="66"/>
                    </a:cubicBezTo>
                    <a:lnTo>
                      <a:pt x="38" y="171"/>
                    </a:lnTo>
                    <a:lnTo>
                      <a:pt x="57" y="384"/>
                    </a:lnTo>
                    <a:lnTo>
                      <a:pt x="114" y="1052"/>
                    </a:lnTo>
                    <a:cubicBezTo>
                      <a:pt x="117" y="1086"/>
                      <a:pt x="150" y="1133"/>
                      <a:pt x="178" y="1133"/>
                    </a:cubicBezTo>
                    <a:lnTo>
                      <a:pt x="1368" y="1133"/>
                    </a:lnTo>
                    <a:lnTo>
                      <a:pt x="1368" y="1160"/>
                    </a:ln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FFFFFF"/>
                  </a:solidFill>
                  <a:latin typeface="Segoe UI"/>
                </a:endParaRPr>
              </a:p>
            </p:txBody>
          </p:sp>
          <p:sp>
            <p:nvSpPr>
              <p:cNvPr id="837" name="Freeform 170">
                <a:extLst>
                  <a:ext uri="{FF2B5EF4-FFF2-40B4-BE49-F238E27FC236}">
                    <a16:creationId xmlns:a16="http://schemas.microsoft.com/office/drawing/2014/main" id="{682E54C9-E3E4-43D2-A383-9B3567F1E003}"/>
                  </a:ext>
                </a:extLst>
              </p:cNvPr>
              <p:cNvSpPr>
                <a:spLocks noEditPoints="1"/>
              </p:cNvSpPr>
              <p:nvPr/>
            </p:nvSpPr>
            <p:spPr bwMode="auto">
              <a:xfrm>
                <a:off x="6361" y="1209"/>
                <a:ext cx="396" cy="229"/>
              </a:xfrm>
              <a:custGeom>
                <a:avLst/>
                <a:gdLst>
                  <a:gd name="T0" fmla="*/ 221 w 1498"/>
                  <a:gd name="T1" fmla="*/ 27 h 867"/>
                  <a:gd name="T2" fmla="*/ 221 w 1498"/>
                  <a:gd name="T3" fmla="*/ 27 h 867"/>
                  <a:gd name="T4" fmla="*/ 153 w 1498"/>
                  <a:gd name="T5" fmla="*/ 86 h 867"/>
                  <a:gd name="T6" fmla="*/ 30 w 1498"/>
                  <a:gd name="T7" fmla="*/ 786 h 867"/>
                  <a:gd name="T8" fmla="*/ 40 w 1498"/>
                  <a:gd name="T9" fmla="*/ 825 h 867"/>
                  <a:gd name="T10" fmla="*/ 74 w 1498"/>
                  <a:gd name="T11" fmla="*/ 840 h 867"/>
                  <a:gd name="T12" fmla="*/ 1277 w 1498"/>
                  <a:gd name="T13" fmla="*/ 840 h 867"/>
                  <a:gd name="T14" fmla="*/ 1344 w 1498"/>
                  <a:gd name="T15" fmla="*/ 781 h 867"/>
                  <a:gd name="T16" fmla="*/ 1467 w 1498"/>
                  <a:gd name="T17" fmla="*/ 81 h 867"/>
                  <a:gd name="T18" fmla="*/ 1458 w 1498"/>
                  <a:gd name="T19" fmla="*/ 42 h 867"/>
                  <a:gd name="T20" fmla="*/ 1424 w 1498"/>
                  <a:gd name="T21" fmla="*/ 27 h 867"/>
                  <a:gd name="T22" fmla="*/ 221 w 1498"/>
                  <a:gd name="T23" fmla="*/ 27 h 867"/>
                  <a:gd name="T24" fmla="*/ 1277 w 1498"/>
                  <a:gd name="T25" fmla="*/ 867 h 867"/>
                  <a:gd name="T26" fmla="*/ 1277 w 1498"/>
                  <a:gd name="T27" fmla="*/ 867 h 867"/>
                  <a:gd name="T28" fmla="*/ 74 w 1498"/>
                  <a:gd name="T29" fmla="*/ 867 h 867"/>
                  <a:gd name="T30" fmla="*/ 19 w 1498"/>
                  <a:gd name="T31" fmla="*/ 842 h 867"/>
                  <a:gd name="T32" fmla="*/ 4 w 1498"/>
                  <a:gd name="T33" fmla="*/ 782 h 867"/>
                  <a:gd name="T34" fmla="*/ 127 w 1498"/>
                  <a:gd name="T35" fmla="*/ 82 h 867"/>
                  <a:gd name="T36" fmla="*/ 221 w 1498"/>
                  <a:gd name="T37" fmla="*/ 0 h 867"/>
                  <a:gd name="T38" fmla="*/ 1424 w 1498"/>
                  <a:gd name="T39" fmla="*/ 0 h 867"/>
                  <a:gd name="T40" fmla="*/ 1478 w 1498"/>
                  <a:gd name="T41" fmla="*/ 24 h 867"/>
                  <a:gd name="T42" fmla="*/ 1493 w 1498"/>
                  <a:gd name="T43" fmla="*/ 86 h 867"/>
                  <a:gd name="T44" fmla="*/ 1371 w 1498"/>
                  <a:gd name="T45" fmla="*/ 785 h 867"/>
                  <a:gd name="T46" fmla="*/ 1277 w 1498"/>
                  <a:gd name="T47" fmla="*/ 867 h 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98" h="867">
                    <a:moveTo>
                      <a:pt x="221" y="27"/>
                    </a:moveTo>
                    <a:lnTo>
                      <a:pt x="221" y="27"/>
                    </a:lnTo>
                    <a:cubicBezTo>
                      <a:pt x="190" y="27"/>
                      <a:pt x="159" y="55"/>
                      <a:pt x="153" y="86"/>
                    </a:cubicBezTo>
                    <a:lnTo>
                      <a:pt x="30" y="786"/>
                    </a:lnTo>
                    <a:cubicBezTo>
                      <a:pt x="28" y="801"/>
                      <a:pt x="31" y="815"/>
                      <a:pt x="40" y="825"/>
                    </a:cubicBezTo>
                    <a:cubicBezTo>
                      <a:pt x="48" y="835"/>
                      <a:pt x="60" y="840"/>
                      <a:pt x="74" y="840"/>
                    </a:cubicBezTo>
                    <a:lnTo>
                      <a:pt x="1277" y="840"/>
                    </a:lnTo>
                    <a:cubicBezTo>
                      <a:pt x="1308" y="840"/>
                      <a:pt x="1339" y="813"/>
                      <a:pt x="1344" y="781"/>
                    </a:cubicBezTo>
                    <a:lnTo>
                      <a:pt x="1467" y="81"/>
                    </a:lnTo>
                    <a:cubicBezTo>
                      <a:pt x="1470" y="67"/>
                      <a:pt x="1466" y="52"/>
                      <a:pt x="1458" y="42"/>
                    </a:cubicBezTo>
                    <a:cubicBezTo>
                      <a:pt x="1449" y="32"/>
                      <a:pt x="1438" y="27"/>
                      <a:pt x="1424" y="27"/>
                    </a:cubicBezTo>
                    <a:lnTo>
                      <a:pt x="221" y="27"/>
                    </a:lnTo>
                    <a:close/>
                    <a:moveTo>
                      <a:pt x="1277" y="867"/>
                    </a:moveTo>
                    <a:lnTo>
                      <a:pt x="1277" y="867"/>
                    </a:lnTo>
                    <a:lnTo>
                      <a:pt x="74" y="867"/>
                    </a:lnTo>
                    <a:cubicBezTo>
                      <a:pt x="52" y="867"/>
                      <a:pt x="32" y="858"/>
                      <a:pt x="19" y="842"/>
                    </a:cubicBezTo>
                    <a:cubicBezTo>
                      <a:pt x="6" y="826"/>
                      <a:pt x="0" y="804"/>
                      <a:pt x="4" y="782"/>
                    </a:cubicBezTo>
                    <a:lnTo>
                      <a:pt x="127" y="82"/>
                    </a:lnTo>
                    <a:cubicBezTo>
                      <a:pt x="135" y="37"/>
                      <a:pt x="177" y="0"/>
                      <a:pt x="221" y="0"/>
                    </a:cubicBezTo>
                    <a:lnTo>
                      <a:pt x="1424" y="0"/>
                    </a:lnTo>
                    <a:cubicBezTo>
                      <a:pt x="1446" y="0"/>
                      <a:pt x="1465" y="9"/>
                      <a:pt x="1478" y="24"/>
                    </a:cubicBezTo>
                    <a:cubicBezTo>
                      <a:pt x="1492" y="41"/>
                      <a:pt x="1498" y="63"/>
                      <a:pt x="1493" y="86"/>
                    </a:cubicBezTo>
                    <a:lnTo>
                      <a:pt x="1371" y="785"/>
                    </a:lnTo>
                    <a:cubicBezTo>
                      <a:pt x="1363" y="830"/>
                      <a:pt x="1321" y="867"/>
                      <a:pt x="1277" y="867"/>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FFFFFF"/>
                  </a:solidFill>
                  <a:latin typeface="Segoe UI"/>
                </a:endParaRPr>
              </a:p>
            </p:txBody>
          </p:sp>
          <p:sp>
            <p:nvSpPr>
              <p:cNvPr id="838" name="Freeform 171">
                <a:extLst>
                  <a:ext uri="{FF2B5EF4-FFF2-40B4-BE49-F238E27FC236}">
                    <a16:creationId xmlns:a16="http://schemas.microsoft.com/office/drawing/2014/main" id="{FD21D355-89EE-47D6-B2C5-39802B314457}"/>
                  </a:ext>
                </a:extLst>
              </p:cNvPr>
              <p:cNvSpPr>
                <a:spLocks noEditPoints="1"/>
              </p:cNvSpPr>
              <p:nvPr/>
            </p:nvSpPr>
            <p:spPr bwMode="auto">
              <a:xfrm>
                <a:off x="6455" y="1028"/>
                <a:ext cx="44" cy="66"/>
              </a:xfrm>
              <a:custGeom>
                <a:avLst/>
                <a:gdLst>
                  <a:gd name="T0" fmla="*/ 129 w 166"/>
                  <a:gd name="T1" fmla="*/ 151 h 248"/>
                  <a:gd name="T2" fmla="*/ 129 w 166"/>
                  <a:gd name="T3" fmla="*/ 151 h 248"/>
                  <a:gd name="T4" fmla="*/ 108 w 166"/>
                  <a:gd name="T5" fmla="*/ 76 h 248"/>
                  <a:gd name="T6" fmla="*/ 105 w 166"/>
                  <a:gd name="T7" fmla="*/ 66 h 248"/>
                  <a:gd name="T8" fmla="*/ 100 w 166"/>
                  <a:gd name="T9" fmla="*/ 55 h 248"/>
                  <a:gd name="T10" fmla="*/ 94 w 166"/>
                  <a:gd name="T11" fmla="*/ 45 h 248"/>
                  <a:gd name="T12" fmla="*/ 85 w 166"/>
                  <a:gd name="T13" fmla="*/ 37 h 248"/>
                  <a:gd name="T14" fmla="*/ 73 w 166"/>
                  <a:gd name="T15" fmla="*/ 32 h 248"/>
                  <a:gd name="T16" fmla="*/ 58 w 166"/>
                  <a:gd name="T17" fmla="*/ 34 h 248"/>
                  <a:gd name="T18" fmla="*/ 39 w 166"/>
                  <a:gd name="T19" fmla="*/ 45 h 248"/>
                  <a:gd name="T20" fmla="*/ 33 w 166"/>
                  <a:gd name="T21" fmla="*/ 62 h 248"/>
                  <a:gd name="T22" fmla="*/ 33 w 166"/>
                  <a:gd name="T23" fmla="*/ 80 h 248"/>
                  <a:gd name="T24" fmla="*/ 37 w 166"/>
                  <a:gd name="T25" fmla="*/ 96 h 248"/>
                  <a:gd name="T26" fmla="*/ 58 w 166"/>
                  <a:gd name="T27" fmla="*/ 171 h 248"/>
                  <a:gd name="T28" fmla="*/ 61 w 166"/>
                  <a:gd name="T29" fmla="*/ 181 h 248"/>
                  <a:gd name="T30" fmla="*/ 66 w 166"/>
                  <a:gd name="T31" fmla="*/ 192 h 248"/>
                  <a:gd name="T32" fmla="*/ 72 w 166"/>
                  <a:gd name="T33" fmla="*/ 203 h 248"/>
                  <a:gd name="T34" fmla="*/ 81 w 166"/>
                  <a:gd name="T35" fmla="*/ 211 h 248"/>
                  <a:gd name="T36" fmla="*/ 93 w 166"/>
                  <a:gd name="T37" fmla="*/ 215 h 248"/>
                  <a:gd name="T38" fmla="*/ 108 w 166"/>
                  <a:gd name="T39" fmla="*/ 214 h 248"/>
                  <a:gd name="T40" fmla="*/ 122 w 166"/>
                  <a:gd name="T41" fmla="*/ 207 h 248"/>
                  <a:gd name="T42" fmla="*/ 130 w 166"/>
                  <a:gd name="T43" fmla="*/ 197 h 248"/>
                  <a:gd name="T44" fmla="*/ 133 w 166"/>
                  <a:gd name="T45" fmla="*/ 185 h 248"/>
                  <a:gd name="T46" fmla="*/ 133 w 166"/>
                  <a:gd name="T47" fmla="*/ 173 h 248"/>
                  <a:gd name="T48" fmla="*/ 132 w 166"/>
                  <a:gd name="T49" fmla="*/ 161 h 248"/>
                  <a:gd name="T50" fmla="*/ 129 w 166"/>
                  <a:gd name="T51" fmla="*/ 151 h 248"/>
                  <a:gd name="T52" fmla="*/ 26 w 166"/>
                  <a:gd name="T53" fmla="*/ 180 h 248"/>
                  <a:gd name="T54" fmla="*/ 26 w 166"/>
                  <a:gd name="T55" fmla="*/ 180 h 248"/>
                  <a:gd name="T56" fmla="*/ 5 w 166"/>
                  <a:gd name="T57" fmla="*/ 105 h 248"/>
                  <a:gd name="T58" fmla="*/ 1 w 166"/>
                  <a:gd name="T59" fmla="*/ 89 h 248"/>
                  <a:gd name="T60" fmla="*/ 0 w 166"/>
                  <a:gd name="T61" fmla="*/ 70 h 248"/>
                  <a:gd name="T62" fmla="*/ 2 w 166"/>
                  <a:gd name="T63" fmla="*/ 50 h 248"/>
                  <a:gd name="T64" fmla="*/ 9 w 166"/>
                  <a:gd name="T65" fmla="*/ 31 h 248"/>
                  <a:gd name="T66" fmla="*/ 25 w 166"/>
                  <a:gd name="T67" fmla="*/ 15 h 248"/>
                  <a:gd name="T68" fmla="*/ 50 w 166"/>
                  <a:gd name="T69" fmla="*/ 4 h 248"/>
                  <a:gd name="T70" fmla="*/ 77 w 166"/>
                  <a:gd name="T71" fmla="*/ 1 h 248"/>
                  <a:gd name="T72" fmla="*/ 98 w 166"/>
                  <a:gd name="T73" fmla="*/ 7 h 248"/>
                  <a:gd name="T74" fmla="*/ 114 w 166"/>
                  <a:gd name="T75" fmla="*/ 19 h 248"/>
                  <a:gd name="T76" fmla="*/ 126 w 166"/>
                  <a:gd name="T77" fmla="*/ 35 h 248"/>
                  <a:gd name="T78" fmla="*/ 135 w 166"/>
                  <a:gd name="T79" fmla="*/ 52 h 248"/>
                  <a:gd name="T80" fmla="*/ 140 w 166"/>
                  <a:gd name="T81" fmla="*/ 67 h 248"/>
                  <a:gd name="T82" fmla="*/ 161 w 166"/>
                  <a:gd name="T83" fmla="*/ 142 h 248"/>
                  <a:gd name="T84" fmla="*/ 165 w 166"/>
                  <a:gd name="T85" fmla="*/ 158 h 248"/>
                  <a:gd name="T86" fmla="*/ 166 w 166"/>
                  <a:gd name="T87" fmla="*/ 177 h 248"/>
                  <a:gd name="T88" fmla="*/ 164 w 166"/>
                  <a:gd name="T89" fmla="*/ 197 h 248"/>
                  <a:gd name="T90" fmla="*/ 157 w 166"/>
                  <a:gd name="T91" fmla="*/ 216 h 248"/>
                  <a:gd name="T92" fmla="*/ 142 w 166"/>
                  <a:gd name="T93" fmla="*/ 232 h 248"/>
                  <a:gd name="T94" fmla="*/ 117 w 166"/>
                  <a:gd name="T95" fmla="*/ 244 h 248"/>
                  <a:gd name="T96" fmla="*/ 90 w 166"/>
                  <a:gd name="T97" fmla="*/ 247 h 248"/>
                  <a:gd name="T98" fmla="*/ 68 w 166"/>
                  <a:gd name="T99" fmla="*/ 241 h 248"/>
                  <a:gd name="T100" fmla="*/ 52 w 166"/>
                  <a:gd name="T101" fmla="*/ 229 h 248"/>
                  <a:gd name="T102" fmla="*/ 40 w 166"/>
                  <a:gd name="T103" fmla="*/ 213 h 248"/>
                  <a:gd name="T104" fmla="*/ 31 w 166"/>
                  <a:gd name="T105" fmla="*/ 196 h 248"/>
                  <a:gd name="T106" fmla="*/ 26 w 166"/>
                  <a:gd name="T107" fmla="*/ 180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66" h="248">
                    <a:moveTo>
                      <a:pt x="129" y="151"/>
                    </a:moveTo>
                    <a:lnTo>
                      <a:pt x="129" y="151"/>
                    </a:lnTo>
                    <a:lnTo>
                      <a:pt x="108" y="76"/>
                    </a:lnTo>
                    <a:cubicBezTo>
                      <a:pt x="107" y="73"/>
                      <a:pt x="106" y="70"/>
                      <a:pt x="105" y="66"/>
                    </a:cubicBezTo>
                    <a:cubicBezTo>
                      <a:pt x="104" y="63"/>
                      <a:pt x="102" y="59"/>
                      <a:pt x="100" y="55"/>
                    </a:cubicBezTo>
                    <a:cubicBezTo>
                      <a:pt x="99" y="52"/>
                      <a:pt x="96" y="48"/>
                      <a:pt x="94" y="45"/>
                    </a:cubicBezTo>
                    <a:cubicBezTo>
                      <a:pt x="91" y="42"/>
                      <a:pt x="88" y="39"/>
                      <a:pt x="85" y="37"/>
                    </a:cubicBezTo>
                    <a:cubicBezTo>
                      <a:pt x="82" y="34"/>
                      <a:pt x="78" y="33"/>
                      <a:pt x="73" y="32"/>
                    </a:cubicBezTo>
                    <a:cubicBezTo>
                      <a:pt x="69" y="32"/>
                      <a:pt x="64" y="32"/>
                      <a:pt x="58" y="34"/>
                    </a:cubicBezTo>
                    <a:cubicBezTo>
                      <a:pt x="49" y="36"/>
                      <a:pt x="43" y="40"/>
                      <a:pt x="39" y="45"/>
                    </a:cubicBezTo>
                    <a:cubicBezTo>
                      <a:pt x="36" y="50"/>
                      <a:pt x="33" y="56"/>
                      <a:pt x="33" y="62"/>
                    </a:cubicBezTo>
                    <a:cubicBezTo>
                      <a:pt x="32" y="68"/>
                      <a:pt x="32" y="74"/>
                      <a:pt x="33" y="80"/>
                    </a:cubicBezTo>
                    <a:cubicBezTo>
                      <a:pt x="34" y="86"/>
                      <a:pt x="36" y="92"/>
                      <a:pt x="37" y="96"/>
                    </a:cubicBezTo>
                    <a:lnTo>
                      <a:pt x="58" y="171"/>
                    </a:lnTo>
                    <a:cubicBezTo>
                      <a:pt x="59" y="174"/>
                      <a:pt x="60" y="178"/>
                      <a:pt x="61" y="181"/>
                    </a:cubicBezTo>
                    <a:cubicBezTo>
                      <a:pt x="62" y="185"/>
                      <a:pt x="64" y="188"/>
                      <a:pt x="66" y="192"/>
                    </a:cubicBezTo>
                    <a:cubicBezTo>
                      <a:pt x="67" y="196"/>
                      <a:pt x="70" y="199"/>
                      <a:pt x="72" y="203"/>
                    </a:cubicBezTo>
                    <a:cubicBezTo>
                      <a:pt x="75" y="206"/>
                      <a:pt x="78" y="209"/>
                      <a:pt x="81" y="211"/>
                    </a:cubicBezTo>
                    <a:cubicBezTo>
                      <a:pt x="85" y="213"/>
                      <a:pt x="89" y="214"/>
                      <a:pt x="93" y="215"/>
                    </a:cubicBezTo>
                    <a:cubicBezTo>
                      <a:pt x="97" y="216"/>
                      <a:pt x="103" y="215"/>
                      <a:pt x="108" y="214"/>
                    </a:cubicBezTo>
                    <a:cubicBezTo>
                      <a:pt x="114" y="212"/>
                      <a:pt x="119" y="210"/>
                      <a:pt x="122" y="207"/>
                    </a:cubicBezTo>
                    <a:cubicBezTo>
                      <a:pt x="126" y="204"/>
                      <a:pt x="128" y="201"/>
                      <a:pt x="130" y="197"/>
                    </a:cubicBezTo>
                    <a:cubicBezTo>
                      <a:pt x="132" y="193"/>
                      <a:pt x="133" y="190"/>
                      <a:pt x="133" y="185"/>
                    </a:cubicBezTo>
                    <a:cubicBezTo>
                      <a:pt x="134" y="181"/>
                      <a:pt x="134" y="177"/>
                      <a:pt x="133" y="173"/>
                    </a:cubicBezTo>
                    <a:cubicBezTo>
                      <a:pt x="133" y="169"/>
                      <a:pt x="133" y="165"/>
                      <a:pt x="132" y="161"/>
                    </a:cubicBezTo>
                    <a:cubicBezTo>
                      <a:pt x="131" y="158"/>
                      <a:pt x="130" y="154"/>
                      <a:pt x="129" y="151"/>
                    </a:cubicBezTo>
                    <a:close/>
                    <a:moveTo>
                      <a:pt x="26" y="180"/>
                    </a:moveTo>
                    <a:lnTo>
                      <a:pt x="26" y="180"/>
                    </a:lnTo>
                    <a:lnTo>
                      <a:pt x="5" y="105"/>
                    </a:lnTo>
                    <a:cubicBezTo>
                      <a:pt x="4" y="101"/>
                      <a:pt x="3" y="95"/>
                      <a:pt x="1" y="89"/>
                    </a:cubicBezTo>
                    <a:cubicBezTo>
                      <a:pt x="0" y="83"/>
                      <a:pt x="0" y="77"/>
                      <a:pt x="0" y="70"/>
                    </a:cubicBezTo>
                    <a:cubicBezTo>
                      <a:pt x="0" y="64"/>
                      <a:pt x="0" y="57"/>
                      <a:pt x="2" y="50"/>
                    </a:cubicBezTo>
                    <a:cubicBezTo>
                      <a:pt x="3" y="44"/>
                      <a:pt x="6" y="37"/>
                      <a:pt x="9" y="31"/>
                    </a:cubicBezTo>
                    <a:cubicBezTo>
                      <a:pt x="13" y="25"/>
                      <a:pt x="18" y="20"/>
                      <a:pt x="25" y="15"/>
                    </a:cubicBezTo>
                    <a:cubicBezTo>
                      <a:pt x="31" y="10"/>
                      <a:pt x="40" y="7"/>
                      <a:pt x="50" y="4"/>
                    </a:cubicBezTo>
                    <a:cubicBezTo>
                      <a:pt x="60" y="1"/>
                      <a:pt x="69" y="0"/>
                      <a:pt x="77" y="1"/>
                    </a:cubicBezTo>
                    <a:cubicBezTo>
                      <a:pt x="85" y="1"/>
                      <a:pt x="92" y="3"/>
                      <a:pt x="98" y="7"/>
                    </a:cubicBezTo>
                    <a:cubicBezTo>
                      <a:pt x="104" y="10"/>
                      <a:pt x="110" y="14"/>
                      <a:pt x="114" y="19"/>
                    </a:cubicBezTo>
                    <a:cubicBezTo>
                      <a:pt x="119" y="24"/>
                      <a:pt x="123" y="29"/>
                      <a:pt x="126" y="35"/>
                    </a:cubicBezTo>
                    <a:cubicBezTo>
                      <a:pt x="130" y="40"/>
                      <a:pt x="133" y="46"/>
                      <a:pt x="135" y="52"/>
                    </a:cubicBezTo>
                    <a:cubicBezTo>
                      <a:pt x="137" y="58"/>
                      <a:pt x="139" y="63"/>
                      <a:pt x="140" y="67"/>
                    </a:cubicBezTo>
                    <a:lnTo>
                      <a:pt x="161" y="142"/>
                    </a:lnTo>
                    <a:cubicBezTo>
                      <a:pt x="162" y="147"/>
                      <a:pt x="164" y="152"/>
                      <a:pt x="165" y="158"/>
                    </a:cubicBezTo>
                    <a:cubicBezTo>
                      <a:pt x="166" y="164"/>
                      <a:pt x="166" y="170"/>
                      <a:pt x="166" y="177"/>
                    </a:cubicBezTo>
                    <a:cubicBezTo>
                      <a:pt x="166" y="183"/>
                      <a:pt x="166" y="190"/>
                      <a:pt x="164" y="197"/>
                    </a:cubicBezTo>
                    <a:cubicBezTo>
                      <a:pt x="163" y="204"/>
                      <a:pt x="160" y="210"/>
                      <a:pt x="157" y="216"/>
                    </a:cubicBezTo>
                    <a:cubicBezTo>
                      <a:pt x="153" y="222"/>
                      <a:pt x="148" y="227"/>
                      <a:pt x="142" y="232"/>
                    </a:cubicBezTo>
                    <a:cubicBezTo>
                      <a:pt x="135" y="237"/>
                      <a:pt x="127" y="241"/>
                      <a:pt x="117" y="244"/>
                    </a:cubicBezTo>
                    <a:cubicBezTo>
                      <a:pt x="107" y="247"/>
                      <a:pt x="98" y="248"/>
                      <a:pt x="90" y="247"/>
                    </a:cubicBezTo>
                    <a:cubicBezTo>
                      <a:pt x="82" y="246"/>
                      <a:pt x="75" y="244"/>
                      <a:pt x="68" y="241"/>
                    </a:cubicBezTo>
                    <a:cubicBezTo>
                      <a:pt x="62" y="238"/>
                      <a:pt x="56" y="234"/>
                      <a:pt x="52" y="229"/>
                    </a:cubicBezTo>
                    <a:cubicBezTo>
                      <a:pt x="47" y="224"/>
                      <a:pt x="43" y="218"/>
                      <a:pt x="40" y="213"/>
                    </a:cubicBezTo>
                    <a:cubicBezTo>
                      <a:pt x="36" y="207"/>
                      <a:pt x="33" y="201"/>
                      <a:pt x="31" y="196"/>
                    </a:cubicBezTo>
                    <a:cubicBezTo>
                      <a:pt x="29" y="190"/>
                      <a:pt x="27" y="185"/>
                      <a:pt x="26" y="180"/>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FFFFFF"/>
                  </a:solidFill>
                  <a:latin typeface="Segoe UI"/>
                </a:endParaRPr>
              </a:p>
            </p:txBody>
          </p:sp>
          <p:sp>
            <p:nvSpPr>
              <p:cNvPr id="839" name="Freeform 172">
                <a:extLst>
                  <a:ext uri="{FF2B5EF4-FFF2-40B4-BE49-F238E27FC236}">
                    <a16:creationId xmlns:a16="http://schemas.microsoft.com/office/drawing/2014/main" id="{E9677D5A-EBA3-4161-8F69-29A7E7C6FADF}"/>
                  </a:ext>
                </a:extLst>
              </p:cNvPr>
              <p:cNvSpPr>
                <a:spLocks noEditPoints="1"/>
              </p:cNvSpPr>
              <p:nvPr/>
            </p:nvSpPr>
            <p:spPr bwMode="auto">
              <a:xfrm>
                <a:off x="6681" y="935"/>
                <a:ext cx="41" cy="66"/>
              </a:xfrm>
              <a:custGeom>
                <a:avLst/>
                <a:gdLst>
                  <a:gd name="T0" fmla="*/ 108 w 158"/>
                  <a:gd name="T1" fmla="*/ 170 h 249"/>
                  <a:gd name="T2" fmla="*/ 108 w 158"/>
                  <a:gd name="T3" fmla="*/ 170 h 249"/>
                  <a:gd name="T4" fmla="*/ 123 w 158"/>
                  <a:gd name="T5" fmla="*/ 93 h 249"/>
                  <a:gd name="T6" fmla="*/ 124 w 158"/>
                  <a:gd name="T7" fmla="*/ 83 h 249"/>
                  <a:gd name="T8" fmla="*/ 125 w 158"/>
                  <a:gd name="T9" fmla="*/ 71 h 249"/>
                  <a:gd name="T10" fmla="*/ 124 w 158"/>
                  <a:gd name="T11" fmla="*/ 58 h 249"/>
                  <a:gd name="T12" fmla="*/ 120 w 158"/>
                  <a:gd name="T13" fmla="*/ 47 h 249"/>
                  <a:gd name="T14" fmla="*/ 111 w 158"/>
                  <a:gd name="T15" fmla="*/ 38 h 249"/>
                  <a:gd name="T16" fmla="*/ 97 w 158"/>
                  <a:gd name="T17" fmla="*/ 33 h 249"/>
                  <a:gd name="T18" fmla="*/ 75 w 158"/>
                  <a:gd name="T19" fmla="*/ 35 h 249"/>
                  <a:gd name="T20" fmla="*/ 61 w 158"/>
                  <a:gd name="T21" fmla="*/ 47 h 249"/>
                  <a:gd name="T22" fmla="*/ 54 w 158"/>
                  <a:gd name="T23" fmla="*/ 63 h 249"/>
                  <a:gd name="T24" fmla="*/ 50 w 158"/>
                  <a:gd name="T25" fmla="*/ 79 h 249"/>
                  <a:gd name="T26" fmla="*/ 36 w 158"/>
                  <a:gd name="T27" fmla="*/ 156 h 249"/>
                  <a:gd name="T28" fmla="*/ 34 w 158"/>
                  <a:gd name="T29" fmla="*/ 166 h 249"/>
                  <a:gd name="T30" fmla="*/ 33 w 158"/>
                  <a:gd name="T31" fmla="*/ 178 h 249"/>
                  <a:gd name="T32" fmla="*/ 34 w 158"/>
                  <a:gd name="T33" fmla="*/ 190 h 249"/>
                  <a:gd name="T34" fmla="*/ 39 w 158"/>
                  <a:gd name="T35" fmla="*/ 201 h 249"/>
                  <a:gd name="T36" fmla="*/ 48 w 158"/>
                  <a:gd name="T37" fmla="*/ 211 h 249"/>
                  <a:gd name="T38" fmla="*/ 62 w 158"/>
                  <a:gd name="T39" fmla="*/ 216 h 249"/>
                  <a:gd name="T40" fmla="*/ 77 w 158"/>
                  <a:gd name="T41" fmla="*/ 216 h 249"/>
                  <a:gd name="T42" fmla="*/ 89 w 158"/>
                  <a:gd name="T43" fmla="*/ 211 h 249"/>
                  <a:gd name="T44" fmla="*/ 97 w 158"/>
                  <a:gd name="T45" fmla="*/ 202 h 249"/>
                  <a:gd name="T46" fmla="*/ 103 w 158"/>
                  <a:gd name="T47" fmla="*/ 191 h 249"/>
                  <a:gd name="T48" fmla="*/ 106 w 158"/>
                  <a:gd name="T49" fmla="*/ 180 h 249"/>
                  <a:gd name="T50" fmla="*/ 108 w 158"/>
                  <a:gd name="T51" fmla="*/ 170 h 249"/>
                  <a:gd name="T52" fmla="*/ 3 w 158"/>
                  <a:gd name="T53" fmla="*/ 150 h 249"/>
                  <a:gd name="T54" fmla="*/ 3 w 158"/>
                  <a:gd name="T55" fmla="*/ 150 h 249"/>
                  <a:gd name="T56" fmla="*/ 18 w 158"/>
                  <a:gd name="T57" fmla="*/ 73 h 249"/>
                  <a:gd name="T58" fmla="*/ 21 w 158"/>
                  <a:gd name="T59" fmla="*/ 57 h 249"/>
                  <a:gd name="T60" fmla="*/ 28 w 158"/>
                  <a:gd name="T61" fmla="*/ 40 h 249"/>
                  <a:gd name="T62" fmla="*/ 39 w 158"/>
                  <a:gd name="T63" fmla="*/ 23 h 249"/>
                  <a:gd name="T64" fmla="*/ 54 w 158"/>
                  <a:gd name="T65" fmla="*/ 9 h 249"/>
                  <a:gd name="T66" fmla="*/ 75 w 158"/>
                  <a:gd name="T67" fmla="*/ 1 h 249"/>
                  <a:gd name="T68" fmla="*/ 103 w 158"/>
                  <a:gd name="T69" fmla="*/ 2 h 249"/>
                  <a:gd name="T70" fmla="*/ 128 w 158"/>
                  <a:gd name="T71" fmla="*/ 11 h 249"/>
                  <a:gd name="T72" fmla="*/ 145 w 158"/>
                  <a:gd name="T73" fmla="*/ 26 h 249"/>
                  <a:gd name="T74" fmla="*/ 154 w 158"/>
                  <a:gd name="T75" fmla="*/ 44 h 249"/>
                  <a:gd name="T76" fmla="*/ 158 w 158"/>
                  <a:gd name="T77" fmla="*/ 64 h 249"/>
                  <a:gd name="T78" fmla="*/ 157 w 158"/>
                  <a:gd name="T79" fmla="*/ 83 h 249"/>
                  <a:gd name="T80" fmla="*/ 155 w 158"/>
                  <a:gd name="T81" fmla="*/ 99 h 249"/>
                  <a:gd name="T82" fmla="*/ 141 w 158"/>
                  <a:gd name="T83" fmla="*/ 176 h 249"/>
                  <a:gd name="T84" fmla="*/ 137 w 158"/>
                  <a:gd name="T85" fmla="*/ 191 h 249"/>
                  <a:gd name="T86" fmla="*/ 130 w 158"/>
                  <a:gd name="T87" fmla="*/ 209 h 249"/>
                  <a:gd name="T88" fmla="*/ 120 w 158"/>
                  <a:gd name="T89" fmla="*/ 226 h 249"/>
                  <a:gd name="T90" fmla="*/ 104 w 158"/>
                  <a:gd name="T91" fmla="*/ 240 h 249"/>
                  <a:gd name="T92" fmla="*/ 84 w 158"/>
                  <a:gd name="T93" fmla="*/ 247 h 249"/>
                  <a:gd name="T94" fmla="*/ 56 w 158"/>
                  <a:gd name="T95" fmla="*/ 247 h 249"/>
                  <a:gd name="T96" fmla="*/ 31 w 158"/>
                  <a:gd name="T97" fmla="*/ 238 h 249"/>
                  <a:gd name="T98" fmla="*/ 14 w 158"/>
                  <a:gd name="T99" fmla="*/ 223 h 249"/>
                  <a:gd name="T100" fmla="*/ 5 w 158"/>
                  <a:gd name="T101" fmla="*/ 204 h 249"/>
                  <a:gd name="T102" fmla="*/ 1 w 158"/>
                  <a:gd name="T103" fmla="*/ 185 h 249"/>
                  <a:gd name="T104" fmla="*/ 1 w 158"/>
                  <a:gd name="T105" fmla="*/ 166 h 249"/>
                  <a:gd name="T106" fmla="*/ 3 w 158"/>
                  <a:gd name="T107" fmla="*/ 150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58" h="249">
                    <a:moveTo>
                      <a:pt x="108" y="170"/>
                    </a:moveTo>
                    <a:lnTo>
                      <a:pt x="108" y="170"/>
                    </a:lnTo>
                    <a:lnTo>
                      <a:pt x="123" y="93"/>
                    </a:lnTo>
                    <a:cubicBezTo>
                      <a:pt x="123" y="90"/>
                      <a:pt x="124" y="86"/>
                      <a:pt x="124" y="83"/>
                    </a:cubicBezTo>
                    <a:cubicBezTo>
                      <a:pt x="125" y="79"/>
                      <a:pt x="125" y="75"/>
                      <a:pt x="125" y="71"/>
                    </a:cubicBezTo>
                    <a:cubicBezTo>
                      <a:pt x="125" y="67"/>
                      <a:pt x="125" y="63"/>
                      <a:pt x="124" y="58"/>
                    </a:cubicBezTo>
                    <a:cubicBezTo>
                      <a:pt x="123" y="54"/>
                      <a:pt x="122" y="51"/>
                      <a:pt x="120" y="47"/>
                    </a:cubicBezTo>
                    <a:cubicBezTo>
                      <a:pt x="118" y="44"/>
                      <a:pt x="115" y="41"/>
                      <a:pt x="111" y="38"/>
                    </a:cubicBezTo>
                    <a:cubicBezTo>
                      <a:pt x="107" y="36"/>
                      <a:pt x="102" y="34"/>
                      <a:pt x="97" y="33"/>
                    </a:cubicBezTo>
                    <a:cubicBezTo>
                      <a:pt x="88" y="31"/>
                      <a:pt x="81" y="32"/>
                      <a:pt x="75" y="35"/>
                    </a:cubicBezTo>
                    <a:cubicBezTo>
                      <a:pt x="69" y="38"/>
                      <a:pt x="65" y="42"/>
                      <a:pt x="61" y="47"/>
                    </a:cubicBezTo>
                    <a:cubicBezTo>
                      <a:pt x="58" y="52"/>
                      <a:pt x="56" y="57"/>
                      <a:pt x="54" y="63"/>
                    </a:cubicBezTo>
                    <a:cubicBezTo>
                      <a:pt x="52" y="69"/>
                      <a:pt x="51" y="75"/>
                      <a:pt x="50" y="79"/>
                    </a:cubicBezTo>
                    <a:lnTo>
                      <a:pt x="36" y="156"/>
                    </a:lnTo>
                    <a:cubicBezTo>
                      <a:pt x="35" y="159"/>
                      <a:pt x="35" y="162"/>
                      <a:pt x="34" y="166"/>
                    </a:cubicBezTo>
                    <a:cubicBezTo>
                      <a:pt x="34" y="170"/>
                      <a:pt x="33" y="174"/>
                      <a:pt x="33" y="178"/>
                    </a:cubicBezTo>
                    <a:cubicBezTo>
                      <a:pt x="33" y="182"/>
                      <a:pt x="34" y="186"/>
                      <a:pt x="34" y="190"/>
                    </a:cubicBezTo>
                    <a:cubicBezTo>
                      <a:pt x="35" y="194"/>
                      <a:pt x="37" y="198"/>
                      <a:pt x="39" y="201"/>
                    </a:cubicBezTo>
                    <a:cubicBezTo>
                      <a:pt x="41" y="205"/>
                      <a:pt x="44" y="208"/>
                      <a:pt x="48" y="211"/>
                    </a:cubicBezTo>
                    <a:cubicBezTo>
                      <a:pt x="51" y="213"/>
                      <a:pt x="56" y="215"/>
                      <a:pt x="62" y="216"/>
                    </a:cubicBezTo>
                    <a:cubicBezTo>
                      <a:pt x="68" y="217"/>
                      <a:pt x="73" y="217"/>
                      <a:pt x="77" y="216"/>
                    </a:cubicBezTo>
                    <a:cubicBezTo>
                      <a:pt x="82" y="215"/>
                      <a:pt x="86" y="213"/>
                      <a:pt x="89" y="211"/>
                    </a:cubicBezTo>
                    <a:cubicBezTo>
                      <a:pt x="92" y="209"/>
                      <a:pt x="95" y="206"/>
                      <a:pt x="97" y="202"/>
                    </a:cubicBezTo>
                    <a:cubicBezTo>
                      <a:pt x="99" y="198"/>
                      <a:pt x="101" y="195"/>
                      <a:pt x="103" y="191"/>
                    </a:cubicBezTo>
                    <a:cubicBezTo>
                      <a:pt x="104" y="187"/>
                      <a:pt x="105" y="183"/>
                      <a:pt x="106" y="180"/>
                    </a:cubicBezTo>
                    <a:cubicBezTo>
                      <a:pt x="107" y="176"/>
                      <a:pt x="108" y="173"/>
                      <a:pt x="108" y="170"/>
                    </a:cubicBezTo>
                    <a:close/>
                    <a:moveTo>
                      <a:pt x="3" y="150"/>
                    </a:moveTo>
                    <a:lnTo>
                      <a:pt x="3" y="150"/>
                    </a:lnTo>
                    <a:lnTo>
                      <a:pt x="18" y="73"/>
                    </a:lnTo>
                    <a:cubicBezTo>
                      <a:pt x="18" y="68"/>
                      <a:pt x="20" y="63"/>
                      <a:pt x="21" y="57"/>
                    </a:cubicBezTo>
                    <a:cubicBezTo>
                      <a:pt x="23" y="51"/>
                      <a:pt x="25" y="45"/>
                      <a:pt x="28" y="40"/>
                    </a:cubicBezTo>
                    <a:cubicBezTo>
                      <a:pt x="31" y="34"/>
                      <a:pt x="35" y="28"/>
                      <a:pt x="39" y="23"/>
                    </a:cubicBezTo>
                    <a:cubicBezTo>
                      <a:pt x="43" y="17"/>
                      <a:pt x="48" y="13"/>
                      <a:pt x="54" y="9"/>
                    </a:cubicBezTo>
                    <a:cubicBezTo>
                      <a:pt x="60" y="5"/>
                      <a:pt x="67" y="3"/>
                      <a:pt x="75" y="1"/>
                    </a:cubicBezTo>
                    <a:cubicBezTo>
                      <a:pt x="83" y="0"/>
                      <a:pt x="92" y="0"/>
                      <a:pt x="103" y="2"/>
                    </a:cubicBezTo>
                    <a:cubicBezTo>
                      <a:pt x="113" y="4"/>
                      <a:pt x="121" y="7"/>
                      <a:pt x="128" y="11"/>
                    </a:cubicBezTo>
                    <a:cubicBezTo>
                      <a:pt x="135" y="15"/>
                      <a:pt x="140" y="20"/>
                      <a:pt x="145" y="26"/>
                    </a:cubicBezTo>
                    <a:cubicBezTo>
                      <a:pt x="149" y="32"/>
                      <a:pt x="152" y="38"/>
                      <a:pt x="154" y="44"/>
                    </a:cubicBezTo>
                    <a:cubicBezTo>
                      <a:pt x="156" y="51"/>
                      <a:pt x="157" y="57"/>
                      <a:pt x="158" y="64"/>
                    </a:cubicBezTo>
                    <a:cubicBezTo>
                      <a:pt x="158" y="70"/>
                      <a:pt x="158" y="77"/>
                      <a:pt x="157" y="83"/>
                    </a:cubicBezTo>
                    <a:cubicBezTo>
                      <a:pt x="157" y="89"/>
                      <a:pt x="156" y="94"/>
                      <a:pt x="155" y="99"/>
                    </a:cubicBezTo>
                    <a:lnTo>
                      <a:pt x="141" y="176"/>
                    </a:lnTo>
                    <a:cubicBezTo>
                      <a:pt x="140" y="180"/>
                      <a:pt x="139" y="186"/>
                      <a:pt x="137" y="191"/>
                    </a:cubicBezTo>
                    <a:cubicBezTo>
                      <a:pt x="135" y="197"/>
                      <a:pt x="133" y="203"/>
                      <a:pt x="130" y="209"/>
                    </a:cubicBezTo>
                    <a:cubicBezTo>
                      <a:pt x="127" y="215"/>
                      <a:pt x="124" y="221"/>
                      <a:pt x="120" y="226"/>
                    </a:cubicBezTo>
                    <a:cubicBezTo>
                      <a:pt x="116" y="231"/>
                      <a:pt x="110" y="236"/>
                      <a:pt x="104" y="240"/>
                    </a:cubicBezTo>
                    <a:cubicBezTo>
                      <a:pt x="98" y="243"/>
                      <a:pt x="91" y="246"/>
                      <a:pt x="84" y="247"/>
                    </a:cubicBezTo>
                    <a:cubicBezTo>
                      <a:pt x="76" y="249"/>
                      <a:pt x="67" y="249"/>
                      <a:pt x="56" y="247"/>
                    </a:cubicBezTo>
                    <a:cubicBezTo>
                      <a:pt x="46" y="245"/>
                      <a:pt x="38" y="242"/>
                      <a:pt x="31" y="238"/>
                    </a:cubicBezTo>
                    <a:cubicBezTo>
                      <a:pt x="24" y="233"/>
                      <a:pt x="18" y="228"/>
                      <a:pt x="14" y="223"/>
                    </a:cubicBezTo>
                    <a:cubicBezTo>
                      <a:pt x="10" y="217"/>
                      <a:pt x="7" y="211"/>
                      <a:pt x="5" y="204"/>
                    </a:cubicBezTo>
                    <a:cubicBezTo>
                      <a:pt x="3" y="198"/>
                      <a:pt x="1" y="191"/>
                      <a:pt x="1" y="185"/>
                    </a:cubicBezTo>
                    <a:cubicBezTo>
                      <a:pt x="0" y="178"/>
                      <a:pt x="0" y="172"/>
                      <a:pt x="1" y="166"/>
                    </a:cubicBezTo>
                    <a:cubicBezTo>
                      <a:pt x="2" y="160"/>
                      <a:pt x="2" y="154"/>
                      <a:pt x="3" y="150"/>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FFFFFF"/>
                  </a:solidFill>
                  <a:latin typeface="Segoe UI"/>
                </a:endParaRPr>
              </a:p>
            </p:txBody>
          </p:sp>
          <p:sp>
            <p:nvSpPr>
              <p:cNvPr id="840" name="Freeform 173">
                <a:extLst>
                  <a:ext uri="{FF2B5EF4-FFF2-40B4-BE49-F238E27FC236}">
                    <a16:creationId xmlns:a16="http://schemas.microsoft.com/office/drawing/2014/main" id="{DE248420-876A-435E-B52A-C2D2DD9E33A5}"/>
                  </a:ext>
                </a:extLst>
              </p:cNvPr>
              <p:cNvSpPr>
                <a:spLocks noEditPoints="1"/>
              </p:cNvSpPr>
              <p:nvPr/>
            </p:nvSpPr>
            <p:spPr bwMode="auto">
              <a:xfrm>
                <a:off x="6646" y="1070"/>
                <a:ext cx="47" cy="64"/>
              </a:xfrm>
              <a:custGeom>
                <a:avLst/>
                <a:gdLst>
                  <a:gd name="T0" fmla="*/ 109 w 177"/>
                  <a:gd name="T1" fmla="*/ 171 h 244"/>
                  <a:gd name="T2" fmla="*/ 109 w 177"/>
                  <a:gd name="T3" fmla="*/ 171 h 244"/>
                  <a:gd name="T4" fmla="*/ 137 w 177"/>
                  <a:gd name="T5" fmla="*/ 98 h 244"/>
                  <a:gd name="T6" fmla="*/ 141 w 177"/>
                  <a:gd name="T7" fmla="*/ 89 h 244"/>
                  <a:gd name="T8" fmla="*/ 143 w 177"/>
                  <a:gd name="T9" fmla="*/ 77 h 244"/>
                  <a:gd name="T10" fmla="*/ 144 w 177"/>
                  <a:gd name="T11" fmla="*/ 65 h 244"/>
                  <a:gd name="T12" fmla="*/ 142 w 177"/>
                  <a:gd name="T13" fmla="*/ 53 h 244"/>
                  <a:gd name="T14" fmla="*/ 135 w 177"/>
                  <a:gd name="T15" fmla="*/ 42 h 244"/>
                  <a:gd name="T16" fmla="*/ 122 w 177"/>
                  <a:gd name="T17" fmla="*/ 35 h 244"/>
                  <a:gd name="T18" fmla="*/ 100 w 177"/>
                  <a:gd name="T19" fmla="*/ 33 h 244"/>
                  <a:gd name="T20" fmla="*/ 85 w 177"/>
                  <a:gd name="T21" fmla="*/ 42 h 244"/>
                  <a:gd name="T22" fmla="*/ 75 w 177"/>
                  <a:gd name="T23" fmla="*/ 57 h 244"/>
                  <a:gd name="T24" fmla="*/ 68 w 177"/>
                  <a:gd name="T25" fmla="*/ 72 h 244"/>
                  <a:gd name="T26" fmla="*/ 40 w 177"/>
                  <a:gd name="T27" fmla="*/ 145 h 244"/>
                  <a:gd name="T28" fmla="*/ 37 w 177"/>
                  <a:gd name="T29" fmla="*/ 155 h 244"/>
                  <a:gd name="T30" fmla="*/ 34 w 177"/>
                  <a:gd name="T31" fmla="*/ 166 h 244"/>
                  <a:gd name="T32" fmla="*/ 33 w 177"/>
                  <a:gd name="T33" fmla="*/ 178 h 244"/>
                  <a:gd name="T34" fmla="*/ 35 w 177"/>
                  <a:gd name="T35" fmla="*/ 190 h 244"/>
                  <a:gd name="T36" fmla="*/ 42 w 177"/>
                  <a:gd name="T37" fmla="*/ 201 h 244"/>
                  <a:gd name="T38" fmla="*/ 55 w 177"/>
                  <a:gd name="T39" fmla="*/ 209 h 244"/>
                  <a:gd name="T40" fmla="*/ 70 w 177"/>
                  <a:gd name="T41" fmla="*/ 212 h 244"/>
                  <a:gd name="T42" fmla="*/ 83 w 177"/>
                  <a:gd name="T43" fmla="*/ 209 h 244"/>
                  <a:gd name="T44" fmla="*/ 92 w 177"/>
                  <a:gd name="T45" fmla="*/ 201 h 244"/>
                  <a:gd name="T46" fmla="*/ 100 w 177"/>
                  <a:gd name="T47" fmla="*/ 191 h 244"/>
                  <a:gd name="T48" fmla="*/ 105 w 177"/>
                  <a:gd name="T49" fmla="*/ 181 h 244"/>
                  <a:gd name="T50" fmla="*/ 109 w 177"/>
                  <a:gd name="T51" fmla="*/ 171 h 244"/>
                  <a:gd name="T52" fmla="*/ 9 w 177"/>
                  <a:gd name="T53" fmla="*/ 133 h 244"/>
                  <a:gd name="T54" fmla="*/ 9 w 177"/>
                  <a:gd name="T55" fmla="*/ 133 h 244"/>
                  <a:gd name="T56" fmla="*/ 37 w 177"/>
                  <a:gd name="T57" fmla="*/ 60 h 244"/>
                  <a:gd name="T58" fmla="*/ 44 w 177"/>
                  <a:gd name="T59" fmla="*/ 45 h 244"/>
                  <a:gd name="T60" fmla="*/ 54 w 177"/>
                  <a:gd name="T61" fmla="*/ 29 h 244"/>
                  <a:gd name="T62" fmla="*/ 67 w 177"/>
                  <a:gd name="T63" fmla="*/ 14 h 244"/>
                  <a:gd name="T64" fmla="*/ 85 w 177"/>
                  <a:gd name="T65" fmla="*/ 4 h 244"/>
                  <a:gd name="T66" fmla="*/ 107 w 177"/>
                  <a:gd name="T67" fmla="*/ 0 h 244"/>
                  <a:gd name="T68" fmla="*/ 133 w 177"/>
                  <a:gd name="T69" fmla="*/ 5 h 244"/>
                  <a:gd name="T70" fmla="*/ 157 w 177"/>
                  <a:gd name="T71" fmla="*/ 19 h 244"/>
                  <a:gd name="T72" fmla="*/ 171 w 177"/>
                  <a:gd name="T73" fmla="*/ 37 h 244"/>
                  <a:gd name="T74" fmla="*/ 176 w 177"/>
                  <a:gd name="T75" fmla="*/ 56 h 244"/>
                  <a:gd name="T76" fmla="*/ 177 w 177"/>
                  <a:gd name="T77" fmla="*/ 76 h 244"/>
                  <a:gd name="T78" fmla="*/ 173 w 177"/>
                  <a:gd name="T79" fmla="*/ 95 h 244"/>
                  <a:gd name="T80" fmla="*/ 168 w 177"/>
                  <a:gd name="T81" fmla="*/ 110 h 244"/>
                  <a:gd name="T82" fmla="*/ 140 w 177"/>
                  <a:gd name="T83" fmla="*/ 183 h 244"/>
                  <a:gd name="T84" fmla="*/ 134 w 177"/>
                  <a:gd name="T85" fmla="*/ 198 h 244"/>
                  <a:gd name="T86" fmla="*/ 124 w 177"/>
                  <a:gd name="T87" fmla="*/ 214 h 244"/>
                  <a:gd name="T88" fmla="*/ 110 w 177"/>
                  <a:gd name="T89" fmla="*/ 229 h 244"/>
                  <a:gd name="T90" fmla="*/ 93 w 177"/>
                  <a:gd name="T91" fmla="*/ 240 h 244"/>
                  <a:gd name="T92" fmla="*/ 71 w 177"/>
                  <a:gd name="T93" fmla="*/ 244 h 244"/>
                  <a:gd name="T94" fmla="*/ 44 w 177"/>
                  <a:gd name="T95" fmla="*/ 238 h 244"/>
                  <a:gd name="T96" fmla="*/ 21 w 177"/>
                  <a:gd name="T97" fmla="*/ 225 h 244"/>
                  <a:gd name="T98" fmla="*/ 7 w 177"/>
                  <a:gd name="T99" fmla="*/ 207 h 244"/>
                  <a:gd name="T100" fmla="*/ 1 w 177"/>
                  <a:gd name="T101" fmla="*/ 187 h 244"/>
                  <a:gd name="T102" fmla="*/ 1 w 177"/>
                  <a:gd name="T103" fmla="*/ 167 h 244"/>
                  <a:gd name="T104" fmla="*/ 4 w 177"/>
                  <a:gd name="T105" fmla="*/ 149 h 244"/>
                  <a:gd name="T106" fmla="*/ 9 w 177"/>
                  <a:gd name="T107" fmla="*/ 133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77" h="244">
                    <a:moveTo>
                      <a:pt x="109" y="171"/>
                    </a:moveTo>
                    <a:lnTo>
                      <a:pt x="109" y="171"/>
                    </a:lnTo>
                    <a:lnTo>
                      <a:pt x="137" y="98"/>
                    </a:lnTo>
                    <a:cubicBezTo>
                      <a:pt x="138" y="96"/>
                      <a:pt x="139" y="92"/>
                      <a:pt x="141" y="89"/>
                    </a:cubicBezTo>
                    <a:cubicBezTo>
                      <a:pt x="142" y="85"/>
                      <a:pt x="143" y="81"/>
                      <a:pt x="143" y="77"/>
                    </a:cubicBezTo>
                    <a:cubicBezTo>
                      <a:pt x="144" y="73"/>
                      <a:pt x="144" y="69"/>
                      <a:pt x="144" y="65"/>
                    </a:cubicBezTo>
                    <a:cubicBezTo>
                      <a:pt x="144" y="61"/>
                      <a:pt x="144" y="57"/>
                      <a:pt x="142" y="53"/>
                    </a:cubicBezTo>
                    <a:cubicBezTo>
                      <a:pt x="141" y="49"/>
                      <a:pt x="138" y="46"/>
                      <a:pt x="135" y="42"/>
                    </a:cubicBezTo>
                    <a:cubicBezTo>
                      <a:pt x="132" y="39"/>
                      <a:pt x="128" y="37"/>
                      <a:pt x="122" y="35"/>
                    </a:cubicBezTo>
                    <a:cubicBezTo>
                      <a:pt x="114" y="31"/>
                      <a:pt x="106" y="31"/>
                      <a:pt x="100" y="33"/>
                    </a:cubicBezTo>
                    <a:cubicBezTo>
                      <a:pt x="94" y="35"/>
                      <a:pt x="89" y="38"/>
                      <a:pt x="85" y="42"/>
                    </a:cubicBezTo>
                    <a:cubicBezTo>
                      <a:pt x="81" y="47"/>
                      <a:pt x="77" y="52"/>
                      <a:pt x="75" y="57"/>
                    </a:cubicBezTo>
                    <a:cubicBezTo>
                      <a:pt x="72" y="63"/>
                      <a:pt x="70" y="68"/>
                      <a:pt x="68" y="72"/>
                    </a:cubicBezTo>
                    <a:lnTo>
                      <a:pt x="40" y="145"/>
                    </a:lnTo>
                    <a:cubicBezTo>
                      <a:pt x="39" y="148"/>
                      <a:pt x="38" y="151"/>
                      <a:pt x="37" y="155"/>
                    </a:cubicBezTo>
                    <a:cubicBezTo>
                      <a:pt x="36" y="158"/>
                      <a:pt x="35" y="162"/>
                      <a:pt x="34" y="166"/>
                    </a:cubicBezTo>
                    <a:cubicBezTo>
                      <a:pt x="33" y="170"/>
                      <a:pt x="33" y="174"/>
                      <a:pt x="33" y="178"/>
                    </a:cubicBezTo>
                    <a:cubicBezTo>
                      <a:pt x="33" y="183"/>
                      <a:pt x="34" y="187"/>
                      <a:pt x="35" y="190"/>
                    </a:cubicBezTo>
                    <a:cubicBezTo>
                      <a:pt x="37" y="194"/>
                      <a:pt x="39" y="198"/>
                      <a:pt x="42" y="201"/>
                    </a:cubicBezTo>
                    <a:cubicBezTo>
                      <a:pt x="45" y="204"/>
                      <a:pt x="50" y="207"/>
                      <a:pt x="55" y="209"/>
                    </a:cubicBezTo>
                    <a:cubicBezTo>
                      <a:pt x="61" y="211"/>
                      <a:pt x="66" y="212"/>
                      <a:pt x="70" y="212"/>
                    </a:cubicBezTo>
                    <a:cubicBezTo>
                      <a:pt x="75" y="212"/>
                      <a:pt x="79" y="210"/>
                      <a:pt x="83" y="209"/>
                    </a:cubicBezTo>
                    <a:cubicBezTo>
                      <a:pt x="86" y="207"/>
                      <a:pt x="90" y="204"/>
                      <a:pt x="92" y="201"/>
                    </a:cubicBezTo>
                    <a:cubicBezTo>
                      <a:pt x="95" y="198"/>
                      <a:pt x="98" y="195"/>
                      <a:pt x="100" y="191"/>
                    </a:cubicBezTo>
                    <a:cubicBezTo>
                      <a:pt x="102" y="188"/>
                      <a:pt x="104" y="184"/>
                      <a:pt x="105" y="181"/>
                    </a:cubicBezTo>
                    <a:cubicBezTo>
                      <a:pt x="107" y="177"/>
                      <a:pt x="108" y="174"/>
                      <a:pt x="109" y="171"/>
                    </a:cubicBezTo>
                    <a:close/>
                    <a:moveTo>
                      <a:pt x="9" y="133"/>
                    </a:moveTo>
                    <a:lnTo>
                      <a:pt x="9" y="133"/>
                    </a:lnTo>
                    <a:lnTo>
                      <a:pt x="37" y="60"/>
                    </a:lnTo>
                    <a:cubicBezTo>
                      <a:pt x="39" y="56"/>
                      <a:pt x="41" y="51"/>
                      <a:pt x="44" y="45"/>
                    </a:cubicBezTo>
                    <a:cubicBezTo>
                      <a:pt x="46" y="40"/>
                      <a:pt x="50" y="35"/>
                      <a:pt x="54" y="29"/>
                    </a:cubicBezTo>
                    <a:cubicBezTo>
                      <a:pt x="58" y="24"/>
                      <a:pt x="62" y="19"/>
                      <a:pt x="67" y="14"/>
                    </a:cubicBezTo>
                    <a:cubicBezTo>
                      <a:pt x="72" y="10"/>
                      <a:pt x="78" y="6"/>
                      <a:pt x="85" y="4"/>
                    </a:cubicBezTo>
                    <a:cubicBezTo>
                      <a:pt x="91" y="1"/>
                      <a:pt x="99" y="0"/>
                      <a:pt x="107" y="0"/>
                    </a:cubicBezTo>
                    <a:cubicBezTo>
                      <a:pt x="115" y="0"/>
                      <a:pt x="124" y="2"/>
                      <a:pt x="133" y="5"/>
                    </a:cubicBezTo>
                    <a:cubicBezTo>
                      <a:pt x="143" y="9"/>
                      <a:pt x="151" y="14"/>
                      <a:pt x="157" y="19"/>
                    </a:cubicBezTo>
                    <a:cubicBezTo>
                      <a:pt x="163" y="24"/>
                      <a:pt x="167" y="30"/>
                      <a:pt x="171" y="37"/>
                    </a:cubicBezTo>
                    <a:cubicBezTo>
                      <a:pt x="174" y="43"/>
                      <a:pt x="176" y="49"/>
                      <a:pt x="176" y="56"/>
                    </a:cubicBezTo>
                    <a:cubicBezTo>
                      <a:pt x="177" y="63"/>
                      <a:pt x="177" y="70"/>
                      <a:pt x="177" y="76"/>
                    </a:cubicBezTo>
                    <a:cubicBezTo>
                      <a:pt x="176" y="83"/>
                      <a:pt x="175" y="89"/>
                      <a:pt x="173" y="95"/>
                    </a:cubicBezTo>
                    <a:cubicBezTo>
                      <a:pt x="171" y="101"/>
                      <a:pt x="170" y="106"/>
                      <a:pt x="168" y="110"/>
                    </a:cubicBezTo>
                    <a:lnTo>
                      <a:pt x="140" y="183"/>
                    </a:lnTo>
                    <a:cubicBezTo>
                      <a:pt x="138" y="188"/>
                      <a:pt x="136" y="192"/>
                      <a:pt x="134" y="198"/>
                    </a:cubicBezTo>
                    <a:cubicBezTo>
                      <a:pt x="131" y="203"/>
                      <a:pt x="128" y="209"/>
                      <a:pt x="124" y="214"/>
                    </a:cubicBezTo>
                    <a:cubicBezTo>
                      <a:pt x="120" y="219"/>
                      <a:pt x="116" y="224"/>
                      <a:pt x="110" y="229"/>
                    </a:cubicBezTo>
                    <a:cubicBezTo>
                      <a:pt x="105" y="233"/>
                      <a:pt x="99" y="237"/>
                      <a:pt x="93" y="240"/>
                    </a:cubicBezTo>
                    <a:cubicBezTo>
                      <a:pt x="86" y="242"/>
                      <a:pt x="79" y="244"/>
                      <a:pt x="71" y="244"/>
                    </a:cubicBezTo>
                    <a:cubicBezTo>
                      <a:pt x="63" y="244"/>
                      <a:pt x="54" y="242"/>
                      <a:pt x="44" y="238"/>
                    </a:cubicBezTo>
                    <a:cubicBezTo>
                      <a:pt x="35" y="234"/>
                      <a:pt x="27" y="230"/>
                      <a:pt x="21" y="225"/>
                    </a:cubicBezTo>
                    <a:cubicBezTo>
                      <a:pt x="15" y="219"/>
                      <a:pt x="10" y="213"/>
                      <a:pt x="7" y="207"/>
                    </a:cubicBezTo>
                    <a:cubicBezTo>
                      <a:pt x="4" y="201"/>
                      <a:pt x="2" y="194"/>
                      <a:pt x="1" y="187"/>
                    </a:cubicBezTo>
                    <a:cubicBezTo>
                      <a:pt x="0" y="180"/>
                      <a:pt x="0" y="174"/>
                      <a:pt x="1" y="167"/>
                    </a:cubicBezTo>
                    <a:cubicBezTo>
                      <a:pt x="1" y="161"/>
                      <a:pt x="3" y="154"/>
                      <a:pt x="4" y="149"/>
                    </a:cubicBezTo>
                    <a:cubicBezTo>
                      <a:pt x="6" y="143"/>
                      <a:pt x="8" y="138"/>
                      <a:pt x="9" y="133"/>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FFFFFF"/>
                  </a:solidFill>
                  <a:latin typeface="Segoe UI"/>
                </a:endParaRPr>
              </a:p>
            </p:txBody>
          </p:sp>
          <p:sp>
            <p:nvSpPr>
              <p:cNvPr id="841" name="Freeform 174">
                <a:extLst>
                  <a:ext uri="{FF2B5EF4-FFF2-40B4-BE49-F238E27FC236}">
                    <a16:creationId xmlns:a16="http://schemas.microsoft.com/office/drawing/2014/main" id="{456E70BD-A24D-4134-8F5B-2FDAA8938F47}"/>
                  </a:ext>
                </a:extLst>
              </p:cNvPr>
              <p:cNvSpPr>
                <a:spLocks noEditPoints="1"/>
              </p:cNvSpPr>
              <p:nvPr/>
            </p:nvSpPr>
            <p:spPr bwMode="auto">
              <a:xfrm>
                <a:off x="6384" y="928"/>
                <a:ext cx="46" cy="64"/>
              </a:xfrm>
              <a:custGeom>
                <a:avLst/>
                <a:gdLst>
                  <a:gd name="T0" fmla="*/ 109 w 177"/>
                  <a:gd name="T1" fmla="*/ 172 h 244"/>
                  <a:gd name="T2" fmla="*/ 109 w 177"/>
                  <a:gd name="T3" fmla="*/ 172 h 244"/>
                  <a:gd name="T4" fmla="*/ 137 w 177"/>
                  <a:gd name="T5" fmla="*/ 99 h 244"/>
                  <a:gd name="T6" fmla="*/ 140 w 177"/>
                  <a:gd name="T7" fmla="*/ 89 h 244"/>
                  <a:gd name="T8" fmla="*/ 143 w 177"/>
                  <a:gd name="T9" fmla="*/ 78 h 244"/>
                  <a:gd name="T10" fmla="*/ 144 w 177"/>
                  <a:gd name="T11" fmla="*/ 65 h 244"/>
                  <a:gd name="T12" fmla="*/ 142 w 177"/>
                  <a:gd name="T13" fmla="*/ 53 h 244"/>
                  <a:gd name="T14" fmla="*/ 135 w 177"/>
                  <a:gd name="T15" fmla="*/ 43 h 244"/>
                  <a:gd name="T16" fmla="*/ 122 w 177"/>
                  <a:gd name="T17" fmla="*/ 35 h 244"/>
                  <a:gd name="T18" fmla="*/ 100 w 177"/>
                  <a:gd name="T19" fmla="*/ 33 h 244"/>
                  <a:gd name="T20" fmla="*/ 85 w 177"/>
                  <a:gd name="T21" fmla="*/ 43 h 244"/>
                  <a:gd name="T22" fmla="*/ 74 w 177"/>
                  <a:gd name="T23" fmla="*/ 58 h 244"/>
                  <a:gd name="T24" fmla="*/ 68 w 177"/>
                  <a:gd name="T25" fmla="*/ 72 h 244"/>
                  <a:gd name="T26" fmla="*/ 40 w 177"/>
                  <a:gd name="T27" fmla="*/ 146 h 244"/>
                  <a:gd name="T28" fmla="*/ 36 w 177"/>
                  <a:gd name="T29" fmla="*/ 155 h 244"/>
                  <a:gd name="T30" fmla="*/ 34 w 177"/>
                  <a:gd name="T31" fmla="*/ 167 h 244"/>
                  <a:gd name="T32" fmla="*/ 32 w 177"/>
                  <a:gd name="T33" fmla="*/ 179 h 244"/>
                  <a:gd name="T34" fmla="*/ 35 w 177"/>
                  <a:gd name="T35" fmla="*/ 191 h 244"/>
                  <a:gd name="T36" fmla="*/ 42 w 177"/>
                  <a:gd name="T37" fmla="*/ 201 h 244"/>
                  <a:gd name="T38" fmla="*/ 55 w 177"/>
                  <a:gd name="T39" fmla="*/ 209 h 244"/>
                  <a:gd name="T40" fmla="*/ 70 w 177"/>
                  <a:gd name="T41" fmla="*/ 212 h 244"/>
                  <a:gd name="T42" fmla="*/ 82 w 177"/>
                  <a:gd name="T43" fmla="*/ 209 h 244"/>
                  <a:gd name="T44" fmla="*/ 92 w 177"/>
                  <a:gd name="T45" fmla="*/ 202 h 244"/>
                  <a:gd name="T46" fmla="*/ 99 w 177"/>
                  <a:gd name="T47" fmla="*/ 192 h 244"/>
                  <a:gd name="T48" fmla="*/ 105 w 177"/>
                  <a:gd name="T49" fmla="*/ 181 h 244"/>
                  <a:gd name="T50" fmla="*/ 109 w 177"/>
                  <a:gd name="T51" fmla="*/ 172 h 244"/>
                  <a:gd name="T52" fmla="*/ 9 w 177"/>
                  <a:gd name="T53" fmla="*/ 134 h 244"/>
                  <a:gd name="T54" fmla="*/ 9 w 177"/>
                  <a:gd name="T55" fmla="*/ 134 h 244"/>
                  <a:gd name="T56" fmla="*/ 37 w 177"/>
                  <a:gd name="T57" fmla="*/ 61 h 244"/>
                  <a:gd name="T58" fmla="*/ 43 w 177"/>
                  <a:gd name="T59" fmla="*/ 46 h 244"/>
                  <a:gd name="T60" fmla="*/ 53 w 177"/>
                  <a:gd name="T61" fmla="*/ 30 h 244"/>
                  <a:gd name="T62" fmla="*/ 67 w 177"/>
                  <a:gd name="T63" fmla="*/ 15 h 244"/>
                  <a:gd name="T64" fmla="*/ 84 w 177"/>
                  <a:gd name="T65" fmla="*/ 4 h 244"/>
                  <a:gd name="T66" fmla="*/ 106 w 177"/>
                  <a:gd name="T67" fmla="*/ 0 h 244"/>
                  <a:gd name="T68" fmla="*/ 133 w 177"/>
                  <a:gd name="T69" fmla="*/ 6 h 244"/>
                  <a:gd name="T70" fmla="*/ 157 w 177"/>
                  <a:gd name="T71" fmla="*/ 19 h 244"/>
                  <a:gd name="T72" fmla="*/ 170 w 177"/>
                  <a:gd name="T73" fmla="*/ 37 h 244"/>
                  <a:gd name="T74" fmla="*/ 176 w 177"/>
                  <a:gd name="T75" fmla="*/ 57 h 244"/>
                  <a:gd name="T76" fmla="*/ 176 w 177"/>
                  <a:gd name="T77" fmla="*/ 77 h 244"/>
                  <a:gd name="T78" fmla="*/ 173 w 177"/>
                  <a:gd name="T79" fmla="*/ 95 h 244"/>
                  <a:gd name="T80" fmla="*/ 168 w 177"/>
                  <a:gd name="T81" fmla="*/ 111 h 244"/>
                  <a:gd name="T82" fmla="*/ 140 w 177"/>
                  <a:gd name="T83" fmla="*/ 184 h 244"/>
                  <a:gd name="T84" fmla="*/ 133 w 177"/>
                  <a:gd name="T85" fmla="*/ 198 h 244"/>
                  <a:gd name="T86" fmla="*/ 123 w 177"/>
                  <a:gd name="T87" fmla="*/ 215 h 244"/>
                  <a:gd name="T88" fmla="*/ 110 w 177"/>
                  <a:gd name="T89" fmla="*/ 229 h 244"/>
                  <a:gd name="T90" fmla="*/ 92 w 177"/>
                  <a:gd name="T91" fmla="*/ 240 h 244"/>
                  <a:gd name="T92" fmla="*/ 71 w 177"/>
                  <a:gd name="T93" fmla="*/ 244 h 244"/>
                  <a:gd name="T94" fmla="*/ 44 w 177"/>
                  <a:gd name="T95" fmla="*/ 239 h 244"/>
                  <a:gd name="T96" fmla="*/ 20 w 177"/>
                  <a:gd name="T97" fmla="*/ 225 h 244"/>
                  <a:gd name="T98" fmla="*/ 7 w 177"/>
                  <a:gd name="T99" fmla="*/ 207 h 244"/>
                  <a:gd name="T100" fmla="*/ 1 w 177"/>
                  <a:gd name="T101" fmla="*/ 188 h 244"/>
                  <a:gd name="T102" fmla="*/ 0 w 177"/>
                  <a:gd name="T103" fmla="*/ 168 h 244"/>
                  <a:gd name="T104" fmla="*/ 4 w 177"/>
                  <a:gd name="T105" fmla="*/ 149 h 244"/>
                  <a:gd name="T106" fmla="*/ 9 w 177"/>
                  <a:gd name="T107" fmla="*/ 13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77" h="244">
                    <a:moveTo>
                      <a:pt x="109" y="172"/>
                    </a:moveTo>
                    <a:lnTo>
                      <a:pt x="109" y="172"/>
                    </a:lnTo>
                    <a:lnTo>
                      <a:pt x="137" y="99"/>
                    </a:lnTo>
                    <a:cubicBezTo>
                      <a:pt x="138" y="96"/>
                      <a:pt x="139" y="93"/>
                      <a:pt x="140" y="89"/>
                    </a:cubicBezTo>
                    <a:cubicBezTo>
                      <a:pt x="141" y="86"/>
                      <a:pt x="142" y="82"/>
                      <a:pt x="143" y="78"/>
                    </a:cubicBezTo>
                    <a:cubicBezTo>
                      <a:pt x="144" y="74"/>
                      <a:pt x="144" y="70"/>
                      <a:pt x="144" y="65"/>
                    </a:cubicBezTo>
                    <a:cubicBezTo>
                      <a:pt x="144" y="61"/>
                      <a:pt x="143" y="57"/>
                      <a:pt x="142" y="53"/>
                    </a:cubicBezTo>
                    <a:cubicBezTo>
                      <a:pt x="140" y="50"/>
                      <a:pt x="138" y="46"/>
                      <a:pt x="135" y="43"/>
                    </a:cubicBezTo>
                    <a:cubicBezTo>
                      <a:pt x="132" y="40"/>
                      <a:pt x="127" y="37"/>
                      <a:pt x="122" y="35"/>
                    </a:cubicBezTo>
                    <a:cubicBezTo>
                      <a:pt x="113" y="32"/>
                      <a:pt x="106" y="31"/>
                      <a:pt x="100" y="33"/>
                    </a:cubicBezTo>
                    <a:cubicBezTo>
                      <a:pt x="94" y="35"/>
                      <a:pt x="89" y="38"/>
                      <a:pt x="85" y="43"/>
                    </a:cubicBezTo>
                    <a:cubicBezTo>
                      <a:pt x="80" y="47"/>
                      <a:pt x="77" y="52"/>
                      <a:pt x="74" y="58"/>
                    </a:cubicBezTo>
                    <a:cubicBezTo>
                      <a:pt x="72" y="63"/>
                      <a:pt x="69" y="68"/>
                      <a:pt x="68" y="72"/>
                    </a:cubicBezTo>
                    <a:lnTo>
                      <a:pt x="40" y="146"/>
                    </a:lnTo>
                    <a:cubicBezTo>
                      <a:pt x="39" y="148"/>
                      <a:pt x="38" y="152"/>
                      <a:pt x="36" y="155"/>
                    </a:cubicBezTo>
                    <a:cubicBezTo>
                      <a:pt x="35" y="159"/>
                      <a:pt x="34" y="163"/>
                      <a:pt x="34" y="167"/>
                    </a:cubicBezTo>
                    <a:cubicBezTo>
                      <a:pt x="33" y="171"/>
                      <a:pt x="32" y="175"/>
                      <a:pt x="32" y="179"/>
                    </a:cubicBezTo>
                    <a:cubicBezTo>
                      <a:pt x="33" y="183"/>
                      <a:pt x="33" y="187"/>
                      <a:pt x="35" y="191"/>
                    </a:cubicBezTo>
                    <a:cubicBezTo>
                      <a:pt x="36" y="195"/>
                      <a:pt x="39" y="198"/>
                      <a:pt x="42" y="201"/>
                    </a:cubicBezTo>
                    <a:cubicBezTo>
                      <a:pt x="45" y="205"/>
                      <a:pt x="49" y="207"/>
                      <a:pt x="55" y="209"/>
                    </a:cubicBezTo>
                    <a:cubicBezTo>
                      <a:pt x="60" y="211"/>
                      <a:pt x="65" y="212"/>
                      <a:pt x="70" y="212"/>
                    </a:cubicBezTo>
                    <a:cubicBezTo>
                      <a:pt x="74" y="212"/>
                      <a:pt x="79" y="211"/>
                      <a:pt x="82" y="209"/>
                    </a:cubicBezTo>
                    <a:cubicBezTo>
                      <a:pt x="86" y="207"/>
                      <a:pt x="89" y="205"/>
                      <a:pt x="92" y="202"/>
                    </a:cubicBezTo>
                    <a:cubicBezTo>
                      <a:pt x="95" y="199"/>
                      <a:pt x="97" y="195"/>
                      <a:pt x="99" y="192"/>
                    </a:cubicBezTo>
                    <a:cubicBezTo>
                      <a:pt x="101" y="188"/>
                      <a:pt x="103" y="185"/>
                      <a:pt x="105" y="181"/>
                    </a:cubicBezTo>
                    <a:cubicBezTo>
                      <a:pt x="106" y="178"/>
                      <a:pt x="108" y="175"/>
                      <a:pt x="109" y="172"/>
                    </a:cubicBezTo>
                    <a:close/>
                    <a:moveTo>
                      <a:pt x="9" y="134"/>
                    </a:moveTo>
                    <a:lnTo>
                      <a:pt x="9" y="134"/>
                    </a:lnTo>
                    <a:lnTo>
                      <a:pt x="37" y="61"/>
                    </a:lnTo>
                    <a:cubicBezTo>
                      <a:pt x="38" y="56"/>
                      <a:pt x="41" y="51"/>
                      <a:pt x="43" y="46"/>
                    </a:cubicBezTo>
                    <a:cubicBezTo>
                      <a:pt x="46" y="40"/>
                      <a:pt x="49" y="35"/>
                      <a:pt x="53" y="30"/>
                    </a:cubicBezTo>
                    <a:cubicBezTo>
                      <a:pt x="57" y="24"/>
                      <a:pt x="62" y="19"/>
                      <a:pt x="67" y="15"/>
                    </a:cubicBezTo>
                    <a:cubicBezTo>
                      <a:pt x="72" y="10"/>
                      <a:pt x="78" y="7"/>
                      <a:pt x="84" y="4"/>
                    </a:cubicBezTo>
                    <a:cubicBezTo>
                      <a:pt x="91" y="2"/>
                      <a:pt x="98" y="0"/>
                      <a:pt x="106" y="0"/>
                    </a:cubicBezTo>
                    <a:cubicBezTo>
                      <a:pt x="114" y="0"/>
                      <a:pt x="123" y="2"/>
                      <a:pt x="133" y="6"/>
                    </a:cubicBezTo>
                    <a:cubicBezTo>
                      <a:pt x="143" y="10"/>
                      <a:pt x="151" y="14"/>
                      <a:pt x="157" y="19"/>
                    </a:cubicBezTo>
                    <a:cubicBezTo>
                      <a:pt x="162" y="25"/>
                      <a:pt x="167" y="31"/>
                      <a:pt x="170" y="37"/>
                    </a:cubicBezTo>
                    <a:cubicBezTo>
                      <a:pt x="173" y="43"/>
                      <a:pt x="175" y="50"/>
                      <a:pt x="176" y="57"/>
                    </a:cubicBezTo>
                    <a:cubicBezTo>
                      <a:pt x="177" y="64"/>
                      <a:pt x="177" y="70"/>
                      <a:pt x="176" y="77"/>
                    </a:cubicBezTo>
                    <a:cubicBezTo>
                      <a:pt x="175" y="83"/>
                      <a:pt x="174" y="89"/>
                      <a:pt x="173" y="95"/>
                    </a:cubicBezTo>
                    <a:cubicBezTo>
                      <a:pt x="171" y="101"/>
                      <a:pt x="169" y="106"/>
                      <a:pt x="168" y="111"/>
                    </a:cubicBezTo>
                    <a:lnTo>
                      <a:pt x="140" y="184"/>
                    </a:lnTo>
                    <a:cubicBezTo>
                      <a:pt x="138" y="188"/>
                      <a:pt x="136" y="193"/>
                      <a:pt x="133" y="198"/>
                    </a:cubicBezTo>
                    <a:cubicBezTo>
                      <a:pt x="131" y="204"/>
                      <a:pt x="127" y="209"/>
                      <a:pt x="123" y="215"/>
                    </a:cubicBezTo>
                    <a:cubicBezTo>
                      <a:pt x="120" y="220"/>
                      <a:pt x="115" y="225"/>
                      <a:pt x="110" y="229"/>
                    </a:cubicBezTo>
                    <a:cubicBezTo>
                      <a:pt x="105" y="234"/>
                      <a:pt x="99" y="238"/>
                      <a:pt x="92" y="240"/>
                    </a:cubicBezTo>
                    <a:cubicBezTo>
                      <a:pt x="86" y="243"/>
                      <a:pt x="79" y="244"/>
                      <a:pt x="71" y="244"/>
                    </a:cubicBezTo>
                    <a:cubicBezTo>
                      <a:pt x="63" y="244"/>
                      <a:pt x="54" y="242"/>
                      <a:pt x="44" y="239"/>
                    </a:cubicBezTo>
                    <a:cubicBezTo>
                      <a:pt x="34" y="235"/>
                      <a:pt x="26" y="230"/>
                      <a:pt x="20" y="225"/>
                    </a:cubicBezTo>
                    <a:cubicBezTo>
                      <a:pt x="14" y="220"/>
                      <a:pt x="10" y="214"/>
                      <a:pt x="7" y="207"/>
                    </a:cubicBezTo>
                    <a:cubicBezTo>
                      <a:pt x="3" y="201"/>
                      <a:pt x="1" y="195"/>
                      <a:pt x="1" y="188"/>
                    </a:cubicBezTo>
                    <a:cubicBezTo>
                      <a:pt x="0" y="181"/>
                      <a:pt x="0" y="174"/>
                      <a:pt x="0" y="168"/>
                    </a:cubicBezTo>
                    <a:cubicBezTo>
                      <a:pt x="1" y="161"/>
                      <a:pt x="2" y="155"/>
                      <a:pt x="4" y="149"/>
                    </a:cubicBezTo>
                    <a:cubicBezTo>
                      <a:pt x="5" y="143"/>
                      <a:pt x="7" y="138"/>
                      <a:pt x="9" y="134"/>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FFFFFF"/>
                  </a:solidFill>
                  <a:latin typeface="Segoe UI"/>
                </a:endParaRPr>
              </a:p>
            </p:txBody>
          </p:sp>
          <p:sp>
            <p:nvSpPr>
              <p:cNvPr id="842" name="Freeform 175">
                <a:extLst>
                  <a:ext uri="{FF2B5EF4-FFF2-40B4-BE49-F238E27FC236}">
                    <a16:creationId xmlns:a16="http://schemas.microsoft.com/office/drawing/2014/main" id="{2ADB5834-035F-4CA4-BD87-199438B5DB71}"/>
                  </a:ext>
                </a:extLst>
              </p:cNvPr>
              <p:cNvSpPr>
                <a:spLocks/>
              </p:cNvSpPr>
              <p:nvPr/>
            </p:nvSpPr>
            <p:spPr bwMode="auto">
              <a:xfrm>
                <a:off x="6610" y="984"/>
                <a:ext cx="25" cy="65"/>
              </a:xfrm>
              <a:custGeom>
                <a:avLst/>
                <a:gdLst>
                  <a:gd name="T0" fmla="*/ 32 w 94"/>
                  <a:gd name="T1" fmla="*/ 246 h 246"/>
                  <a:gd name="T2" fmla="*/ 32 w 94"/>
                  <a:gd name="T3" fmla="*/ 246 h 246"/>
                  <a:gd name="T4" fmla="*/ 0 w 94"/>
                  <a:gd name="T5" fmla="*/ 237 h 246"/>
                  <a:gd name="T6" fmla="*/ 53 w 94"/>
                  <a:gd name="T7" fmla="*/ 34 h 246"/>
                  <a:gd name="T8" fmla="*/ 12 w 94"/>
                  <a:gd name="T9" fmla="*/ 47 h 246"/>
                  <a:gd name="T10" fmla="*/ 20 w 94"/>
                  <a:gd name="T11" fmla="*/ 15 h 246"/>
                  <a:gd name="T12" fmla="*/ 62 w 94"/>
                  <a:gd name="T13" fmla="*/ 0 h 246"/>
                  <a:gd name="T14" fmla="*/ 94 w 94"/>
                  <a:gd name="T15" fmla="*/ 8 h 246"/>
                  <a:gd name="T16" fmla="*/ 32 w 94"/>
                  <a:gd name="T17"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 h="246">
                    <a:moveTo>
                      <a:pt x="32" y="246"/>
                    </a:moveTo>
                    <a:lnTo>
                      <a:pt x="32" y="246"/>
                    </a:lnTo>
                    <a:lnTo>
                      <a:pt x="0" y="237"/>
                    </a:lnTo>
                    <a:lnTo>
                      <a:pt x="53" y="34"/>
                    </a:lnTo>
                    <a:lnTo>
                      <a:pt x="12" y="47"/>
                    </a:lnTo>
                    <a:lnTo>
                      <a:pt x="20" y="15"/>
                    </a:lnTo>
                    <a:lnTo>
                      <a:pt x="62" y="0"/>
                    </a:lnTo>
                    <a:lnTo>
                      <a:pt x="94" y="8"/>
                    </a:lnTo>
                    <a:lnTo>
                      <a:pt x="32" y="246"/>
                    </a:ln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FFFFFF"/>
                  </a:solidFill>
                  <a:latin typeface="Segoe UI"/>
                </a:endParaRPr>
              </a:p>
            </p:txBody>
          </p:sp>
          <p:sp>
            <p:nvSpPr>
              <p:cNvPr id="843" name="Freeform 176">
                <a:extLst>
                  <a:ext uri="{FF2B5EF4-FFF2-40B4-BE49-F238E27FC236}">
                    <a16:creationId xmlns:a16="http://schemas.microsoft.com/office/drawing/2014/main" id="{B59F4C56-061D-4BC0-A758-8B968CF0AAFF}"/>
                  </a:ext>
                </a:extLst>
              </p:cNvPr>
              <p:cNvSpPr>
                <a:spLocks/>
              </p:cNvSpPr>
              <p:nvPr/>
            </p:nvSpPr>
            <p:spPr bwMode="auto">
              <a:xfrm>
                <a:off x="6350" y="1032"/>
                <a:ext cx="51" cy="55"/>
              </a:xfrm>
              <a:custGeom>
                <a:avLst/>
                <a:gdLst>
                  <a:gd name="T0" fmla="*/ 196 w 196"/>
                  <a:gd name="T1" fmla="*/ 187 h 208"/>
                  <a:gd name="T2" fmla="*/ 196 w 196"/>
                  <a:gd name="T3" fmla="*/ 187 h 208"/>
                  <a:gd name="T4" fmla="*/ 171 w 196"/>
                  <a:gd name="T5" fmla="*/ 208 h 208"/>
                  <a:gd name="T6" fmla="*/ 34 w 196"/>
                  <a:gd name="T7" fmla="*/ 48 h 208"/>
                  <a:gd name="T8" fmla="*/ 21 w 196"/>
                  <a:gd name="T9" fmla="*/ 90 h 208"/>
                  <a:gd name="T10" fmla="*/ 0 w 196"/>
                  <a:gd name="T11" fmla="*/ 65 h 208"/>
                  <a:gd name="T12" fmla="*/ 11 w 196"/>
                  <a:gd name="T13" fmla="*/ 22 h 208"/>
                  <a:gd name="T14" fmla="*/ 36 w 196"/>
                  <a:gd name="T15" fmla="*/ 0 h 208"/>
                  <a:gd name="T16" fmla="*/ 196 w 196"/>
                  <a:gd name="T17" fmla="*/ 187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208">
                    <a:moveTo>
                      <a:pt x="196" y="187"/>
                    </a:moveTo>
                    <a:lnTo>
                      <a:pt x="196" y="187"/>
                    </a:lnTo>
                    <a:lnTo>
                      <a:pt x="171" y="208"/>
                    </a:lnTo>
                    <a:lnTo>
                      <a:pt x="34" y="48"/>
                    </a:lnTo>
                    <a:lnTo>
                      <a:pt x="21" y="90"/>
                    </a:lnTo>
                    <a:lnTo>
                      <a:pt x="0" y="65"/>
                    </a:lnTo>
                    <a:lnTo>
                      <a:pt x="11" y="22"/>
                    </a:lnTo>
                    <a:lnTo>
                      <a:pt x="36" y="0"/>
                    </a:lnTo>
                    <a:lnTo>
                      <a:pt x="196" y="187"/>
                    </a:ln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FFFFFF"/>
                  </a:solidFill>
                  <a:latin typeface="Segoe UI"/>
                </a:endParaRPr>
              </a:p>
            </p:txBody>
          </p:sp>
          <p:sp>
            <p:nvSpPr>
              <p:cNvPr id="844" name="Freeform 177">
                <a:extLst>
                  <a:ext uri="{FF2B5EF4-FFF2-40B4-BE49-F238E27FC236}">
                    <a16:creationId xmlns:a16="http://schemas.microsoft.com/office/drawing/2014/main" id="{61B4BE2C-3D9A-4CF1-A772-EE97B25DE7E5}"/>
                  </a:ext>
                </a:extLst>
              </p:cNvPr>
              <p:cNvSpPr>
                <a:spLocks/>
              </p:cNvSpPr>
              <p:nvPr/>
            </p:nvSpPr>
            <p:spPr bwMode="auto">
              <a:xfrm>
                <a:off x="6493" y="929"/>
                <a:ext cx="35" cy="65"/>
              </a:xfrm>
              <a:custGeom>
                <a:avLst/>
                <a:gdLst>
                  <a:gd name="T0" fmla="*/ 132 w 132"/>
                  <a:gd name="T1" fmla="*/ 234 h 244"/>
                  <a:gd name="T2" fmla="*/ 132 w 132"/>
                  <a:gd name="T3" fmla="*/ 234 h 244"/>
                  <a:gd name="T4" fmla="*/ 100 w 132"/>
                  <a:gd name="T5" fmla="*/ 244 h 244"/>
                  <a:gd name="T6" fmla="*/ 38 w 132"/>
                  <a:gd name="T7" fmla="*/ 43 h 244"/>
                  <a:gd name="T8" fmla="*/ 10 w 132"/>
                  <a:gd name="T9" fmla="*/ 76 h 244"/>
                  <a:gd name="T10" fmla="*/ 0 w 132"/>
                  <a:gd name="T11" fmla="*/ 44 h 244"/>
                  <a:gd name="T12" fmla="*/ 28 w 132"/>
                  <a:gd name="T13" fmla="*/ 9 h 244"/>
                  <a:gd name="T14" fmla="*/ 60 w 132"/>
                  <a:gd name="T15" fmla="*/ 0 h 244"/>
                  <a:gd name="T16" fmla="*/ 132 w 132"/>
                  <a:gd name="T17" fmla="*/ 23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244">
                    <a:moveTo>
                      <a:pt x="132" y="234"/>
                    </a:moveTo>
                    <a:lnTo>
                      <a:pt x="132" y="234"/>
                    </a:lnTo>
                    <a:lnTo>
                      <a:pt x="100" y="244"/>
                    </a:lnTo>
                    <a:lnTo>
                      <a:pt x="38" y="43"/>
                    </a:lnTo>
                    <a:lnTo>
                      <a:pt x="10" y="76"/>
                    </a:lnTo>
                    <a:lnTo>
                      <a:pt x="0" y="44"/>
                    </a:lnTo>
                    <a:lnTo>
                      <a:pt x="28" y="9"/>
                    </a:lnTo>
                    <a:lnTo>
                      <a:pt x="60" y="0"/>
                    </a:lnTo>
                    <a:lnTo>
                      <a:pt x="132" y="234"/>
                    </a:ln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FFFFFF"/>
                  </a:solidFill>
                  <a:latin typeface="Segoe UI"/>
                </a:endParaRPr>
              </a:p>
            </p:txBody>
          </p:sp>
          <p:sp>
            <p:nvSpPr>
              <p:cNvPr id="845" name="Freeform 178">
                <a:extLst>
                  <a:ext uri="{FF2B5EF4-FFF2-40B4-BE49-F238E27FC236}">
                    <a16:creationId xmlns:a16="http://schemas.microsoft.com/office/drawing/2014/main" id="{C30CB02B-0453-4D55-97A0-B14E6D119AA3}"/>
                  </a:ext>
                </a:extLst>
              </p:cNvPr>
              <p:cNvSpPr>
                <a:spLocks/>
              </p:cNvSpPr>
              <p:nvPr/>
            </p:nvSpPr>
            <p:spPr bwMode="auto">
              <a:xfrm>
                <a:off x="6724" y="1037"/>
                <a:ext cx="30" cy="65"/>
              </a:xfrm>
              <a:custGeom>
                <a:avLst/>
                <a:gdLst>
                  <a:gd name="T0" fmla="*/ 113 w 113"/>
                  <a:gd name="T1" fmla="*/ 241 h 247"/>
                  <a:gd name="T2" fmla="*/ 113 w 113"/>
                  <a:gd name="T3" fmla="*/ 241 h 247"/>
                  <a:gd name="T4" fmla="*/ 81 w 113"/>
                  <a:gd name="T5" fmla="*/ 247 h 247"/>
                  <a:gd name="T6" fmla="*/ 38 w 113"/>
                  <a:gd name="T7" fmla="*/ 41 h 247"/>
                  <a:gd name="T8" fmla="*/ 7 w 113"/>
                  <a:gd name="T9" fmla="*/ 72 h 247"/>
                  <a:gd name="T10" fmla="*/ 0 w 113"/>
                  <a:gd name="T11" fmla="*/ 40 h 247"/>
                  <a:gd name="T12" fmla="*/ 31 w 113"/>
                  <a:gd name="T13" fmla="*/ 7 h 247"/>
                  <a:gd name="T14" fmla="*/ 63 w 113"/>
                  <a:gd name="T15" fmla="*/ 0 h 247"/>
                  <a:gd name="T16" fmla="*/ 113 w 113"/>
                  <a:gd name="T17" fmla="*/ 241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247">
                    <a:moveTo>
                      <a:pt x="113" y="241"/>
                    </a:moveTo>
                    <a:lnTo>
                      <a:pt x="113" y="241"/>
                    </a:lnTo>
                    <a:lnTo>
                      <a:pt x="81" y="247"/>
                    </a:lnTo>
                    <a:lnTo>
                      <a:pt x="38" y="41"/>
                    </a:lnTo>
                    <a:lnTo>
                      <a:pt x="7" y="72"/>
                    </a:lnTo>
                    <a:lnTo>
                      <a:pt x="0" y="40"/>
                    </a:lnTo>
                    <a:lnTo>
                      <a:pt x="31" y="7"/>
                    </a:lnTo>
                    <a:lnTo>
                      <a:pt x="63" y="0"/>
                    </a:lnTo>
                    <a:lnTo>
                      <a:pt x="113" y="241"/>
                    </a:ln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FFFFFF"/>
                  </a:solidFill>
                  <a:latin typeface="Segoe UI"/>
                </a:endParaRPr>
              </a:p>
            </p:txBody>
          </p:sp>
          <p:sp>
            <p:nvSpPr>
              <p:cNvPr id="846" name="Freeform 179">
                <a:extLst>
                  <a:ext uri="{FF2B5EF4-FFF2-40B4-BE49-F238E27FC236}">
                    <a16:creationId xmlns:a16="http://schemas.microsoft.com/office/drawing/2014/main" id="{BDDEB939-1090-45E4-8346-97FF7DDDFE37}"/>
                  </a:ext>
                </a:extLst>
              </p:cNvPr>
              <p:cNvSpPr>
                <a:spLocks/>
              </p:cNvSpPr>
              <p:nvPr/>
            </p:nvSpPr>
            <p:spPr bwMode="auto">
              <a:xfrm>
                <a:off x="6626" y="1187"/>
                <a:ext cx="24" cy="26"/>
              </a:xfrm>
              <a:custGeom>
                <a:avLst/>
                <a:gdLst>
                  <a:gd name="T0" fmla="*/ 5 w 91"/>
                  <a:gd name="T1" fmla="*/ 84 h 98"/>
                  <a:gd name="T2" fmla="*/ 5 w 91"/>
                  <a:gd name="T3" fmla="*/ 84 h 98"/>
                  <a:gd name="T4" fmla="*/ 35 w 91"/>
                  <a:gd name="T5" fmla="*/ 96 h 98"/>
                  <a:gd name="T6" fmla="*/ 36 w 91"/>
                  <a:gd name="T7" fmla="*/ 98 h 98"/>
                  <a:gd name="T8" fmla="*/ 91 w 91"/>
                  <a:gd name="T9" fmla="*/ 19 h 98"/>
                  <a:gd name="T10" fmla="*/ 64 w 91"/>
                  <a:gd name="T11" fmla="*/ 0 h 98"/>
                  <a:gd name="T12" fmla="*/ 19 w 91"/>
                  <a:gd name="T13" fmla="*/ 0 h 98"/>
                  <a:gd name="T14" fmla="*/ 0 w 91"/>
                  <a:gd name="T15" fmla="*/ 27 h 98"/>
                  <a:gd name="T16" fmla="*/ 44 w 91"/>
                  <a:gd name="T17" fmla="*/ 29 h 98"/>
                  <a:gd name="T18" fmla="*/ 5 w 91"/>
                  <a:gd name="T19" fmla="*/ 8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1" h="98">
                    <a:moveTo>
                      <a:pt x="5" y="84"/>
                    </a:moveTo>
                    <a:lnTo>
                      <a:pt x="5" y="84"/>
                    </a:lnTo>
                    <a:cubicBezTo>
                      <a:pt x="15" y="87"/>
                      <a:pt x="26" y="90"/>
                      <a:pt x="35" y="96"/>
                    </a:cubicBezTo>
                    <a:cubicBezTo>
                      <a:pt x="35" y="97"/>
                      <a:pt x="36" y="97"/>
                      <a:pt x="36" y="98"/>
                    </a:cubicBezTo>
                    <a:lnTo>
                      <a:pt x="91" y="19"/>
                    </a:lnTo>
                    <a:lnTo>
                      <a:pt x="64" y="0"/>
                    </a:lnTo>
                    <a:lnTo>
                      <a:pt x="19" y="0"/>
                    </a:lnTo>
                    <a:lnTo>
                      <a:pt x="0" y="27"/>
                    </a:lnTo>
                    <a:lnTo>
                      <a:pt x="44" y="29"/>
                    </a:lnTo>
                    <a:lnTo>
                      <a:pt x="5" y="84"/>
                    </a:ln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FFFFFF"/>
                  </a:solidFill>
                  <a:latin typeface="Segoe UI"/>
                </a:endParaRPr>
              </a:p>
            </p:txBody>
          </p:sp>
          <p:sp>
            <p:nvSpPr>
              <p:cNvPr id="847" name="Freeform 180">
                <a:extLst>
                  <a:ext uri="{FF2B5EF4-FFF2-40B4-BE49-F238E27FC236}">
                    <a16:creationId xmlns:a16="http://schemas.microsoft.com/office/drawing/2014/main" id="{7054698B-77A1-4C76-8C6E-F20559C1E0A9}"/>
                  </a:ext>
                </a:extLst>
              </p:cNvPr>
              <p:cNvSpPr>
                <a:spLocks/>
              </p:cNvSpPr>
              <p:nvPr/>
            </p:nvSpPr>
            <p:spPr bwMode="auto">
              <a:xfrm>
                <a:off x="6420" y="1165"/>
                <a:ext cx="21" cy="45"/>
              </a:xfrm>
              <a:custGeom>
                <a:avLst/>
                <a:gdLst>
                  <a:gd name="T0" fmla="*/ 49 w 82"/>
                  <a:gd name="T1" fmla="*/ 169 h 170"/>
                  <a:gd name="T2" fmla="*/ 49 w 82"/>
                  <a:gd name="T3" fmla="*/ 169 h 170"/>
                  <a:gd name="T4" fmla="*/ 72 w 82"/>
                  <a:gd name="T5" fmla="*/ 169 h 170"/>
                  <a:gd name="T6" fmla="*/ 82 w 82"/>
                  <a:gd name="T7" fmla="*/ 170 h 170"/>
                  <a:gd name="T8" fmla="*/ 68 w 82"/>
                  <a:gd name="T9" fmla="*/ 0 h 170"/>
                  <a:gd name="T10" fmla="*/ 35 w 82"/>
                  <a:gd name="T11" fmla="*/ 2 h 170"/>
                  <a:gd name="T12" fmla="*/ 0 w 82"/>
                  <a:gd name="T13" fmla="*/ 31 h 170"/>
                  <a:gd name="T14" fmla="*/ 3 w 82"/>
                  <a:gd name="T15" fmla="*/ 64 h 170"/>
                  <a:gd name="T16" fmla="*/ 38 w 82"/>
                  <a:gd name="T17" fmla="*/ 37 h 170"/>
                  <a:gd name="T18" fmla="*/ 49 w 82"/>
                  <a:gd name="T19" fmla="*/ 16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 h="170">
                    <a:moveTo>
                      <a:pt x="49" y="169"/>
                    </a:moveTo>
                    <a:lnTo>
                      <a:pt x="49" y="169"/>
                    </a:lnTo>
                    <a:cubicBezTo>
                      <a:pt x="56" y="168"/>
                      <a:pt x="63" y="167"/>
                      <a:pt x="72" y="169"/>
                    </a:cubicBezTo>
                    <a:cubicBezTo>
                      <a:pt x="75" y="169"/>
                      <a:pt x="79" y="170"/>
                      <a:pt x="82" y="170"/>
                    </a:cubicBezTo>
                    <a:lnTo>
                      <a:pt x="68" y="0"/>
                    </a:lnTo>
                    <a:lnTo>
                      <a:pt x="35" y="2"/>
                    </a:lnTo>
                    <a:lnTo>
                      <a:pt x="0" y="31"/>
                    </a:lnTo>
                    <a:lnTo>
                      <a:pt x="3" y="64"/>
                    </a:lnTo>
                    <a:lnTo>
                      <a:pt x="38" y="37"/>
                    </a:lnTo>
                    <a:lnTo>
                      <a:pt x="49" y="169"/>
                    </a:ln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FFFFFF"/>
                  </a:solidFill>
                  <a:latin typeface="Segoe UI"/>
                </a:endParaRPr>
              </a:p>
            </p:txBody>
          </p:sp>
          <p:sp>
            <p:nvSpPr>
              <p:cNvPr id="848" name="Freeform 181">
                <a:extLst>
                  <a:ext uri="{FF2B5EF4-FFF2-40B4-BE49-F238E27FC236}">
                    <a16:creationId xmlns:a16="http://schemas.microsoft.com/office/drawing/2014/main" id="{C231ACDB-2333-489E-859F-0D9C071C5248}"/>
                  </a:ext>
                </a:extLst>
              </p:cNvPr>
              <p:cNvSpPr>
                <a:spLocks/>
              </p:cNvSpPr>
              <p:nvPr/>
            </p:nvSpPr>
            <p:spPr bwMode="auto">
              <a:xfrm>
                <a:off x="6521" y="1186"/>
                <a:ext cx="40" cy="29"/>
              </a:xfrm>
              <a:custGeom>
                <a:avLst/>
                <a:gdLst>
                  <a:gd name="T0" fmla="*/ 6 w 151"/>
                  <a:gd name="T1" fmla="*/ 107 h 110"/>
                  <a:gd name="T2" fmla="*/ 6 w 151"/>
                  <a:gd name="T3" fmla="*/ 107 h 110"/>
                  <a:gd name="T4" fmla="*/ 7 w 151"/>
                  <a:gd name="T5" fmla="*/ 110 h 110"/>
                  <a:gd name="T6" fmla="*/ 17 w 151"/>
                  <a:gd name="T7" fmla="*/ 109 h 110"/>
                  <a:gd name="T8" fmla="*/ 41 w 151"/>
                  <a:gd name="T9" fmla="*/ 108 h 110"/>
                  <a:gd name="T10" fmla="*/ 38 w 151"/>
                  <a:gd name="T11" fmla="*/ 97 h 110"/>
                  <a:gd name="T12" fmla="*/ 34 w 151"/>
                  <a:gd name="T13" fmla="*/ 81 h 110"/>
                  <a:gd name="T14" fmla="*/ 33 w 151"/>
                  <a:gd name="T15" fmla="*/ 63 h 110"/>
                  <a:gd name="T16" fmla="*/ 39 w 151"/>
                  <a:gd name="T17" fmla="*/ 46 h 110"/>
                  <a:gd name="T18" fmla="*/ 57 w 151"/>
                  <a:gd name="T19" fmla="*/ 34 h 110"/>
                  <a:gd name="T20" fmla="*/ 73 w 151"/>
                  <a:gd name="T21" fmla="*/ 33 h 110"/>
                  <a:gd name="T22" fmla="*/ 85 w 151"/>
                  <a:gd name="T23" fmla="*/ 36 h 110"/>
                  <a:gd name="T24" fmla="*/ 94 w 151"/>
                  <a:gd name="T25" fmla="*/ 45 h 110"/>
                  <a:gd name="T26" fmla="*/ 101 w 151"/>
                  <a:gd name="T27" fmla="*/ 55 h 110"/>
                  <a:gd name="T28" fmla="*/ 105 w 151"/>
                  <a:gd name="T29" fmla="*/ 66 h 110"/>
                  <a:gd name="T30" fmla="*/ 109 w 151"/>
                  <a:gd name="T31" fmla="*/ 76 h 110"/>
                  <a:gd name="T32" fmla="*/ 117 w 151"/>
                  <a:gd name="T33" fmla="*/ 103 h 110"/>
                  <a:gd name="T34" fmla="*/ 151 w 151"/>
                  <a:gd name="T35" fmla="*/ 102 h 110"/>
                  <a:gd name="T36" fmla="*/ 140 w 151"/>
                  <a:gd name="T37" fmla="*/ 66 h 110"/>
                  <a:gd name="T38" fmla="*/ 135 w 151"/>
                  <a:gd name="T39" fmla="*/ 51 h 110"/>
                  <a:gd name="T40" fmla="*/ 126 w 151"/>
                  <a:gd name="T41" fmla="*/ 34 h 110"/>
                  <a:gd name="T42" fmla="*/ 114 w 151"/>
                  <a:gd name="T43" fmla="*/ 18 h 110"/>
                  <a:gd name="T44" fmla="*/ 97 w 151"/>
                  <a:gd name="T45" fmla="*/ 6 h 110"/>
                  <a:gd name="T46" fmla="*/ 75 w 151"/>
                  <a:gd name="T47" fmla="*/ 1 h 110"/>
                  <a:gd name="T48" fmla="*/ 49 w 151"/>
                  <a:gd name="T49" fmla="*/ 4 h 110"/>
                  <a:gd name="T50" fmla="*/ 24 w 151"/>
                  <a:gd name="T51" fmla="*/ 16 h 110"/>
                  <a:gd name="T52" fmla="*/ 9 w 151"/>
                  <a:gd name="T53" fmla="*/ 33 h 110"/>
                  <a:gd name="T54" fmla="*/ 2 w 151"/>
                  <a:gd name="T55" fmla="*/ 52 h 110"/>
                  <a:gd name="T56" fmla="*/ 0 w 151"/>
                  <a:gd name="T57" fmla="*/ 72 h 110"/>
                  <a:gd name="T58" fmla="*/ 2 w 151"/>
                  <a:gd name="T59" fmla="*/ 91 h 110"/>
                  <a:gd name="T60" fmla="*/ 6 w 151"/>
                  <a:gd name="T61" fmla="*/ 107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51" h="110">
                    <a:moveTo>
                      <a:pt x="6" y="107"/>
                    </a:moveTo>
                    <a:lnTo>
                      <a:pt x="6" y="107"/>
                    </a:lnTo>
                    <a:lnTo>
                      <a:pt x="7" y="110"/>
                    </a:lnTo>
                    <a:cubicBezTo>
                      <a:pt x="10" y="109"/>
                      <a:pt x="14" y="109"/>
                      <a:pt x="17" y="109"/>
                    </a:cubicBezTo>
                    <a:cubicBezTo>
                      <a:pt x="25" y="109"/>
                      <a:pt x="33" y="109"/>
                      <a:pt x="41" y="108"/>
                    </a:cubicBezTo>
                    <a:lnTo>
                      <a:pt x="38" y="97"/>
                    </a:lnTo>
                    <a:cubicBezTo>
                      <a:pt x="37" y="93"/>
                      <a:pt x="35" y="87"/>
                      <a:pt x="34" y="81"/>
                    </a:cubicBezTo>
                    <a:cubicBezTo>
                      <a:pt x="33" y="75"/>
                      <a:pt x="32" y="69"/>
                      <a:pt x="33" y="63"/>
                    </a:cubicBezTo>
                    <a:cubicBezTo>
                      <a:pt x="34" y="57"/>
                      <a:pt x="36" y="51"/>
                      <a:pt x="39" y="46"/>
                    </a:cubicBezTo>
                    <a:cubicBezTo>
                      <a:pt x="43" y="41"/>
                      <a:pt x="49" y="37"/>
                      <a:pt x="57" y="34"/>
                    </a:cubicBezTo>
                    <a:cubicBezTo>
                      <a:pt x="63" y="33"/>
                      <a:pt x="68" y="32"/>
                      <a:pt x="73" y="33"/>
                    </a:cubicBezTo>
                    <a:cubicBezTo>
                      <a:pt x="77" y="33"/>
                      <a:pt x="81" y="34"/>
                      <a:pt x="85" y="36"/>
                    </a:cubicBezTo>
                    <a:cubicBezTo>
                      <a:pt x="88" y="39"/>
                      <a:pt x="91" y="41"/>
                      <a:pt x="94" y="45"/>
                    </a:cubicBezTo>
                    <a:cubicBezTo>
                      <a:pt x="96" y="48"/>
                      <a:pt x="99" y="51"/>
                      <a:pt x="101" y="55"/>
                    </a:cubicBezTo>
                    <a:cubicBezTo>
                      <a:pt x="102" y="59"/>
                      <a:pt x="104" y="62"/>
                      <a:pt x="105" y="66"/>
                    </a:cubicBezTo>
                    <a:cubicBezTo>
                      <a:pt x="107" y="69"/>
                      <a:pt x="108" y="73"/>
                      <a:pt x="109" y="76"/>
                    </a:cubicBezTo>
                    <a:lnTo>
                      <a:pt x="117" y="103"/>
                    </a:lnTo>
                    <a:cubicBezTo>
                      <a:pt x="129" y="103"/>
                      <a:pt x="140" y="102"/>
                      <a:pt x="151" y="102"/>
                    </a:cubicBezTo>
                    <a:lnTo>
                      <a:pt x="140" y="66"/>
                    </a:lnTo>
                    <a:cubicBezTo>
                      <a:pt x="139" y="61"/>
                      <a:pt x="137" y="56"/>
                      <a:pt x="135" y="51"/>
                    </a:cubicBezTo>
                    <a:cubicBezTo>
                      <a:pt x="132" y="45"/>
                      <a:pt x="130" y="39"/>
                      <a:pt x="126" y="34"/>
                    </a:cubicBezTo>
                    <a:cubicBezTo>
                      <a:pt x="123" y="28"/>
                      <a:pt x="119" y="23"/>
                      <a:pt x="114" y="18"/>
                    </a:cubicBezTo>
                    <a:cubicBezTo>
                      <a:pt x="109" y="13"/>
                      <a:pt x="103" y="9"/>
                      <a:pt x="97" y="6"/>
                    </a:cubicBezTo>
                    <a:cubicBezTo>
                      <a:pt x="91" y="3"/>
                      <a:pt x="83" y="1"/>
                      <a:pt x="75" y="1"/>
                    </a:cubicBezTo>
                    <a:cubicBezTo>
                      <a:pt x="67" y="0"/>
                      <a:pt x="59" y="1"/>
                      <a:pt x="49" y="4"/>
                    </a:cubicBezTo>
                    <a:cubicBezTo>
                      <a:pt x="39" y="7"/>
                      <a:pt x="30" y="11"/>
                      <a:pt x="24" y="16"/>
                    </a:cubicBezTo>
                    <a:cubicBezTo>
                      <a:pt x="18" y="21"/>
                      <a:pt x="13" y="27"/>
                      <a:pt x="9" y="33"/>
                    </a:cubicBezTo>
                    <a:cubicBezTo>
                      <a:pt x="5" y="39"/>
                      <a:pt x="3" y="45"/>
                      <a:pt x="2" y="52"/>
                    </a:cubicBezTo>
                    <a:cubicBezTo>
                      <a:pt x="1" y="59"/>
                      <a:pt x="0" y="66"/>
                      <a:pt x="0" y="72"/>
                    </a:cubicBezTo>
                    <a:cubicBezTo>
                      <a:pt x="0" y="79"/>
                      <a:pt x="1" y="85"/>
                      <a:pt x="2" y="91"/>
                    </a:cubicBezTo>
                    <a:cubicBezTo>
                      <a:pt x="4" y="97"/>
                      <a:pt x="5" y="102"/>
                      <a:pt x="6" y="107"/>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FFFFFF"/>
                  </a:solidFill>
                  <a:latin typeface="Segoe UI"/>
                </a:endParaRPr>
              </a:p>
            </p:txBody>
          </p:sp>
          <p:sp>
            <p:nvSpPr>
              <p:cNvPr id="849" name="Freeform 182">
                <a:extLst>
                  <a:ext uri="{FF2B5EF4-FFF2-40B4-BE49-F238E27FC236}">
                    <a16:creationId xmlns:a16="http://schemas.microsoft.com/office/drawing/2014/main" id="{23B6275B-7296-40A6-9E2E-657A2A5EF9C3}"/>
                  </a:ext>
                </a:extLst>
              </p:cNvPr>
              <p:cNvSpPr>
                <a:spLocks noEditPoints="1"/>
              </p:cNvSpPr>
              <p:nvPr/>
            </p:nvSpPr>
            <p:spPr bwMode="auto">
              <a:xfrm>
                <a:off x="6544" y="1069"/>
                <a:ext cx="37" cy="66"/>
              </a:xfrm>
              <a:custGeom>
                <a:avLst/>
                <a:gdLst>
                  <a:gd name="T0" fmla="*/ 110 w 143"/>
                  <a:gd name="T1" fmla="*/ 162 h 250"/>
                  <a:gd name="T2" fmla="*/ 110 w 143"/>
                  <a:gd name="T3" fmla="*/ 162 h 250"/>
                  <a:gd name="T4" fmla="*/ 107 w 143"/>
                  <a:gd name="T5" fmla="*/ 84 h 250"/>
                  <a:gd name="T6" fmla="*/ 106 w 143"/>
                  <a:gd name="T7" fmla="*/ 74 h 250"/>
                  <a:gd name="T8" fmla="*/ 104 w 143"/>
                  <a:gd name="T9" fmla="*/ 62 h 250"/>
                  <a:gd name="T10" fmla="*/ 101 w 143"/>
                  <a:gd name="T11" fmla="*/ 51 h 250"/>
                  <a:gd name="T12" fmla="*/ 94 w 143"/>
                  <a:gd name="T13" fmla="*/ 40 h 250"/>
                  <a:gd name="T14" fmla="*/ 83 w 143"/>
                  <a:gd name="T15" fmla="*/ 34 h 250"/>
                  <a:gd name="T16" fmla="*/ 68 w 143"/>
                  <a:gd name="T17" fmla="*/ 31 h 250"/>
                  <a:gd name="T18" fmla="*/ 47 w 143"/>
                  <a:gd name="T19" fmla="*/ 38 h 250"/>
                  <a:gd name="T20" fmla="*/ 37 w 143"/>
                  <a:gd name="T21" fmla="*/ 53 h 250"/>
                  <a:gd name="T22" fmla="*/ 33 w 143"/>
                  <a:gd name="T23" fmla="*/ 71 h 250"/>
                  <a:gd name="T24" fmla="*/ 33 w 143"/>
                  <a:gd name="T25" fmla="*/ 87 h 250"/>
                  <a:gd name="T26" fmla="*/ 36 w 143"/>
                  <a:gd name="T27" fmla="*/ 165 h 250"/>
                  <a:gd name="T28" fmla="*/ 36 w 143"/>
                  <a:gd name="T29" fmla="*/ 175 h 250"/>
                  <a:gd name="T30" fmla="*/ 38 w 143"/>
                  <a:gd name="T31" fmla="*/ 187 h 250"/>
                  <a:gd name="T32" fmla="*/ 42 w 143"/>
                  <a:gd name="T33" fmla="*/ 199 h 250"/>
                  <a:gd name="T34" fmla="*/ 49 w 143"/>
                  <a:gd name="T35" fmla="*/ 209 h 250"/>
                  <a:gd name="T36" fmla="*/ 60 w 143"/>
                  <a:gd name="T37" fmla="*/ 216 h 250"/>
                  <a:gd name="T38" fmla="*/ 75 w 143"/>
                  <a:gd name="T39" fmla="*/ 218 h 250"/>
                  <a:gd name="T40" fmla="*/ 90 w 143"/>
                  <a:gd name="T41" fmla="*/ 215 h 250"/>
                  <a:gd name="T42" fmla="*/ 100 w 143"/>
                  <a:gd name="T43" fmla="*/ 207 h 250"/>
                  <a:gd name="T44" fmla="*/ 106 w 143"/>
                  <a:gd name="T45" fmla="*/ 197 h 250"/>
                  <a:gd name="T46" fmla="*/ 109 w 143"/>
                  <a:gd name="T47" fmla="*/ 185 h 250"/>
                  <a:gd name="T48" fmla="*/ 110 w 143"/>
                  <a:gd name="T49" fmla="*/ 173 h 250"/>
                  <a:gd name="T50" fmla="*/ 110 w 143"/>
                  <a:gd name="T51" fmla="*/ 162 h 250"/>
                  <a:gd name="T52" fmla="*/ 3 w 143"/>
                  <a:gd name="T53" fmla="*/ 166 h 250"/>
                  <a:gd name="T54" fmla="*/ 3 w 143"/>
                  <a:gd name="T55" fmla="*/ 166 h 250"/>
                  <a:gd name="T56" fmla="*/ 0 w 143"/>
                  <a:gd name="T57" fmla="*/ 88 h 250"/>
                  <a:gd name="T58" fmla="*/ 0 w 143"/>
                  <a:gd name="T59" fmla="*/ 72 h 250"/>
                  <a:gd name="T60" fmla="*/ 3 w 143"/>
                  <a:gd name="T61" fmla="*/ 53 h 250"/>
                  <a:gd name="T62" fmla="*/ 10 w 143"/>
                  <a:gd name="T63" fmla="*/ 34 h 250"/>
                  <a:gd name="T64" fmla="*/ 22 w 143"/>
                  <a:gd name="T65" fmla="*/ 18 h 250"/>
                  <a:gd name="T66" fmla="*/ 40 w 143"/>
                  <a:gd name="T67" fmla="*/ 5 h 250"/>
                  <a:gd name="T68" fmla="*/ 67 w 143"/>
                  <a:gd name="T69" fmla="*/ 0 h 250"/>
                  <a:gd name="T70" fmla="*/ 94 w 143"/>
                  <a:gd name="T71" fmla="*/ 4 h 250"/>
                  <a:gd name="T72" fmla="*/ 113 w 143"/>
                  <a:gd name="T73" fmla="*/ 14 h 250"/>
                  <a:gd name="T74" fmla="*/ 127 w 143"/>
                  <a:gd name="T75" fmla="*/ 30 h 250"/>
                  <a:gd name="T76" fmla="*/ 134 w 143"/>
                  <a:gd name="T77" fmla="*/ 49 h 250"/>
                  <a:gd name="T78" fmla="*/ 139 w 143"/>
                  <a:gd name="T79" fmla="*/ 67 h 250"/>
                  <a:gd name="T80" fmla="*/ 140 w 143"/>
                  <a:gd name="T81" fmla="*/ 83 h 250"/>
                  <a:gd name="T82" fmla="*/ 143 w 143"/>
                  <a:gd name="T83" fmla="*/ 161 h 250"/>
                  <a:gd name="T84" fmla="*/ 143 w 143"/>
                  <a:gd name="T85" fmla="*/ 177 h 250"/>
                  <a:gd name="T86" fmla="*/ 140 w 143"/>
                  <a:gd name="T87" fmla="*/ 196 h 250"/>
                  <a:gd name="T88" fmla="*/ 133 w 143"/>
                  <a:gd name="T89" fmla="*/ 215 h 250"/>
                  <a:gd name="T90" fmla="*/ 121 w 143"/>
                  <a:gd name="T91" fmla="*/ 232 h 250"/>
                  <a:gd name="T92" fmla="*/ 103 w 143"/>
                  <a:gd name="T93" fmla="*/ 244 h 250"/>
                  <a:gd name="T94" fmla="*/ 76 w 143"/>
                  <a:gd name="T95" fmla="*/ 249 h 250"/>
                  <a:gd name="T96" fmla="*/ 49 w 143"/>
                  <a:gd name="T97" fmla="*/ 246 h 250"/>
                  <a:gd name="T98" fmla="*/ 29 w 143"/>
                  <a:gd name="T99" fmla="*/ 235 h 250"/>
                  <a:gd name="T100" fmla="*/ 16 w 143"/>
                  <a:gd name="T101" fmla="*/ 219 h 250"/>
                  <a:gd name="T102" fmla="*/ 8 w 143"/>
                  <a:gd name="T103" fmla="*/ 201 h 250"/>
                  <a:gd name="T104" fmla="*/ 4 w 143"/>
                  <a:gd name="T105" fmla="*/ 182 h 250"/>
                  <a:gd name="T106" fmla="*/ 3 w 143"/>
                  <a:gd name="T107" fmla="*/ 166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43" h="250">
                    <a:moveTo>
                      <a:pt x="110" y="162"/>
                    </a:moveTo>
                    <a:lnTo>
                      <a:pt x="110" y="162"/>
                    </a:lnTo>
                    <a:lnTo>
                      <a:pt x="107" y="84"/>
                    </a:lnTo>
                    <a:cubicBezTo>
                      <a:pt x="107" y="81"/>
                      <a:pt x="106" y="78"/>
                      <a:pt x="106" y="74"/>
                    </a:cubicBezTo>
                    <a:cubicBezTo>
                      <a:pt x="106" y="70"/>
                      <a:pt x="105" y="66"/>
                      <a:pt x="104" y="62"/>
                    </a:cubicBezTo>
                    <a:cubicBezTo>
                      <a:pt x="103" y="58"/>
                      <a:pt x="102" y="54"/>
                      <a:pt x="101" y="51"/>
                    </a:cubicBezTo>
                    <a:cubicBezTo>
                      <a:pt x="99" y="47"/>
                      <a:pt x="97" y="43"/>
                      <a:pt x="94" y="40"/>
                    </a:cubicBezTo>
                    <a:cubicBezTo>
                      <a:pt x="91" y="38"/>
                      <a:pt x="87" y="35"/>
                      <a:pt x="83" y="34"/>
                    </a:cubicBezTo>
                    <a:cubicBezTo>
                      <a:pt x="79" y="32"/>
                      <a:pt x="74" y="31"/>
                      <a:pt x="68" y="31"/>
                    </a:cubicBezTo>
                    <a:cubicBezTo>
                      <a:pt x="59" y="32"/>
                      <a:pt x="52" y="34"/>
                      <a:pt x="47" y="38"/>
                    </a:cubicBezTo>
                    <a:cubicBezTo>
                      <a:pt x="43" y="42"/>
                      <a:pt x="39" y="47"/>
                      <a:pt x="37" y="53"/>
                    </a:cubicBezTo>
                    <a:cubicBezTo>
                      <a:pt x="35" y="59"/>
                      <a:pt x="33" y="65"/>
                      <a:pt x="33" y="71"/>
                    </a:cubicBezTo>
                    <a:cubicBezTo>
                      <a:pt x="33" y="77"/>
                      <a:pt x="33" y="82"/>
                      <a:pt x="33" y="87"/>
                    </a:cubicBezTo>
                    <a:lnTo>
                      <a:pt x="36" y="165"/>
                    </a:lnTo>
                    <a:cubicBezTo>
                      <a:pt x="36" y="168"/>
                      <a:pt x="36" y="172"/>
                      <a:pt x="36" y="175"/>
                    </a:cubicBezTo>
                    <a:cubicBezTo>
                      <a:pt x="37" y="179"/>
                      <a:pt x="37" y="183"/>
                      <a:pt x="38" y="187"/>
                    </a:cubicBezTo>
                    <a:cubicBezTo>
                      <a:pt x="39" y="191"/>
                      <a:pt x="41" y="195"/>
                      <a:pt x="42" y="199"/>
                    </a:cubicBezTo>
                    <a:cubicBezTo>
                      <a:pt x="44" y="203"/>
                      <a:pt x="46" y="206"/>
                      <a:pt x="49" y="209"/>
                    </a:cubicBezTo>
                    <a:cubicBezTo>
                      <a:pt x="52" y="212"/>
                      <a:pt x="55" y="214"/>
                      <a:pt x="60" y="216"/>
                    </a:cubicBezTo>
                    <a:cubicBezTo>
                      <a:pt x="64" y="218"/>
                      <a:pt x="69" y="218"/>
                      <a:pt x="75" y="218"/>
                    </a:cubicBezTo>
                    <a:cubicBezTo>
                      <a:pt x="81" y="218"/>
                      <a:pt x="86" y="217"/>
                      <a:pt x="90" y="215"/>
                    </a:cubicBezTo>
                    <a:cubicBezTo>
                      <a:pt x="94" y="213"/>
                      <a:pt x="97" y="210"/>
                      <a:pt x="100" y="207"/>
                    </a:cubicBezTo>
                    <a:cubicBezTo>
                      <a:pt x="102" y="204"/>
                      <a:pt x="104" y="200"/>
                      <a:pt x="106" y="197"/>
                    </a:cubicBezTo>
                    <a:cubicBezTo>
                      <a:pt x="107" y="193"/>
                      <a:pt x="108" y="189"/>
                      <a:pt x="109" y="185"/>
                    </a:cubicBezTo>
                    <a:cubicBezTo>
                      <a:pt x="109" y="181"/>
                      <a:pt x="110" y="177"/>
                      <a:pt x="110" y="173"/>
                    </a:cubicBezTo>
                    <a:cubicBezTo>
                      <a:pt x="110" y="169"/>
                      <a:pt x="110" y="165"/>
                      <a:pt x="110" y="162"/>
                    </a:cubicBezTo>
                    <a:close/>
                    <a:moveTo>
                      <a:pt x="3" y="166"/>
                    </a:moveTo>
                    <a:lnTo>
                      <a:pt x="3" y="166"/>
                    </a:lnTo>
                    <a:lnTo>
                      <a:pt x="0" y="88"/>
                    </a:lnTo>
                    <a:cubicBezTo>
                      <a:pt x="0" y="84"/>
                      <a:pt x="0" y="78"/>
                      <a:pt x="0" y="72"/>
                    </a:cubicBezTo>
                    <a:cubicBezTo>
                      <a:pt x="0" y="66"/>
                      <a:pt x="1" y="60"/>
                      <a:pt x="3" y="53"/>
                    </a:cubicBezTo>
                    <a:cubicBezTo>
                      <a:pt x="4" y="47"/>
                      <a:pt x="7" y="41"/>
                      <a:pt x="10" y="34"/>
                    </a:cubicBezTo>
                    <a:cubicBezTo>
                      <a:pt x="13" y="28"/>
                      <a:pt x="17" y="23"/>
                      <a:pt x="22" y="18"/>
                    </a:cubicBezTo>
                    <a:cubicBezTo>
                      <a:pt x="27" y="13"/>
                      <a:pt x="33" y="9"/>
                      <a:pt x="40" y="5"/>
                    </a:cubicBezTo>
                    <a:cubicBezTo>
                      <a:pt x="48" y="2"/>
                      <a:pt x="57" y="1"/>
                      <a:pt x="67" y="0"/>
                    </a:cubicBezTo>
                    <a:cubicBezTo>
                      <a:pt x="77" y="0"/>
                      <a:pt x="86" y="1"/>
                      <a:pt x="94" y="4"/>
                    </a:cubicBezTo>
                    <a:cubicBezTo>
                      <a:pt x="102" y="6"/>
                      <a:pt x="108" y="10"/>
                      <a:pt x="113" y="14"/>
                    </a:cubicBezTo>
                    <a:cubicBezTo>
                      <a:pt x="119" y="19"/>
                      <a:pt x="123" y="24"/>
                      <a:pt x="127" y="30"/>
                    </a:cubicBezTo>
                    <a:cubicBezTo>
                      <a:pt x="130" y="36"/>
                      <a:pt x="133" y="42"/>
                      <a:pt x="134" y="49"/>
                    </a:cubicBezTo>
                    <a:cubicBezTo>
                      <a:pt x="136" y="55"/>
                      <a:pt x="138" y="61"/>
                      <a:pt x="139" y="67"/>
                    </a:cubicBezTo>
                    <a:cubicBezTo>
                      <a:pt x="139" y="73"/>
                      <a:pt x="140" y="78"/>
                      <a:pt x="140" y="83"/>
                    </a:cubicBezTo>
                    <a:lnTo>
                      <a:pt x="143" y="161"/>
                    </a:lnTo>
                    <a:cubicBezTo>
                      <a:pt x="143" y="166"/>
                      <a:pt x="143" y="171"/>
                      <a:pt x="143" y="177"/>
                    </a:cubicBezTo>
                    <a:cubicBezTo>
                      <a:pt x="142" y="183"/>
                      <a:pt x="141" y="190"/>
                      <a:pt x="140" y="196"/>
                    </a:cubicBezTo>
                    <a:cubicBezTo>
                      <a:pt x="138" y="202"/>
                      <a:pt x="136" y="209"/>
                      <a:pt x="133" y="215"/>
                    </a:cubicBezTo>
                    <a:cubicBezTo>
                      <a:pt x="130" y="221"/>
                      <a:pt x="126" y="227"/>
                      <a:pt x="121" y="232"/>
                    </a:cubicBezTo>
                    <a:cubicBezTo>
                      <a:pt x="116" y="237"/>
                      <a:pt x="110" y="241"/>
                      <a:pt x="103" y="244"/>
                    </a:cubicBezTo>
                    <a:cubicBezTo>
                      <a:pt x="95" y="247"/>
                      <a:pt x="86" y="249"/>
                      <a:pt x="76" y="249"/>
                    </a:cubicBezTo>
                    <a:cubicBezTo>
                      <a:pt x="66" y="250"/>
                      <a:pt x="57" y="249"/>
                      <a:pt x="49" y="246"/>
                    </a:cubicBezTo>
                    <a:cubicBezTo>
                      <a:pt x="41" y="243"/>
                      <a:pt x="35" y="240"/>
                      <a:pt x="29" y="235"/>
                    </a:cubicBezTo>
                    <a:cubicBezTo>
                      <a:pt x="24" y="231"/>
                      <a:pt x="20" y="225"/>
                      <a:pt x="16" y="219"/>
                    </a:cubicBezTo>
                    <a:cubicBezTo>
                      <a:pt x="13" y="213"/>
                      <a:pt x="10" y="207"/>
                      <a:pt x="8" y="201"/>
                    </a:cubicBezTo>
                    <a:cubicBezTo>
                      <a:pt x="6" y="195"/>
                      <a:pt x="5" y="188"/>
                      <a:pt x="4" y="182"/>
                    </a:cubicBezTo>
                    <a:cubicBezTo>
                      <a:pt x="3" y="177"/>
                      <a:pt x="3" y="171"/>
                      <a:pt x="3" y="166"/>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FFFFFF"/>
                  </a:solidFill>
                  <a:latin typeface="Segoe UI"/>
                </a:endParaRPr>
              </a:p>
            </p:txBody>
          </p:sp>
          <p:sp>
            <p:nvSpPr>
              <p:cNvPr id="850" name="Freeform 183">
                <a:extLst>
                  <a:ext uri="{FF2B5EF4-FFF2-40B4-BE49-F238E27FC236}">
                    <a16:creationId xmlns:a16="http://schemas.microsoft.com/office/drawing/2014/main" id="{2E3B5967-E417-4899-9ABE-4F1ABA10DD55}"/>
                  </a:ext>
                </a:extLst>
              </p:cNvPr>
              <p:cNvSpPr>
                <a:spLocks noEditPoints="1"/>
              </p:cNvSpPr>
              <p:nvPr/>
            </p:nvSpPr>
            <p:spPr bwMode="auto">
              <a:xfrm>
                <a:off x="6567" y="882"/>
                <a:ext cx="38" cy="66"/>
              </a:xfrm>
              <a:custGeom>
                <a:avLst/>
                <a:gdLst>
                  <a:gd name="T0" fmla="*/ 110 w 143"/>
                  <a:gd name="T1" fmla="*/ 163 h 250"/>
                  <a:gd name="T2" fmla="*/ 110 w 143"/>
                  <a:gd name="T3" fmla="*/ 163 h 250"/>
                  <a:gd name="T4" fmla="*/ 107 w 143"/>
                  <a:gd name="T5" fmla="*/ 85 h 250"/>
                  <a:gd name="T6" fmla="*/ 106 w 143"/>
                  <a:gd name="T7" fmla="*/ 74 h 250"/>
                  <a:gd name="T8" fmla="*/ 105 w 143"/>
                  <a:gd name="T9" fmla="*/ 63 h 250"/>
                  <a:gd name="T10" fmla="*/ 101 w 143"/>
                  <a:gd name="T11" fmla="*/ 51 h 250"/>
                  <a:gd name="T12" fmla="*/ 94 w 143"/>
                  <a:gd name="T13" fmla="*/ 41 h 250"/>
                  <a:gd name="T14" fmla="*/ 83 w 143"/>
                  <a:gd name="T15" fmla="*/ 34 h 250"/>
                  <a:gd name="T16" fmla="*/ 68 w 143"/>
                  <a:gd name="T17" fmla="*/ 32 h 250"/>
                  <a:gd name="T18" fmla="*/ 48 w 143"/>
                  <a:gd name="T19" fmla="*/ 38 h 250"/>
                  <a:gd name="T20" fmla="*/ 37 w 143"/>
                  <a:gd name="T21" fmla="*/ 53 h 250"/>
                  <a:gd name="T22" fmla="*/ 34 w 143"/>
                  <a:gd name="T23" fmla="*/ 71 h 250"/>
                  <a:gd name="T24" fmla="*/ 33 w 143"/>
                  <a:gd name="T25" fmla="*/ 87 h 250"/>
                  <a:gd name="T26" fmla="*/ 36 w 143"/>
                  <a:gd name="T27" fmla="*/ 165 h 250"/>
                  <a:gd name="T28" fmla="*/ 37 w 143"/>
                  <a:gd name="T29" fmla="*/ 176 h 250"/>
                  <a:gd name="T30" fmla="*/ 39 w 143"/>
                  <a:gd name="T31" fmla="*/ 187 h 250"/>
                  <a:gd name="T32" fmla="*/ 42 w 143"/>
                  <a:gd name="T33" fmla="*/ 199 h 250"/>
                  <a:gd name="T34" fmla="*/ 49 w 143"/>
                  <a:gd name="T35" fmla="*/ 209 h 250"/>
                  <a:gd name="T36" fmla="*/ 60 w 143"/>
                  <a:gd name="T37" fmla="*/ 216 h 250"/>
                  <a:gd name="T38" fmla="*/ 75 w 143"/>
                  <a:gd name="T39" fmla="*/ 218 h 250"/>
                  <a:gd name="T40" fmla="*/ 90 w 143"/>
                  <a:gd name="T41" fmla="*/ 215 h 250"/>
                  <a:gd name="T42" fmla="*/ 100 w 143"/>
                  <a:gd name="T43" fmla="*/ 207 h 250"/>
                  <a:gd name="T44" fmla="*/ 106 w 143"/>
                  <a:gd name="T45" fmla="*/ 197 h 250"/>
                  <a:gd name="T46" fmla="*/ 109 w 143"/>
                  <a:gd name="T47" fmla="*/ 185 h 250"/>
                  <a:gd name="T48" fmla="*/ 110 w 143"/>
                  <a:gd name="T49" fmla="*/ 173 h 250"/>
                  <a:gd name="T50" fmla="*/ 110 w 143"/>
                  <a:gd name="T51" fmla="*/ 163 h 250"/>
                  <a:gd name="T52" fmla="*/ 3 w 143"/>
                  <a:gd name="T53" fmla="*/ 167 h 250"/>
                  <a:gd name="T54" fmla="*/ 3 w 143"/>
                  <a:gd name="T55" fmla="*/ 167 h 250"/>
                  <a:gd name="T56" fmla="*/ 0 w 143"/>
                  <a:gd name="T57" fmla="*/ 89 h 250"/>
                  <a:gd name="T58" fmla="*/ 0 w 143"/>
                  <a:gd name="T59" fmla="*/ 72 h 250"/>
                  <a:gd name="T60" fmla="*/ 3 w 143"/>
                  <a:gd name="T61" fmla="*/ 54 h 250"/>
                  <a:gd name="T62" fmla="*/ 10 w 143"/>
                  <a:gd name="T63" fmla="*/ 35 h 250"/>
                  <a:gd name="T64" fmla="*/ 22 w 143"/>
                  <a:gd name="T65" fmla="*/ 18 h 250"/>
                  <a:gd name="T66" fmla="*/ 41 w 143"/>
                  <a:gd name="T67" fmla="*/ 6 h 250"/>
                  <a:gd name="T68" fmla="*/ 67 w 143"/>
                  <a:gd name="T69" fmla="*/ 1 h 250"/>
                  <a:gd name="T70" fmla="*/ 94 w 143"/>
                  <a:gd name="T71" fmla="*/ 4 h 250"/>
                  <a:gd name="T72" fmla="*/ 114 w 143"/>
                  <a:gd name="T73" fmla="*/ 15 h 250"/>
                  <a:gd name="T74" fmla="*/ 127 w 143"/>
                  <a:gd name="T75" fmla="*/ 31 h 250"/>
                  <a:gd name="T76" fmla="*/ 135 w 143"/>
                  <a:gd name="T77" fmla="*/ 49 h 250"/>
                  <a:gd name="T78" fmla="*/ 139 w 143"/>
                  <a:gd name="T79" fmla="*/ 67 h 250"/>
                  <a:gd name="T80" fmla="*/ 140 w 143"/>
                  <a:gd name="T81" fmla="*/ 83 h 250"/>
                  <a:gd name="T82" fmla="*/ 143 w 143"/>
                  <a:gd name="T83" fmla="*/ 162 h 250"/>
                  <a:gd name="T84" fmla="*/ 143 w 143"/>
                  <a:gd name="T85" fmla="*/ 178 h 250"/>
                  <a:gd name="T86" fmla="*/ 140 w 143"/>
                  <a:gd name="T87" fmla="*/ 196 h 250"/>
                  <a:gd name="T88" fmla="*/ 134 w 143"/>
                  <a:gd name="T89" fmla="*/ 215 h 250"/>
                  <a:gd name="T90" fmla="*/ 122 w 143"/>
                  <a:gd name="T91" fmla="*/ 232 h 250"/>
                  <a:gd name="T92" fmla="*/ 103 w 143"/>
                  <a:gd name="T93" fmla="*/ 244 h 250"/>
                  <a:gd name="T94" fmla="*/ 76 w 143"/>
                  <a:gd name="T95" fmla="*/ 250 h 250"/>
                  <a:gd name="T96" fmla="*/ 49 w 143"/>
                  <a:gd name="T97" fmla="*/ 246 h 250"/>
                  <a:gd name="T98" fmla="*/ 30 w 143"/>
                  <a:gd name="T99" fmla="*/ 235 h 250"/>
                  <a:gd name="T100" fmla="*/ 17 w 143"/>
                  <a:gd name="T101" fmla="*/ 220 h 250"/>
                  <a:gd name="T102" fmla="*/ 9 w 143"/>
                  <a:gd name="T103" fmla="*/ 201 h 250"/>
                  <a:gd name="T104" fmla="*/ 4 w 143"/>
                  <a:gd name="T105" fmla="*/ 183 h 250"/>
                  <a:gd name="T106" fmla="*/ 3 w 143"/>
                  <a:gd name="T107" fmla="*/ 167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43" h="250">
                    <a:moveTo>
                      <a:pt x="110" y="163"/>
                    </a:moveTo>
                    <a:lnTo>
                      <a:pt x="110" y="163"/>
                    </a:lnTo>
                    <a:lnTo>
                      <a:pt x="107" y="85"/>
                    </a:lnTo>
                    <a:cubicBezTo>
                      <a:pt x="107" y="82"/>
                      <a:pt x="107" y="78"/>
                      <a:pt x="106" y="74"/>
                    </a:cubicBezTo>
                    <a:cubicBezTo>
                      <a:pt x="106" y="71"/>
                      <a:pt x="106" y="67"/>
                      <a:pt x="105" y="63"/>
                    </a:cubicBezTo>
                    <a:cubicBezTo>
                      <a:pt x="104" y="59"/>
                      <a:pt x="102" y="55"/>
                      <a:pt x="101" y="51"/>
                    </a:cubicBezTo>
                    <a:cubicBezTo>
                      <a:pt x="99" y="47"/>
                      <a:pt x="97" y="44"/>
                      <a:pt x="94" y="41"/>
                    </a:cubicBezTo>
                    <a:cubicBezTo>
                      <a:pt x="91" y="38"/>
                      <a:pt x="88" y="36"/>
                      <a:pt x="83" y="34"/>
                    </a:cubicBezTo>
                    <a:cubicBezTo>
                      <a:pt x="79" y="32"/>
                      <a:pt x="74" y="32"/>
                      <a:pt x="68" y="32"/>
                    </a:cubicBezTo>
                    <a:cubicBezTo>
                      <a:pt x="59" y="32"/>
                      <a:pt x="53" y="34"/>
                      <a:pt x="48" y="38"/>
                    </a:cubicBezTo>
                    <a:cubicBezTo>
                      <a:pt x="43" y="43"/>
                      <a:pt x="39" y="48"/>
                      <a:pt x="37" y="53"/>
                    </a:cubicBezTo>
                    <a:cubicBezTo>
                      <a:pt x="35" y="59"/>
                      <a:pt x="34" y="65"/>
                      <a:pt x="34" y="71"/>
                    </a:cubicBezTo>
                    <a:cubicBezTo>
                      <a:pt x="33" y="77"/>
                      <a:pt x="33" y="83"/>
                      <a:pt x="33" y="87"/>
                    </a:cubicBezTo>
                    <a:lnTo>
                      <a:pt x="36" y="165"/>
                    </a:lnTo>
                    <a:cubicBezTo>
                      <a:pt x="36" y="168"/>
                      <a:pt x="36" y="172"/>
                      <a:pt x="37" y="176"/>
                    </a:cubicBezTo>
                    <a:cubicBezTo>
                      <a:pt x="37" y="180"/>
                      <a:pt x="38" y="183"/>
                      <a:pt x="39" y="187"/>
                    </a:cubicBezTo>
                    <a:cubicBezTo>
                      <a:pt x="40" y="191"/>
                      <a:pt x="41" y="195"/>
                      <a:pt x="42" y="199"/>
                    </a:cubicBezTo>
                    <a:cubicBezTo>
                      <a:pt x="44" y="203"/>
                      <a:pt x="46" y="206"/>
                      <a:pt x="49" y="209"/>
                    </a:cubicBezTo>
                    <a:cubicBezTo>
                      <a:pt x="52" y="212"/>
                      <a:pt x="56" y="215"/>
                      <a:pt x="60" y="216"/>
                    </a:cubicBezTo>
                    <a:cubicBezTo>
                      <a:pt x="64" y="218"/>
                      <a:pt x="69" y="219"/>
                      <a:pt x="75" y="218"/>
                    </a:cubicBezTo>
                    <a:cubicBezTo>
                      <a:pt x="81" y="218"/>
                      <a:pt x="86" y="217"/>
                      <a:pt x="90" y="215"/>
                    </a:cubicBezTo>
                    <a:cubicBezTo>
                      <a:pt x="94" y="213"/>
                      <a:pt x="97" y="211"/>
                      <a:pt x="100" y="207"/>
                    </a:cubicBezTo>
                    <a:cubicBezTo>
                      <a:pt x="103" y="204"/>
                      <a:pt x="105" y="201"/>
                      <a:pt x="106" y="197"/>
                    </a:cubicBezTo>
                    <a:cubicBezTo>
                      <a:pt x="107" y="193"/>
                      <a:pt x="108" y="189"/>
                      <a:pt x="109" y="185"/>
                    </a:cubicBezTo>
                    <a:cubicBezTo>
                      <a:pt x="110" y="181"/>
                      <a:pt x="110" y="177"/>
                      <a:pt x="110" y="173"/>
                    </a:cubicBezTo>
                    <a:cubicBezTo>
                      <a:pt x="110" y="169"/>
                      <a:pt x="110" y="166"/>
                      <a:pt x="110" y="163"/>
                    </a:cubicBezTo>
                    <a:close/>
                    <a:moveTo>
                      <a:pt x="3" y="167"/>
                    </a:moveTo>
                    <a:lnTo>
                      <a:pt x="3" y="167"/>
                    </a:lnTo>
                    <a:lnTo>
                      <a:pt x="0" y="89"/>
                    </a:lnTo>
                    <a:cubicBezTo>
                      <a:pt x="0" y="84"/>
                      <a:pt x="0" y="79"/>
                      <a:pt x="0" y="72"/>
                    </a:cubicBezTo>
                    <a:cubicBezTo>
                      <a:pt x="1" y="66"/>
                      <a:pt x="2" y="60"/>
                      <a:pt x="3" y="54"/>
                    </a:cubicBezTo>
                    <a:cubicBezTo>
                      <a:pt x="5" y="47"/>
                      <a:pt x="7" y="41"/>
                      <a:pt x="10" y="35"/>
                    </a:cubicBezTo>
                    <a:cubicBezTo>
                      <a:pt x="13" y="29"/>
                      <a:pt x="17" y="23"/>
                      <a:pt x="22" y="18"/>
                    </a:cubicBezTo>
                    <a:cubicBezTo>
                      <a:pt x="27" y="13"/>
                      <a:pt x="33" y="9"/>
                      <a:pt x="41" y="6"/>
                    </a:cubicBezTo>
                    <a:cubicBezTo>
                      <a:pt x="48" y="3"/>
                      <a:pt x="57" y="1"/>
                      <a:pt x="67" y="1"/>
                    </a:cubicBezTo>
                    <a:cubicBezTo>
                      <a:pt x="78" y="0"/>
                      <a:pt x="87" y="1"/>
                      <a:pt x="94" y="4"/>
                    </a:cubicBezTo>
                    <a:cubicBezTo>
                      <a:pt x="102" y="7"/>
                      <a:pt x="108" y="10"/>
                      <a:pt x="114" y="15"/>
                    </a:cubicBezTo>
                    <a:cubicBezTo>
                      <a:pt x="119" y="19"/>
                      <a:pt x="124" y="25"/>
                      <a:pt x="127" y="31"/>
                    </a:cubicBezTo>
                    <a:cubicBezTo>
                      <a:pt x="130" y="36"/>
                      <a:pt x="133" y="43"/>
                      <a:pt x="135" y="49"/>
                    </a:cubicBezTo>
                    <a:cubicBezTo>
                      <a:pt x="137" y="55"/>
                      <a:pt x="138" y="61"/>
                      <a:pt x="139" y="67"/>
                    </a:cubicBezTo>
                    <a:cubicBezTo>
                      <a:pt x="140" y="73"/>
                      <a:pt x="140" y="79"/>
                      <a:pt x="140" y="83"/>
                    </a:cubicBezTo>
                    <a:lnTo>
                      <a:pt x="143" y="162"/>
                    </a:lnTo>
                    <a:cubicBezTo>
                      <a:pt x="143" y="166"/>
                      <a:pt x="143" y="172"/>
                      <a:pt x="143" y="178"/>
                    </a:cubicBezTo>
                    <a:cubicBezTo>
                      <a:pt x="143" y="184"/>
                      <a:pt x="142" y="190"/>
                      <a:pt x="140" y="196"/>
                    </a:cubicBezTo>
                    <a:cubicBezTo>
                      <a:pt x="139" y="203"/>
                      <a:pt x="136" y="209"/>
                      <a:pt x="134" y="215"/>
                    </a:cubicBezTo>
                    <a:cubicBezTo>
                      <a:pt x="131" y="221"/>
                      <a:pt x="127" y="227"/>
                      <a:pt x="122" y="232"/>
                    </a:cubicBezTo>
                    <a:cubicBezTo>
                      <a:pt x="117" y="237"/>
                      <a:pt x="110" y="241"/>
                      <a:pt x="103" y="244"/>
                    </a:cubicBezTo>
                    <a:cubicBezTo>
                      <a:pt x="96" y="247"/>
                      <a:pt x="87" y="249"/>
                      <a:pt x="76" y="250"/>
                    </a:cubicBezTo>
                    <a:cubicBezTo>
                      <a:pt x="66" y="250"/>
                      <a:pt x="57" y="249"/>
                      <a:pt x="49" y="246"/>
                    </a:cubicBezTo>
                    <a:cubicBezTo>
                      <a:pt x="42" y="244"/>
                      <a:pt x="35" y="240"/>
                      <a:pt x="30" y="235"/>
                    </a:cubicBezTo>
                    <a:cubicBezTo>
                      <a:pt x="24" y="231"/>
                      <a:pt x="20" y="226"/>
                      <a:pt x="17" y="220"/>
                    </a:cubicBezTo>
                    <a:cubicBezTo>
                      <a:pt x="13" y="214"/>
                      <a:pt x="11" y="208"/>
                      <a:pt x="9" y="201"/>
                    </a:cubicBezTo>
                    <a:cubicBezTo>
                      <a:pt x="7" y="195"/>
                      <a:pt x="5" y="189"/>
                      <a:pt x="4" y="183"/>
                    </a:cubicBezTo>
                    <a:cubicBezTo>
                      <a:pt x="4" y="177"/>
                      <a:pt x="3" y="171"/>
                      <a:pt x="3" y="167"/>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FFFFFF"/>
                  </a:solidFill>
                  <a:latin typeface="Segoe UI"/>
                </a:endParaRPr>
              </a:p>
            </p:txBody>
          </p:sp>
        </p:grpSp>
        <p:sp>
          <p:nvSpPr>
            <p:cNvPr id="835" name="TextBox 834">
              <a:extLst>
                <a:ext uri="{FF2B5EF4-FFF2-40B4-BE49-F238E27FC236}">
                  <a16:creationId xmlns:a16="http://schemas.microsoft.com/office/drawing/2014/main" id="{C1DE1610-3895-47C3-AD94-92DB8F086281}"/>
                </a:ext>
              </a:extLst>
            </p:cNvPr>
            <p:cNvSpPr txBox="1"/>
            <p:nvPr/>
          </p:nvSpPr>
          <p:spPr>
            <a:xfrm>
              <a:off x="4474513" y="1018137"/>
              <a:ext cx="787326" cy="282553"/>
            </a:xfrm>
            <a:prstGeom prst="rect">
              <a:avLst/>
            </a:prstGeom>
            <a:noFill/>
          </p:spPr>
          <p:txBody>
            <a:bodyPr wrap="square" lIns="0" tIns="0" rIns="0" bIns="0" rtlCol="0">
              <a:spAutoFit/>
            </a:bodyPr>
            <a:lstStyle/>
            <a:p>
              <a:pPr algn="ctr" defTabSz="914224">
                <a:lnSpc>
                  <a:spcPct val="90000"/>
                </a:lnSpc>
                <a:spcAft>
                  <a:spcPts val="600"/>
                </a:spcAft>
                <a:defRPr/>
              </a:pPr>
              <a:r>
                <a:rPr lang="en-US" sz="2000" kern="0">
                  <a:solidFill>
                    <a:srgbClr val="0078D7"/>
                  </a:solidFill>
                  <a:latin typeface="Segoe UI Semibold" panose="020B0702040204020203" pitchFamily="34" charset="0"/>
                  <a:cs typeface="Segoe UI Semibold" panose="020B0702040204020203" pitchFamily="34" charset="0"/>
                </a:rPr>
                <a:t>40</a:t>
              </a:r>
              <a:r>
                <a:rPr lang="en-US" sz="1399" kern="0">
                  <a:solidFill>
                    <a:srgbClr val="0078D7"/>
                  </a:solidFill>
                </a:rPr>
                <a:t>TB</a:t>
              </a:r>
              <a:endParaRPr lang="en-US" sz="2000" kern="0">
                <a:solidFill>
                  <a:srgbClr val="0078D7"/>
                </a:solidFill>
              </a:endParaRPr>
            </a:p>
          </p:txBody>
        </p:sp>
      </p:grpSp>
      <p:sp>
        <p:nvSpPr>
          <p:cNvPr id="851" name="TextBox 850">
            <a:extLst>
              <a:ext uri="{FF2B5EF4-FFF2-40B4-BE49-F238E27FC236}">
                <a16:creationId xmlns:a16="http://schemas.microsoft.com/office/drawing/2014/main" id="{AA59A5F9-176E-48E0-8B3C-A7C686619FF7}"/>
              </a:ext>
            </a:extLst>
          </p:cNvPr>
          <p:cNvSpPr txBox="1"/>
          <p:nvPr/>
        </p:nvSpPr>
        <p:spPr>
          <a:xfrm>
            <a:off x="6264146" y="4960505"/>
            <a:ext cx="767822" cy="432925"/>
          </a:xfrm>
          <a:prstGeom prst="rect">
            <a:avLst/>
          </a:prstGeom>
        </p:spPr>
        <p:txBody>
          <a:bodyPr wrap="none">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defTabSz="896043">
              <a:defRPr/>
            </a:pPr>
            <a:r>
              <a:rPr lang="en-US" sz="1199"/>
              <a:t>Effective</a:t>
            </a:r>
            <a:br>
              <a:rPr lang="en-US" sz="1199"/>
            </a:br>
            <a:r>
              <a:rPr lang="en-US" sz="1199"/>
              <a:t>policy</a:t>
            </a:r>
          </a:p>
        </p:txBody>
      </p:sp>
      <p:sp>
        <p:nvSpPr>
          <p:cNvPr id="852" name="Arc 851">
            <a:extLst>
              <a:ext uri="{FF2B5EF4-FFF2-40B4-BE49-F238E27FC236}">
                <a16:creationId xmlns:a16="http://schemas.microsoft.com/office/drawing/2014/main" id="{58B4F5E5-631E-4638-AD6D-7090CB61D786}"/>
              </a:ext>
            </a:extLst>
          </p:cNvPr>
          <p:cNvSpPr/>
          <p:nvPr/>
        </p:nvSpPr>
        <p:spPr>
          <a:xfrm>
            <a:off x="4950211" y="2699881"/>
            <a:ext cx="2125771" cy="2125771"/>
          </a:xfrm>
          <a:prstGeom prst="arc">
            <a:avLst>
              <a:gd name="adj1" fmla="val 9905982"/>
              <a:gd name="adj2" fmla="val 12734190"/>
            </a:avLst>
          </a:prstGeom>
          <a:noFill/>
          <a:ln w="9525" cap="flat" cmpd="sng" algn="ctr">
            <a:solidFill>
              <a:srgbClr val="0078D7"/>
            </a:solidFill>
            <a:prstDash val="solid"/>
            <a:headEnd type="triangle" w="med" len="med"/>
            <a:tailEnd type="triangle" w="med" len="med"/>
          </a:ln>
          <a:effectLst/>
        </p:spPr>
        <p:txBody>
          <a:bodyPr rtlCol="0" anchor="ctr"/>
          <a:lstStyle/>
          <a:p>
            <a:pPr algn="ctr" defTabSz="914224">
              <a:defRPr/>
            </a:pPr>
            <a:endParaRPr lang="en-US" sz="1836" kern="0">
              <a:solidFill>
                <a:srgbClr val="353535"/>
              </a:solidFill>
              <a:latin typeface="Segoe UI Semilight"/>
            </a:endParaRPr>
          </a:p>
        </p:txBody>
      </p:sp>
      <p:grpSp>
        <p:nvGrpSpPr>
          <p:cNvPr id="3" name="Group 2">
            <a:extLst>
              <a:ext uri="{FF2B5EF4-FFF2-40B4-BE49-F238E27FC236}">
                <a16:creationId xmlns:a16="http://schemas.microsoft.com/office/drawing/2014/main" id="{3A257D1C-1920-44DB-B338-4426155A50EA}"/>
              </a:ext>
            </a:extLst>
          </p:cNvPr>
          <p:cNvGrpSpPr/>
          <p:nvPr/>
        </p:nvGrpSpPr>
        <p:grpSpPr>
          <a:xfrm>
            <a:off x="10208619" y="888335"/>
            <a:ext cx="1793510" cy="1414987"/>
            <a:chOff x="10008494" y="870996"/>
            <a:chExt cx="1758503" cy="1387368"/>
          </a:xfrm>
        </p:grpSpPr>
        <p:grpSp>
          <p:nvGrpSpPr>
            <p:cNvPr id="2" name="Group 1">
              <a:extLst>
                <a:ext uri="{FF2B5EF4-FFF2-40B4-BE49-F238E27FC236}">
                  <a16:creationId xmlns:a16="http://schemas.microsoft.com/office/drawing/2014/main" id="{AB616EE3-A31E-48F1-B6C0-0FB4E845D378}"/>
                </a:ext>
              </a:extLst>
            </p:cNvPr>
            <p:cNvGrpSpPr/>
            <p:nvPr/>
          </p:nvGrpSpPr>
          <p:grpSpPr>
            <a:xfrm>
              <a:off x="10008494" y="870996"/>
              <a:ext cx="1723127" cy="1060679"/>
              <a:chOff x="13283193" y="691690"/>
              <a:chExt cx="2014419" cy="1239985"/>
            </a:xfrm>
          </p:grpSpPr>
          <p:grpSp>
            <p:nvGrpSpPr>
              <p:cNvPr id="337" name="Group 336">
                <a:extLst>
                  <a:ext uri="{FF2B5EF4-FFF2-40B4-BE49-F238E27FC236}">
                    <a16:creationId xmlns:a16="http://schemas.microsoft.com/office/drawing/2014/main" id="{89847B9B-BC01-4016-A245-D5517D147FF5}"/>
                  </a:ext>
                </a:extLst>
              </p:cNvPr>
              <p:cNvGrpSpPr/>
              <p:nvPr/>
            </p:nvGrpSpPr>
            <p:grpSpPr>
              <a:xfrm>
                <a:off x="13283193" y="691690"/>
                <a:ext cx="2014419" cy="1239985"/>
                <a:chOff x="9682252" y="2345440"/>
                <a:chExt cx="2014419" cy="1239985"/>
              </a:xfrm>
            </p:grpSpPr>
            <p:grpSp>
              <p:nvGrpSpPr>
                <p:cNvPr id="338" name="Group 337">
                  <a:extLst>
                    <a:ext uri="{FF2B5EF4-FFF2-40B4-BE49-F238E27FC236}">
                      <a16:creationId xmlns:a16="http://schemas.microsoft.com/office/drawing/2014/main" id="{01BD44E0-144C-45A1-B673-BEA9747A9191}"/>
                    </a:ext>
                  </a:extLst>
                </p:cNvPr>
                <p:cNvGrpSpPr/>
                <p:nvPr/>
              </p:nvGrpSpPr>
              <p:grpSpPr>
                <a:xfrm>
                  <a:off x="10070785" y="2345440"/>
                  <a:ext cx="1625886" cy="1069106"/>
                  <a:chOff x="10846854" y="1787463"/>
                  <a:chExt cx="1625886" cy="1069106"/>
                </a:xfrm>
              </p:grpSpPr>
              <p:sp>
                <p:nvSpPr>
                  <p:cNvPr id="342" name="Freeform 38">
                    <a:extLst>
                      <a:ext uri="{FF2B5EF4-FFF2-40B4-BE49-F238E27FC236}">
                        <a16:creationId xmlns:a16="http://schemas.microsoft.com/office/drawing/2014/main" id="{440DBF75-9EDB-40A7-801C-BADB035D7D9C}"/>
                      </a:ext>
                    </a:extLst>
                  </p:cNvPr>
                  <p:cNvSpPr>
                    <a:spLocks/>
                  </p:cNvSpPr>
                  <p:nvPr/>
                </p:nvSpPr>
                <p:spPr bwMode="auto">
                  <a:xfrm>
                    <a:off x="10846854" y="1787463"/>
                    <a:ext cx="1625886" cy="1069106"/>
                  </a:xfrm>
                  <a:custGeom>
                    <a:avLst/>
                    <a:gdLst>
                      <a:gd name="T0" fmla="*/ 2242 w 2661"/>
                      <a:gd name="T1" fmla="*/ 773 h 1749"/>
                      <a:gd name="T2" fmla="*/ 2243 w 2661"/>
                      <a:gd name="T3" fmla="*/ 738 h 1749"/>
                      <a:gd name="T4" fmla="*/ 1505 w 2661"/>
                      <a:gd name="T5" fmla="*/ 0 h 1749"/>
                      <a:gd name="T6" fmla="*/ 890 w 2661"/>
                      <a:gd name="T7" fmla="*/ 330 h 1749"/>
                      <a:gd name="T8" fmla="*/ 677 w 2661"/>
                      <a:gd name="T9" fmla="*/ 270 h 1749"/>
                      <a:gd name="T10" fmla="*/ 266 w 2661"/>
                      <a:gd name="T11" fmla="*/ 681 h 1749"/>
                      <a:gd name="T12" fmla="*/ 266 w 2661"/>
                      <a:gd name="T13" fmla="*/ 689 h 1749"/>
                      <a:gd name="T14" fmla="*/ 0 w 2661"/>
                      <a:gd name="T15" fmla="*/ 1174 h 1749"/>
                      <a:gd name="T16" fmla="*/ 543 w 2661"/>
                      <a:gd name="T17" fmla="*/ 1748 h 1749"/>
                      <a:gd name="T18" fmla="*/ 543 w 2661"/>
                      <a:gd name="T19" fmla="*/ 1748 h 1749"/>
                      <a:gd name="T20" fmla="*/ 544 w 2661"/>
                      <a:gd name="T21" fmla="*/ 1748 h 1749"/>
                      <a:gd name="T22" fmla="*/ 575 w 2661"/>
                      <a:gd name="T23" fmla="*/ 1749 h 1749"/>
                      <a:gd name="T24" fmla="*/ 607 w 2661"/>
                      <a:gd name="T25" fmla="*/ 1748 h 1749"/>
                      <a:gd name="T26" fmla="*/ 2142 w 2661"/>
                      <a:gd name="T27" fmla="*/ 1748 h 1749"/>
                      <a:gd name="T28" fmla="*/ 2171 w 2661"/>
                      <a:gd name="T29" fmla="*/ 1749 h 1749"/>
                      <a:gd name="T30" fmla="*/ 2661 w 2661"/>
                      <a:gd name="T31" fmla="*/ 1258 h 1749"/>
                      <a:gd name="T32" fmla="*/ 2242 w 2661"/>
                      <a:gd name="T33" fmla="*/ 773 h 1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61" h="1749">
                        <a:moveTo>
                          <a:pt x="2242" y="773"/>
                        </a:moveTo>
                        <a:cubicBezTo>
                          <a:pt x="2242" y="761"/>
                          <a:pt x="2243" y="749"/>
                          <a:pt x="2243" y="738"/>
                        </a:cubicBezTo>
                        <a:cubicBezTo>
                          <a:pt x="2243" y="330"/>
                          <a:pt x="1912" y="0"/>
                          <a:pt x="1505" y="0"/>
                        </a:cubicBezTo>
                        <a:cubicBezTo>
                          <a:pt x="1248" y="0"/>
                          <a:pt x="1022" y="131"/>
                          <a:pt x="890" y="330"/>
                        </a:cubicBezTo>
                        <a:cubicBezTo>
                          <a:pt x="828" y="292"/>
                          <a:pt x="755" y="270"/>
                          <a:pt x="677" y="270"/>
                        </a:cubicBezTo>
                        <a:cubicBezTo>
                          <a:pt x="450" y="270"/>
                          <a:pt x="266" y="454"/>
                          <a:pt x="266" y="681"/>
                        </a:cubicBezTo>
                        <a:cubicBezTo>
                          <a:pt x="266" y="684"/>
                          <a:pt x="266" y="686"/>
                          <a:pt x="266" y="689"/>
                        </a:cubicBezTo>
                        <a:cubicBezTo>
                          <a:pt x="106" y="791"/>
                          <a:pt x="0" y="970"/>
                          <a:pt x="0" y="1174"/>
                        </a:cubicBezTo>
                        <a:cubicBezTo>
                          <a:pt x="0" y="1481"/>
                          <a:pt x="240" y="1732"/>
                          <a:pt x="543" y="1748"/>
                        </a:cubicBezTo>
                        <a:cubicBezTo>
                          <a:pt x="543" y="1748"/>
                          <a:pt x="543" y="1748"/>
                          <a:pt x="543" y="1748"/>
                        </a:cubicBezTo>
                        <a:cubicBezTo>
                          <a:pt x="544" y="1748"/>
                          <a:pt x="544" y="1748"/>
                          <a:pt x="544" y="1748"/>
                        </a:cubicBezTo>
                        <a:cubicBezTo>
                          <a:pt x="554" y="1749"/>
                          <a:pt x="565" y="1749"/>
                          <a:pt x="575" y="1749"/>
                        </a:cubicBezTo>
                        <a:cubicBezTo>
                          <a:pt x="586" y="1749"/>
                          <a:pt x="596" y="1749"/>
                          <a:pt x="607" y="1748"/>
                        </a:cubicBezTo>
                        <a:cubicBezTo>
                          <a:pt x="2142" y="1748"/>
                          <a:pt x="2142" y="1748"/>
                          <a:pt x="2142" y="1748"/>
                        </a:cubicBezTo>
                        <a:cubicBezTo>
                          <a:pt x="2151" y="1749"/>
                          <a:pt x="2161" y="1749"/>
                          <a:pt x="2171" y="1749"/>
                        </a:cubicBezTo>
                        <a:cubicBezTo>
                          <a:pt x="2442" y="1749"/>
                          <a:pt x="2661" y="1530"/>
                          <a:pt x="2661" y="1258"/>
                        </a:cubicBezTo>
                        <a:cubicBezTo>
                          <a:pt x="2661" y="1011"/>
                          <a:pt x="2479" y="807"/>
                          <a:pt x="2242" y="773"/>
                        </a:cubicBezTo>
                        <a:close/>
                      </a:path>
                    </a:pathLst>
                  </a:custGeom>
                  <a:solidFill>
                    <a:schemeClr val="bg1"/>
                  </a:solidFill>
                  <a:ln>
                    <a:solidFill>
                      <a:schemeClr val="tx1">
                        <a:lumMod val="25000"/>
                        <a:lumOff val="75000"/>
                      </a:schemeClr>
                    </a:solidFill>
                  </a:ln>
                </p:spPr>
                <p:txBody>
                  <a:bodyPr vert="horz" wrap="square" lIns="93247" tIns="46623" rIns="93247" bIns="46623" numCol="1" anchor="t" anchorCtr="0" compatLnSpc="1">
                    <a:prstTxWarp prst="textNoShape">
                      <a:avLst/>
                    </a:prstTxWarp>
                  </a:bodyPr>
                  <a:lstStyle/>
                  <a:p>
                    <a:pPr defTabSz="932418">
                      <a:defRPr/>
                    </a:pPr>
                    <a:endParaRPr lang="en-US" sz="1836" kern="0">
                      <a:solidFill>
                        <a:sysClr val="windowText" lastClr="000000"/>
                      </a:solidFill>
                    </a:endParaRPr>
                  </a:p>
                </p:txBody>
              </p:sp>
              <p:sp>
                <p:nvSpPr>
                  <p:cNvPr id="343" name="Freeform 131">
                    <a:extLst>
                      <a:ext uri="{FF2B5EF4-FFF2-40B4-BE49-F238E27FC236}">
                        <a16:creationId xmlns:a16="http://schemas.microsoft.com/office/drawing/2014/main" id="{A5F1A8B8-9BC4-4471-9BA4-ABE1D1B66F02}"/>
                      </a:ext>
                    </a:extLst>
                  </p:cNvPr>
                  <p:cNvSpPr>
                    <a:spLocks noChangeAspect="1"/>
                  </p:cNvSpPr>
                  <p:nvPr/>
                </p:nvSpPr>
                <p:spPr bwMode="black">
                  <a:xfrm>
                    <a:off x="11519100" y="1928416"/>
                    <a:ext cx="350595" cy="420508"/>
                  </a:xfrm>
                  <a:custGeom>
                    <a:avLst/>
                    <a:gdLst>
                      <a:gd name="T0" fmla="*/ 1710 w 1710"/>
                      <a:gd name="T1" fmla="*/ 1880 h 2051"/>
                      <a:gd name="T2" fmla="*/ 1710 w 1710"/>
                      <a:gd name="T3" fmla="*/ 1880 h 2051"/>
                      <a:gd name="T4" fmla="*/ 1710 w 1710"/>
                      <a:gd name="T5" fmla="*/ 176 h 2051"/>
                      <a:gd name="T6" fmla="*/ 1101 w 1710"/>
                      <a:gd name="T7" fmla="*/ 0 h 2051"/>
                      <a:gd name="T8" fmla="*/ 3 w 1710"/>
                      <a:gd name="T9" fmla="*/ 413 h 2051"/>
                      <a:gd name="T10" fmla="*/ 0 w 1710"/>
                      <a:gd name="T11" fmla="*/ 413 h 2051"/>
                      <a:gd name="T12" fmla="*/ 0 w 1710"/>
                      <a:gd name="T13" fmla="*/ 1645 h 2051"/>
                      <a:gd name="T14" fmla="*/ 375 w 1710"/>
                      <a:gd name="T15" fmla="*/ 1498 h 2051"/>
                      <a:gd name="T16" fmla="*/ 375 w 1710"/>
                      <a:gd name="T17" fmla="*/ 496 h 2051"/>
                      <a:gd name="T18" fmla="*/ 1101 w 1710"/>
                      <a:gd name="T19" fmla="*/ 323 h 2051"/>
                      <a:gd name="T20" fmla="*/ 1101 w 1710"/>
                      <a:gd name="T21" fmla="*/ 1797 h 2051"/>
                      <a:gd name="T22" fmla="*/ 0 w 1710"/>
                      <a:gd name="T23" fmla="*/ 1645 h 2051"/>
                      <a:gd name="T24" fmla="*/ 1101 w 1710"/>
                      <a:gd name="T25" fmla="*/ 2051 h 2051"/>
                      <a:gd name="T26" fmla="*/ 1101 w 1710"/>
                      <a:gd name="T27" fmla="*/ 2051 h 2051"/>
                      <a:gd name="T28" fmla="*/ 1710 w 1710"/>
                      <a:gd name="T29" fmla="*/ 1882 h 2051"/>
                      <a:gd name="T30" fmla="*/ 1710 w 1710"/>
                      <a:gd name="T31" fmla="*/ 1880 h 2051"/>
                      <a:gd name="T32" fmla="*/ 1710 w 1710"/>
                      <a:gd name="T33" fmla="*/ 1880 h 20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10" h="2051">
                        <a:moveTo>
                          <a:pt x="1710" y="1880"/>
                        </a:moveTo>
                        <a:lnTo>
                          <a:pt x="1710" y="1880"/>
                        </a:lnTo>
                        <a:lnTo>
                          <a:pt x="1710" y="176"/>
                        </a:lnTo>
                        <a:lnTo>
                          <a:pt x="1101" y="0"/>
                        </a:lnTo>
                        <a:lnTo>
                          <a:pt x="3" y="413"/>
                        </a:lnTo>
                        <a:lnTo>
                          <a:pt x="0" y="413"/>
                        </a:lnTo>
                        <a:lnTo>
                          <a:pt x="0" y="1645"/>
                        </a:lnTo>
                        <a:lnTo>
                          <a:pt x="375" y="1498"/>
                        </a:lnTo>
                        <a:lnTo>
                          <a:pt x="375" y="496"/>
                        </a:lnTo>
                        <a:lnTo>
                          <a:pt x="1101" y="323"/>
                        </a:lnTo>
                        <a:lnTo>
                          <a:pt x="1101" y="1797"/>
                        </a:lnTo>
                        <a:lnTo>
                          <a:pt x="0" y="1645"/>
                        </a:lnTo>
                        <a:lnTo>
                          <a:pt x="1101" y="2051"/>
                        </a:lnTo>
                        <a:lnTo>
                          <a:pt x="1101" y="2051"/>
                        </a:lnTo>
                        <a:lnTo>
                          <a:pt x="1710" y="1882"/>
                        </a:lnTo>
                        <a:lnTo>
                          <a:pt x="1710" y="1880"/>
                        </a:lnTo>
                        <a:lnTo>
                          <a:pt x="1710" y="1880"/>
                        </a:lnTo>
                        <a:close/>
                      </a:path>
                    </a:pathLst>
                  </a:custGeom>
                  <a:solidFill>
                    <a:srgbClr val="DA3104"/>
                  </a:solidFill>
                  <a:ln>
                    <a:noFill/>
                  </a:ln>
                </p:spPr>
                <p:txBody>
                  <a:bodyPr vert="horz" wrap="square" lIns="93260" tIns="46630" rIns="93260" bIns="46630" numCol="1" anchor="t" anchorCtr="0" compatLnSpc="1">
                    <a:prstTxWarp prst="textNoShape">
                      <a:avLst/>
                    </a:prstTxWarp>
                  </a:bodyPr>
                  <a:lstStyle/>
                  <a:p>
                    <a:pPr algn="ctr"/>
                    <a:endParaRPr lang="en-US" sz="1836"/>
                  </a:p>
                </p:txBody>
              </p:sp>
            </p:grpSp>
            <p:grpSp>
              <p:nvGrpSpPr>
                <p:cNvPr id="339" name="Group 338">
                  <a:extLst>
                    <a:ext uri="{FF2B5EF4-FFF2-40B4-BE49-F238E27FC236}">
                      <a16:creationId xmlns:a16="http://schemas.microsoft.com/office/drawing/2014/main" id="{20541EBE-7F27-486F-971C-43FD8BCC613E}"/>
                    </a:ext>
                  </a:extLst>
                </p:cNvPr>
                <p:cNvGrpSpPr/>
                <p:nvPr/>
              </p:nvGrpSpPr>
              <p:grpSpPr>
                <a:xfrm>
                  <a:off x="9682252" y="2749670"/>
                  <a:ext cx="1271007" cy="835755"/>
                  <a:chOff x="10909197" y="2287518"/>
                  <a:chExt cx="1271007" cy="835755"/>
                </a:xfrm>
              </p:grpSpPr>
              <p:sp>
                <p:nvSpPr>
                  <p:cNvPr id="340" name="Freeform 38">
                    <a:extLst>
                      <a:ext uri="{FF2B5EF4-FFF2-40B4-BE49-F238E27FC236}">
                        <a16:creationId xmlns:a16="http://schemas.microsoft.com/office/drawing/2014/main" id="{D030E96D-10CA-492D-9361-BA45F531D2E7}"/>
                      </a:ext>
                    </a:extLst>
                  </p:cNvPr>
                  <p:cNvSpPr>
                    <a:spLocks/>
                  </p:cNvSpPr>
                  <p:nvPr/>
                </p:nvSpPr>
                <p:spPr bwMode="auto">
                  <a:xfrm>
                    <a:off x="10909197" y="2287518"/>
                    <a:ext cx="1271007" cy="835755"/>
                  </a:xfrm>
                  <a:custGeom>
                    <a:avLst/>
                    <a:gdLst>
                      <a:gd name="T0" fmla="*/ 2242 w 2661"/>
                      <a:gd name="T1" fmla="*/ 773 h 1749"/>
                      <a:gd name="T2" fmla="*/ 2243 w 2661"/>
                      <a:gd name="T3" fmla="*/ 738 h 1749"/>
                      <a:gd name="T4" fmla="*/ 1505 w 2661"/>
                      <a:gd name="T5" fmla="*/ 0 h 1749"/>
                      <a:gd name="T6" fmla="*/ 890 w 2661"/>
                      <a:gd name="T7" fmla="*/ 330 h 1749"/>
                      <a:gd name="T8" fmla="*/ 677 w 2661"/>
                      <a:gd name="T9" fmla="*/ 270 h 1749"/>
                      <a:gd name="T10" fmla="*/ 266 w 2661"/>
                      <a:gd name="T11" fmla="*/ 681 h 1749"/>
                      <a:gd name="T12" fmla="*/ 266 w 2661"/>
                      <a:gd name="T13" fmla="*/ 689 h 1749"/>
                      <a:gd name="T14" fmla="*/ 0 w 2661"/>
                      <a:gd name="T15" fmla="*/ 1174 h 1749"/>
                      <a:gd name="T16" fmla="*/ 543 w 2661"/>
                      <a:gd name="T17" fmla="*/ 1748 h 1749"/>
                      <a:gd name="T18" fmla="*/ 543 w 2661"/>
                      <a:gd name="T19" fmla="*/ 1748 h 1749"/>
                      <a:gd name="T20" fmla="*/ 544 w 2661"/>
                      <a:gd name="T21" fmla="*/ 1748 h 1749"/>
                      <a:gd name="T22" fmla="*/ 575 w 2661"/>
                      <a:gd name="T23" fmla="*/ 1749 h 1749"/>
                      <a:gd name="T24" fmla="*/ 607 w 2661"/>
                      <a:gd name="T25" fmla="*/ 1748 h 1749"/>
                      <a:gd name="T26" fmla="*/ 2142 w 2661"/>
                      <a:gd name="T27" fmla="*/ 1748 h 1749"/>
                      <a:gd name="T28" fmla="*/ 2171 w 2661"/>
                      <a:gd name="T29" fmla="*/ 1749 h 1749"/>
                      <a:gd name="T30" fmla="*/ 2661 w 2661"/>
                      <a:gd name="T31" fmla="*/ 1258 h 1749"/>
                      <a:gd name="T32" fmla="*/ 2242 w 2661"/>
                      <a:gd name="T33" fmla="*/ 773 h 1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61" h="1749">
                        <a:moveTo>
                          <a:pt x="2242" y="773"/>
                        </a:moveTo>
                        <a:cubicBezTo>
                          <a:pt x="2242" y="761"/>
                          <a:pt x="2243" y="749"/>
                          <a:pt x="2243" y="738"/>
                        </a:cubicBezTo>
                        <a:cubicBezTo>
                          <a:pt x="2243" y="330"/>
                          <a:pt x="1912" y="0"/>
                          <a:pt x="1505" y="0"/>
                        </a:cubicBezTo>
                        <a:cubicBezTo>
                          <a:pt x="1248" y="0"/>
                          <a:pt x="1022" y="131"/>
                          <a:pt x="890" y="330"/>
                        </a:cubicBezTo>
                        <a:cubicBezTo>
                          <a:pt x="828" y="292"/>
                          <a:pt x="755" y="270"/>
                          <a:pt x="677" y="270"/>
                        </a:cubicBezTo>
                        <a:cubicBezTo>
                          <a:pt x="450" y="270"/>
                          <a:pt x="266" y="454"/>
                          <a:pt x="266" y="681"/>
                        </a:cubicBezTo>
                        <a:cubicBezTo>
                          <a:pt x="266" y="684"/>
                          <a:pt x="266" y="686"/>
                          <a:pt x="266" y="689"/>
                        </a:cubicBezTo>
                        <a:cubicBezTo>
                          <a:pt x="106" y="791"/>
                          <a:pt x="0" y="970"/>
                          <a:pt x="0" y="1174"/>
                        </a:cubicBezTo>
                        <a:cubicBezTo>
                          <a:pt x="0" y="1481"/>
                          <a:pt x="240" y="1732"/>
                          <a:pt x="543" y="1748"/>
                        </a:cubicBezTo>
                        <a:cubicBezTo>
                          <a:pt x="543" y="1748"/>
                          <a:pt x="543" y="1748"/>
                          <a:pt x="543" y="1748"/>
                        </a:cubicBezTo>
                        <a:cubicBezTo>
                          <a:pt x="544" y="1748"/>
                          <a:pt x="544" y="1748"/>
                          <a:pt x="544" y="1748"/>
                        </a:cubicBezTo>
                        <a:cubicBezTo>
                          <a:pt x="554" y="1749"/>
                          <a:pt x="565" y="1749"/>
                          <a:pt x="575" y="1749"/>
                        </a:cubicBezTo>
                        <a:cubicBezTo>
                          <a:pt x="586" y="1749"/>
                          <a:pt x="596" y="1749"/>
                          <a:pt x="607" y="1748"/>
                        </a:cubicBezTo>
                        <a:cubicBezTo>
                          <a:pt x="2142" y="1748"/>
                          <a:pt x="2142" y="1748"/>
                          <a:pt x="2142" y="1748"/>
                        </a:cubicBezTo>
                        <a:cubicBezTo>
                          <a:pt x="2151" y="1749"/>
                          <a:pt x="2161" y="1749"/>
                          <a:pt x="2171" y="1749"/>
                        </a:cubicBezTo>
                        <a:cubicBezTo>
                          <a:pt x="2442" y="1749"/>
                          <a:pt x="2661" y="1530"/>
                          <a:pt x="2661" y="1258"/>
                        </a:cubicBezTo>
                        <a:cubicBezTo>
                          <a:pt x="2661" y="1011"/>
                          <a:pt x="2479" y="807"/>
                          <a:pt x="2242" y="773"/>
                        </a:cubicBezTo>
                        <a:close/>
                      </a:path>
                    </a:pathLst>
                  </a:custGeom>
                  <a:solidFill>
                    <a:srgbClr val="FFFFFF"/>
                  </a:solidFill>
                  <a:ln>
                    <a:solidFill>
                      <a:schemeClr val="tx1">
                        <a:lumMod val="25000"/>
                        <a:lumOff val="75000"/>
                      </a:schemeClr>
                    </a:solidFill>
                  </a:ln>
                </p:spPr>
                <p:txBody>
                  <a:bodyPr vert="horz" wrap="square" lIns="93247" tIns="46623" rIns="93247" bIns="46623" numCol="1" anchor="t" anchorCtr="0" compatLnSpc="1">
                    <a:prstTxWarp prst="textNoShape">
                      <a:avLst/>
                    </a:prstTxWarp>
                  </a:bodyPr>
                  <a:lstStyle/>
                  <a:p>
                    <a:pPr defTabSz="932418">
                      <a:defRPr/>
                    </a:pPr>
                    <a:endParaRPr lang="en-US" sz="1836" kern="0">
                      <a:solidFill>
                        <a:sysClr val="windowText" lastClr="000000"/>
                      </a:solidFill>
                    </a:endParaRPr>
                  </a:p>
                </p:txBody>
              </p:sp>
              <p:pic>
                <p:nvPicPr>
                  <p:cNvPr id="341" name="Picture 2" descr="https://azure.microsoft.com/svghandler/preview/?width=600&amp;amp;height=315">
                    <a:extLst>
                      <a:ext uri="{FF2B5EF4-FFF2-40B4-BE49-F238E27FC236}">
                        <a16:creationId xmlns:a16="http://schemas.microsoft.com/office/drawing/2014/main" id="{6358AE85-3607-44DC-92A5-2F6E79F733D7}"/>
                      </a:ext>
                    </a:extLst>
                  </p:cNvPr>
                  <p:cNvPicPr>
                    <a:picLocks noChangeAspect="1" noChangeArrowheads="1"/>
                  </p:cNvPicPr>
                  <p:nvPr/>
                </p:nvPicPr>
                <p:blipFill>
                  <a:blip r:embed="rId13" cstate="hqprint">
                    <a:extLst>
                      <a:ext uri="{28A0092B-C50C-407E-A947-70E740481C1C}">
                        <a14:useLocalDpi xmlns:a14="http://schemas.microsoft.com/office/drawing/2010/main"/>
                      </a:ext>
                    </a:extLst>
                  </a:blip>
                  <a:srcRect/>
                  <a:stretch>
                    <a:fillRect/>
                  </a:stretch>
                </p:blipFill>
                <p:spPr bwMode="auto">
                  <a:xfrm>
                    <a:off x="11239760" y="2461065"/>
                    <a:ext cx="652458" cy="513267"/>
                  </a:xfrm>
                  <a:prstGeom prst="rect">
                    <a:avLst/>
                  </a:prstGeom>
                  <a:noFill/>
                  <a:ln>
                    <a:noFill/>
                  </a:ln>
                  <a:extLst>
                    <a:ext uri="{909E8E84-426E-40DD-AFC4-6F175D3DCCD1}">
                      <a14:hiddenFill xmlns:a14="http://schemas.microsoft.com/office/drawing/2010/main">
                        <a:solidFill>
                          <a:srgbClr val="FFFFFF"/>
                        </a:solidFill>
                      </a14:hiddenFill>
                    </a:ext>
                  </a:extLst>
                </p:spPr>
              </p:pic>
            </p:grpSp>
          </p:grpSp>
          <p:sp>
            <p:nvSpPr>
              <p:cNvPr id="344" name="Freeform 22">
                <a:extLst>
                  <a:ext uri="{FF2B5EF4-FFF2-40B4-BE49-F238E27FC236}">
                    <a16:creationId xmlns:a16="http://schemas.microsoft.com/office/drawing/2014/main" id="{465BAACB-1B42-4D3C-878A-DD27BC0EE902}"/>
                  </a:ext>
                </a:extLst>
              </p:cNvPr>
              <p:cNvSpPr>
                <a:spLocks noChangeAspect="1" noEditPoints="1"/>
              </p:cNvSpPr>
              <p:nvPr/>
            </p:nvSpPr>
            <p:spPr bwMode="black">
              <a:xfrm>
                <a:off x="14723553" y="1147365"/>
                <a:ext cx="310974" cy="194023"/>
              </a:xfrm>
              <a:custGeom>
                <a:avLst/>
                <a:gdLst>
                  <a:gd name="T0" fmla="*/ 398 w 439"/>
                  <a:gd name="T1" fmla="*/ 177 h 273"/>
                  <a:gd name="T2" fmla="*/ 439 w 439"/>
                  <a:gd name="T3" fmla="*/ 226 h 273"/>
                  <a:gd name="T4" fmla="*/ 398 w 439"/>
                  <a:gd name="T5" fmla="*/ 273 h 273"/>
                  <a:gd name="T6" fmla="*/ 162 w 439"/>
                  <a:gd name="T7" fmla="*/ 273 h 273"/>
                  <a:gd name="T8" fmla="*/ 101 w 439"/>
                  <a:gd name="T9" fmla="*/ 211 h 273"/>
                  <a:gd name="T10" fmla="*/ 160 w 439"/>
                  <a:gd name="T11" fmla="*/ 155 h 273"/>
                  <a:gd name="T12" fmla="*/ 217 w 439"/>
                  <a:gd name="T13" fmla="*/ 85 h 273"/>
                  <a:gd name="T14" fmla="*/ 302 w 439"/>
                  <a:gd name="T15" fmla="*/ 118 h 273"/>
                  <a:gd name="T16" fmla="*/ 362 w 439"/>
                  <a:gd name="T17" fmla="*/ 116 h 273"/>
                  <a:gd name="T18" fmla="*/ 398 w 439"/>
                  <a:gd name="T19" fmla="*/ 177 h 273"/>
                  <a:gd name="T20" fmla="*/ 86 w 439"/>
                  <a:gd name="T21" fmla="*/ 213 h 273"/>
                  <a:gd name="T22" fmla="*/ 149 w 439"/>
                  <a:gd name="T23" fmla="*/ 144 h 273"/>
                  <a:gd name="T24" fmla="*/ 213 w 439"/>
                  <a:gd name="T25" fmla="*/ 73 h 273"/>
                  <a:gd name="T26" fmla="*/ 305 w 439"/>
                  <a:gd name="T27" fmla="*/ 103 h 273"/>
                  <a:gd name="T28" fmla="*/ 336 w 439"/>
                  <a:gd name="T29" fmla="*/ 97 h 273"/>
                  <a:gd name="T30" fmla="*/ 276 w 439"/>
                  <a:gd name="T31" fmla="*/ 19 h 273"/>
                  <a:gd name="T32" fmla="*/ 161 w 439"/>
                  <a:gd name="T33" fmla="*/ 61 h 273"/>
                  <a:gd name="T34" fmla="*/ 92 w 439"/>
                  <a:gd name="T35" fmla="*/ 60 h 273"/>
                  <a:gd name="T36" fmla="*/ 53 w 439"/>
                  <a:gd name="T37" fmla="*/ 135 h 273"/>
                  <a:gd name="T38" fmla="*/ 0 w 439"/>
                  <a:gd name="T39" fmla="*/ 196 h 273"/>
                  <a:gd name="T40" fmla="*/ 59 w 439"/>
                  <a:gd name="T41" fmla="*/ 255 h 273"/>
                  <a:gd name="T42" fmla="*/ 98 w 439"/>
                  <a:gd name="T43" fmla="*/ 255 h 273"/>
                  <a:gd name="T44" fmla="*/ 86 w 439"/>
                  <a:gd name="T45" fmla="*/ 213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39" h="273">
                    <a:moveTo>
                      <a:pt x="398" y="177"/>
                    </a:moveTo>
                    <a:cubicBezTo>
                      <a:pt x="398" y="177"/>
                      <a:pt x="439" y="181"/>
                      <a:pt x="439" y="226"/>
                    </a:cubicBezTo>
                    <a:cubicBezTo>
                      <a:pt x="439" y="248"/>
                      <a:pt x="427" y="273"/>
                      <a:pt x="398" y="273"/>
                    </a:cubicBezTo>
                    <a:cubicBezTo>
                      <a:pt x="398" y="273"/>
                      <a:pt x="177" y="273"/>
                      <a:pt x="162" y="273"/>
                    </a:cubicBezTo>
                    <a:cubicBezTo>
                      <a:pt x="117" y="273"/>
                      <a:pt x="101" y="242"/>
                      <a:pt x="101" y="211"/>
                    </a:cubicBezTo>
                    <a:cubicBezTo>
                      <a:pt x="101" y="157"/>
                      <a:pt x="160" y="155"/>
                      <a:pt x="160" y="155"/>
                    </a:cubicBezTo>
                    <a:cubicBezTo>
                      <a:pt x="160" y="155"/>
                      <a:pt x="165" y="97"/>
                      <a:pt x="217" y="85"/>
                    </a:cubicBezTo>
                    <a:cubicBezTo>
                      <a:pt x="263" y="75"/>
                      <a:pt x="289" y="99"/>
                      <a:pt x="302" y="118"/>
                    </a:cubicBezTo>
                    <a:cubicBezTo>
                      <a:pt x="302" y="118"/>
                      <a:pt x="330" y="102"/>
                      <a:pt x="362" y="116"/>
                    </a:cubicBezTo>
                    <a:cubicBezTo>
                      <a:pt x="381" y="124"/>
                      <a:pt x="399" y="144"/>
                      <a:pt x="398" y="177"/>
                    </a:cubicBezTo>
                    <a:close/>
                    <a:moveTo>
                      <a:pt x="86" y="213"/>
                    </a:moveTo>
                    <a:cubicBezTo>
                      <a:pt x="86" y="153"/>
                      <a:pt x="149" y="144"/>
                      <a:pt x="149" y="144"/>
                    </a:cubicBezTo>
                    <a:cubicBezTo>
                      <a:pt x="149" y="144"/>
                      <a:pt x="157" y="87"/>
                      <a:pt x="213" y="73"/>
                    </a:cubicBezTo>
                    <a:cubicBezTo>
                      <a:pt x="258" y="62"/>
                      <a:pt x="291" y="81"/>
                      <a:pt x="305" y="103"/>
                    </a:cubicBezTo>
                    <a:cubicBezTo>
                      <a:pt x="305" y="103"/>
                      <a:pt x="315" y="97"/>
                      <a:pt x="336" y="97"/>
                    </a:cubicBezTo>
                    <a:cubicBezTo>
                      <a:pt x="334" y="78"/>
                      <a:pt x="320" y="37"/>
                      <a:pt x="276" y="19"/>
                    </a:cubicBezTo>
                    <a:cubicBezTo>
                      <a:pt x="225" y="0"/>
                      <a:pt x="181" y="24"/>
                      <a:pt x="161" y="61"/>
                    </a:cubicBezTo>
                    <a:cubicBezTo>
                      <a:pt x="161" y="61"/>
                      <a:pt x="129" y="41"/>
                      <a:pt x="92" y="60"/>
                    </a:cubicBezTo>
                    <a:cubicBezTo>
                      <a:pt x="66" y="74"/>
                      <a:pt x="50" y="105"/>
                      <a:pt x="53" y="135"/>
                    </a:cubicBezTo>
                    <a:cubicBezTo>
                      <a:pt x="53" y="135"/>
                      <a:pt x="0" y="139"/>
                      <a:pt x="0" y="196"/>
                    </a:cubicBezTo>
                    <a:cubicBezTo>
                      <a:pt x="0" y="227"/>
                      <a:pt x="28" y="255"/>
                      <a:pt x="59" y="255"/>
                    </a:cubicBezTo>
                    <a:cubicBezTo>
                      <a:pt x="98" y="255"/>
                      <a:pt x="98" y="255"/>
                      <a:pt x="98" y="255"/>
                    </a:cubicBezTo>
                    <a:cubicBezTo>
                      <a:pt x="88" y="240"/>
                      <a:pt x="86" y="225"/>
                      <a:pt x="86" y="213"/>
                    </a:cubicBezTo>
                    <a:close/>
                  </a:path>
                </a:pathLst>
              </a:custGeom>
              <a:solidFill>
                <a:schemeClr val="accent1"/>
              </a:solidFill>
              <a:ln>
                <a:noFill/>
              </a:ln>
            </p:spPr>
            <p:txBody>
              <a:bodyPr vert="horz" wrap="square" lIns="93260" tIns="46630" rIns="93260" bIns="46630" numCol="1" anchor="t" anchorCtr="0" compatLnSpc="1">
                <a:prstTxWarp prst="textNoShape">
                  <a:avLst/>
                </a:prstTxWarp>
              </a:bodyPr>
              <a:lstStyle/>
              <a:p>
                <a:endParaRPr lang="en-US" sz="1836"/>
              </a:p>
            </p:txBody>
          </p:sp>
          <p:pic>
            <p:nvPicPr>
              <p:cNvPr id="345" name="Picture 344">
                <a:extLst>
                  <a:ext uri="{FF2B5EF4-FFF2-40B4-BE49-F238E27FC236}">
                    <a16:creationId xmlns:a16="http://schemas.microsoft.com/office/drawing/2014/main" id="{9D49EA46-7279-4525-985C-BEDE9265BF3F}"/>
                  </a:ext>
                </a:extLst>
              </p:cNvPr>
              <p:cNvPicPr>
                <a:picLocks noChangeAspect="1"/>
              </p:cNvPicPr>
              <p:nvPr/>
            </p:nvPicPr>
            <p:blipFill rotWithShape="1">
              <a:blip r:embed="rId14" cstate="hqprint">
                <a:extLst>
                  <a:ext uri="{28A0092B-C50C-407E-A947-70E740481C1C}">
                    <a14:useLocalDpi xmlns:a14="http://schemas.microsoft.com/office/drawing/2010/main"/>
                  </a:ext>
                </a:extLst>
              </a:blip>
              <a:srcRect l="8" t="-2837" r="78638" b="-3522"/>
              <a:stretch/>
            </p:blipFill>
            <p:spPr>
              <a:xfrm>
                <a:off x="14623158" y="1371082"/>
                <a:ext cx="254092" cy="254091"/>
              </a:xfrm>
              <a:prstGeom prst="rect">
                <a:avLst/>
              </a:prstGeom>
            </p:spPr>
          </p:pic>
          <p:pic>
            <p:nvPicPr>
              <p:cNvPr id="346" name="Picture 345">
                <a:extLst>
                  <a:ext uri="{FF2B5EF4-FFF2-40B4-BE49-F238E27FC236}">
                    <a16:creationId xmlns:a16="http://schemas.microsoft.com/office/drawing/2014/main" id="{1D20FA89-79DD-45AB-9013-2C59432FDCE4}"/>
                  </a:ext>
                </a:extLst>
              </p:cNvPr>
              <p:cNvPicPr>
                <a:picLocks noChangeAspect="1"/>
              </p:cNvPicPr>
              <p:nvPr/>
            </p:nvPicPr>
            <p:blipFill rotWithShape="1">
              <a:blip r:embed="rId15" cstate="hqprint">
                <a:extLst>
                  <a:ext uri="{28A0092B-C50C-407E-A947-70E740481C1C}">
                    <a14:useLocalDpi xmlns:a14="http://schemas.microsoft.com/office/drawing/2010/main"/>
                  </a:ext>
                </a:extLst>
              </a:blip>
              <a:srcRect r="67906"/>
              <a:stretch/>
            </p:blipFill>
            <p:spPr>
              <a:xfrm>
                <a:off x="14933808" y="1399169"/>
                <a:ext cx="221162" cy="215399"/>
              </a:xfrm>
              <a:prstGeom prst="rect">
                <a:avLst/>
              </a:prstGeom>
            </p:spPr>
          </p:pic>
        </p:grpSp>
        <p:sp>
          <p:nvSpPr>
            <p:cNvPr id="347" name="Rectangle 346">
              <a:extLst>
                <a:ext uri="{FF2B5EF4-FFF2-40B4-BE49-F238E27FC236}">
                  <a16:creationId xmlns:a16="http://schemas.microsoft.com/office/drawing/2014/main" id="{69425EAE-5139-4AD5-BCE3-C7E674781870}"/>
                </a:ext>
              </a:extLst>
            </p:cNvPr>
            <p:cNvSpPr/>
            <p:nvPr/>
          </p:nvSpPr>
          <p:spPr>
            <a:xfrm>
              <a:off x="10166797" y="1914872"/>
              <a:ext cx="1600200" cy="343492"/>
            </a:xfrm>
            <a:prstGeom prst="rect">
              <a:avLst/>
            </a:prstGeom>
          </p:spPr>
          <p:txBody>
            <a:bodyPr wrap="square">
              <a:spAutoFit/>
            </a:bodyPr>
            <a:lstStyle/>
            <a:p>
              <a:pPr algn="ctr"/>
              <a:r>
                <a:rPr lang="en-US" sz="1632" spc="-51">
                  <a:ln w="3175">
                    <a:noFill/>
                  </a:ln>
                  <a:gradFill>
                    <a:gsLst>
                      <a:gs pos="1250">
                        <a:srgbClr val="1A1A1A"/>
                      </a:gs>
                      <a:gs pos="100000">
                        <a:srgbClr val="1A1A1A"/>
                      </a:gs>
                    </a:gsLst>
                    <a:lin ang="5400000" scaled="0"/>
                  </a:gradFill>
                  <a:cs typeface="Segoe UI" pitchFamily="34" charset="0"/>
                </a:rPr>
                <a:t>Microsoft Cloud</a:t>
              </a:r>
              <a:endParaRPr lang="en-US" sz="1020"/>
            </a:p>
          </p:txBody>
        </p:sp>
      </p:grpSp>
    </p:spTree>
    <p:extLst>
      <p:ext uri="{BB962C8B-B14F-4D97-AF65-F5344CB8AC3E}">
        <p14:creationId xmlns:p14="http://schemas.microsoft.com/office/powerpoint/2010/main" val="4492894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737"/>
                                        </p:tgtEl>
                                        <p:attrNameLst>
                                          <p:attrName>style.visibility</p:attrName>
                                        </p:attrNameLst>
                                      </p:cBhvr>
                                      <p:to>
                                        <p:strVal val="visible"/>
                                      </p:to>
                                    </p:set>
                                    <p:anim calcmode="lin" valueType="num">
                                      <p:cBhvr additive="base">
                                        <p:cTn id="7" dur="500" fill="hold"/>
                                        <p:tgtEl>
                                          <p:spTgt spid="737"/>
                                        </p:tgtEl>
                                        <p:attrNameLst>
                                          <p:attrName>ppt_x</p:attrName>
                                        </p:attrNameLst>
                                      </p:cBhvr>
                                      <p:tavLst>
                                        <p:tav tm="0">
                                          <p:val>
                                            <p:strVal val="0-#ppt_w/2"/>
                                          </p:val>
                                        </p:tav>
                                        <p:tav tm="100000">
                                          <p:val>
                                            <p:strVal val="#ppt_x"/>
                                          </p:val>
                                        </p:tav>
                                      </p:tavLst>
                                    </p:anim>
                                    <p:anim calcmode="lin" valueType="num">
                                      <p:cBhvr additive="base">
                                        <p:cTn id="8" dur="500" fill="hold"/>
                                        <p:tgtEl>
                                          <p:spTgt spid="73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694"/>
                                        </p:tgtEl>
                                        <p:attrNameLst>
                                          <p:attrName>style.visibility</p:attrName>
                                        </p:attrNameLst>
                                      </p:cBhvr>
                                      <p:to>
                                        <p:strVal val="visible"/>
                                      </p:to>
                                    </p:set>
                                    <p:animEffect transition="in" filter="wipe(left)">
                                      <p:cBhvr>
                                        <p:cTn id="12" dur="500"/>
                                        <p:tgtEl>
                                          <p:spTgt spid="694"/>
                                        </p:tgtEl>
                                      </p:cBhvr>
                                    </p:animEffect>
                                  </p:childTnLst>
                                </p:cTn>
                              </p:par>
                            </p:childTnLst>
                          </p:cTn>
                        </p:par>
                        <p:par>
                          <p:cTn id="13" fill="hold">
                            <p:stCondLst>
                              <p:cond delay="1000"/>
                            </p:stCondLst>
                            <p:childTnLst>
                              <p:par>
                                <p:cTn id="14" presetID="22" presetClass="entr" presetSubtype="8" fill="hold" grpId="0" nodeType="afterEffect">
                                  <p:stCondLst>
                                    <p:cond delay="0"/>
                                  </p:stCondLst>
                                  <p:childTnLst>
                                    <p:set>
                                      <p:cBhvr>
                                        <p:cTn id="15" dur="1" fill="hold">
                                          <p:stCondLst>
                                            <p:cond delay="0"/>
                                          </p:stCondLst>
                                        </p:cTn>
                                        <p:tgtEl>
                                          <p:spTgt spid="719"/>
                                        </p:tgtEl>
                                        <p:attrNameLst>
                                          <p:attrName>style.visibility</p:attrName>
                                        </p:attrNameLst>
                                      </p:cBhvr>
                                      <p:to>
                                        <p:strVal val="visible"/>
                                      </p:to>
                                    </p:set>
                                    <p:animEffect transition="in" filter="wipe(left)">
                                      <p:cBhvr>
                                        <p:cTn id="16" dur="500"/>
                                        <p:tgtEl>
                                          <p:spTgt spid="719"/>
                                        </p:tgtEl>
                                      </p:cBhvr>
                                    </p:animEffect>
                                  </p:childTnLst>
                                </p:cTn>
                              </p:par>
                            </p:childTnLst>
                          </p:cTn>
                        </p:par>
                        <p:par>
                          <p:cTn id="17" fill="hold">
                            <p:stCondLst>
                              <p:cond delay="1500"/>
                            </p:stCondLst>
                            <p:childTnLst>
                              <p:par>
                                <p:cTn id="18" presetID="10" presetClass="entr" presetSubtype="0" fill="hold" grpId="0" nodeType="afterEffect">
                                  <p:stCondLst>
                                    <p:cond delay="0"/>
                                  </p:stCondLst>
                                  <p:childTnLst>
                                    <p:set>
                                      <p:cBhvr>
                                        <p:cTn id="19" dur="1" fill="hold">
                                          <p:stCondLst>
                                            <p:cond delay="0"/>
                                          </p:stCondLst>
                                        </p:cTn>
                                        <p:tgtEl>
                                          <p:spTgt spid="745"/>
                                        </p:tgtEl>
                                        <p:attrNameLst>
                                          <p:attrName>style.visibility</p:attrName>
                                        </p:attrNameLst>
                                      </p:cBhvr>
                                      <p:to>
                                        <p:strVal val="visible"/>
                                      </p:to>
                                    </p:set>
                                    <p:animEffect transition="in" filter="fade">
                                      <p:cBhvr>
                                        <p:cTn id="20" dur="500"/>
                                        <p:tgtEl>
                                          <p:spTgt spid="745"/>
                                        </p:tgtEl>
                                      </p:cBhvr>
                                    </p:animEffect>
                                  </p:childTnLst>
                                </p:cTn>
                              </p:par>
                            </p:childTnLst>
                          </p:cTn>
                        </p:par>
                        <p:par>
                          <p:cTn id="21" fill="hold">
                            <p:stCondLst>
                              <p:cond delay="2000"/>
                            </p:stCondLst>
                            <p:childTnLst>
                              <p:par>
                                <p:cTn id="22" presetID="10" presetClass="entr" presetSubtype="0" fill="hold" nodeType="afterEffect">
                                  <p:stCondLst>
                                    <p:cond delay="0"/>
                                  </p:stCondLst>
                                  <p:childTnLst>
                                    <p:set>
                                      <p:cBhvr>
                                        <p:cTn id="23" dur="1" fill="hold">
                                          <p:stCondLst>
                                            <p:cond delay="0"/>
                                          </p:stCondLst>
                                        </p:cTn>
                                        <p:tgtEl>
                                          <p:spTgt spid="714"/>
                                        </p:tgtEl>
                                        <p:attrNameLst>
                                          <p:attrName>style.visibility</p:attrName>
                                        </p:attrNameLst>
                                      </p:cBhvr>
                                      <p:to>
                                        <p:strVal val="visible"/>
                                      </p:to>
                                    </p:set>
                                    <p:animEffect transition="in" filter="fade">
                                      <p:cBhvr>
                                        <p:cTn id="24" dur="250"/>
                                        <p:tgtEl>
                                          <p:spTgt spid="714"/>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733"/>
                                        </p:tgtEl>
                                        <p:attrNameLst>
                                          <p:attrName>style.visibility</p:attrName>
                                        </p:attrNameLst>
                                      </p:cBhvr>
                                      <p:to>
                                        <p:strVal val="visible"/>
                                      </p:to>
                                    </p:set>
                                    <p:animEffect transition="in" filter="fade">
                                      <p:cBhvr>
                                        <p:cTn id="27" dur="250"/>
                                        <p:tgtEl>
                                          <p:spTgt spid="733"/>
                                        </p:tgtEl>
                                      </p:cBhvr>
                                    </p:animEffect>
                                  </p:childTnLst>
                                </p:cTn>
                              </p:par>
                            </p:childTnLst>
                          </p:cTn>
                        </p:par>
                        <p:par>
                          <p:cTn id="28" fill="hold">
                            <p:stCondLst>
                              <p:cond delay="2250"/>
                            </p:stCondLst>
                            <p:childTnLst>
                              <p:par>
                                <p:cTn id="29" presetID="22" presetClass="entr" presetSubtype="2" fill="hold" grpId="0" nodeType="afterEffect">
                                  <p:stCondLst>
                                    <p:cond delay="0"/>
                                  </p:stCondLst>
                                  <p:childTnLst>
                                    <p:set>
                                      <p:cBhvr>
                                        <p:cTn id="30" dur="1" fill="hold">
                                          <p:stCondLst>
                                            <p:cond delay="0"/>
                                          </p:stCondLst>
                                        </p:cTn>
                                        <p:tgtEl>
                                          <p:spTgt spid="369"/>
                                        </p:tgtEl>
                                        <p:attrNameLst>
                                          <p:attrName>style.visibility</p:attrName>
                                        </p:attrNameLst>
                                      </p:cBhvr>
                                      <p:to>
                                        <p:strVal val="visible"/>
                                      </p:to>
                                    </p:set>
                                    <p:animEffect transition="in" filter="wipe(right)">
                                      <p:cBhvr>
                                        <p:cTn id="31" dur="500"/>
                                        <p:tgtEl>
                                          <p:spTgt spid="369"/>
                                        </p:tgtEl>
                                      </p:cBhvr>
                                    </p:animEffect>
                                  </p:childTnLst>
                                </p:cTn>
                              </p:par>
                              <p:par>
                                <p:cTn id="32" presetID="10" presetClass="entr" presetSubtype="0" fill="hold" nodeType="withEffect">
                                  <p:stCondLst>
                                    <p:cond delay="0"/>
                                  </p:stCondLst>
                                  <p:childTnLst>
                                    <p:set>
                                      <p:cBhvr>
                                        <p:cTn id="33" dur="1" fill="hold">
                                          <p:stCondLst>
                                            <p:cond delay="0"/>
                                          </p:stCondLst>
                                        </p:cTn>
                                        <p:tgtEl>
                                          <p:spTgt spid="317"/>
                                        </p:tgtEl>
                                        <p:attrNameLst>
                                          <p:attrName>style.visibility</p:attrName>
                                        </p:attrNameLst>
                                      </p:cBhvr>
                                      <p:to>
                                        <p:strVal val="visible"/>
                                      </p:to>
                                    </p:set>
                                    <p:animEffect transition="in" filter="fade">
                                      <p:cBhvr>
                                        <p:cTn id="34" dur="500"/>
                                        <p:tgtEl>
                                          <p:spTgt spid="317"/>
                                        </p:tgtEl>
                                      </p:cBhvr>
                                    </p:animEffect>
                                  </p:childTnLst>
                                </p:cTn>
                              </p:par>
                              <p:par>
                                <p:cTn id="35" presetID="10" presetClass="entr" presetSubtype="0" fill="hold" nodeType="withEffect">
                                  <p:stCondLst>
                                    <p:cond delay="100"/>
                                  </p:stCondLst>
                                  <p:childTnLst>
                                    <p:set>
                                      <p:cBhvr>
                                        <p:cTn id="36" dur="1" fill="hold">
                                          <p:stCondLst>
                                            <p:cond delay="0"/>
                                          </p:stCondLst>
                                        </p:cTn>
                                        <p:tgtEl>
                                          <p:spTgt spid="705"/>
                                        </p:tgtEl>
                                        <p:attrNameLst>
                                          <p:attrName>style.visibility</p:attrName>
                                        </p:attrNameLst>
                                      </p:cBhvr>
                                      <p:to>
                                        <p:strVal val="visible"/>
                                      </p:to>
                                    </p:set>
                                    <p:animEffect transition="in" filter="fade">
                                      <p:cBhvr>
                                        <p:cTn id="37" dur="250"/>
                                        <p:tgtEl>
                                          <p:spTgt spid="705"/>
                                        </p:tgtEl>
                                      </p:cBhvr>
                                    </p:animEffect>
                                  </p:childTnLst>
                                </p:cTn>
                              </p:par>
                              <p:par>
                                <p:cTn id="38" presetID="10" presetClass="entr" presetSubtype="0" fill="hold" grpId="0" nodeType="withEffect">
                                  <p:stCondLst>
                                    <p:cond delay="100"/>
                                  </p:stCondLst>
                                  <p:childTnLst>
                                    <p:set>
                                      <p:cBhvr>
                                        <p:cTn id="39" dur="1" fill="hold">
                                          <p:stCondLst>
                                            <p:cond delay="0"/>
                                          </p:stCondLst>
                                        </p:cTn>
                                        <p:tgtEl>
                                          <p:spTgt spid="734"/>
                                        </p:tgtEl>
                                        <p:attrNameLst>
                                          <p:attrName>style.visibility</p:attrName>
                                        </p:attrNameLst>
                                      </p:cBhvr>
                                      <p:to>
                                        <p:strVal val="visible"/>
                                      </p:to>
                                    </p:set>
                                    <p:animEffect transition="in" filter="fade">
                                      <p:cBhvr>
                                        <p:cTn id="40" dur="250"/>
                                        <p:tgtEl>
                                          <p:spTgt spid="734"/>
                                        </p:tgtEl>
                                      </p:cBhvr>
                                    </p:animEffect>
                                  </p:childTnLst>
                                </p:cTn>
                              </p:par>
                            </p:childTnLst>
                          </p:cTn>
                        </p:par>
                        <p:par>
                          <p:cTn id="41" fill="hold">
                            <p:stCondLst>
                              <p:cond delay="2750"/>
                            </p:stCondLst>
                            <p:childTnLst>
                              <p:par>
                                <p:cTn id="42" presetID="22" presetClass="entr" presetSubtype="2" fill="hold" grpId="0" nodeType="afterEffect">
                                  <p:stCondLst>
                                    <p:cond delay="0"/>
                                  </p:stCondLst>
                                  <p:childTnLst>
                                    <p:set>
                                      <p:cBhvr>
                                        <p:cTn id="43" dur="1" fill="hold">
                                          <p:stCondLst>
                                            <p:cond delay="0"/>
                                          </p:stCondLst>
                                        </p:cTn>
                                        <p:tgtEl>
                                          <p:spTgt spid="387"/>
                                        </p:tgtEl>
                                        <p:attrNameLst>
                                          <p:attrName>style.visibility</p:attrName>
                                        </p:attrNameLst>
                                      </p:cBhvr>
                                      <p:to>
                                        <p:strVal val="visible"/>
                                      </p:to>
                                    </p:set>
                                    <p:animEffect transition="in" filter="wipe(right)">
                                      <p:cBhvr>
                                        <p:cTn id="44" dur="500"/>
                                        <p:tgtEl>
                                          <p:spTgt spid="387"/>
                                        </p:tgtEl>
                                      </p:cBhvr>
                                    </p:animEffect>
                                  </p:childTnLst>
                                </p:cTn>
                              </p:par>
                              <p:par>
                                <p:cTn id="45" presetID="10" presetClass="entr" presetSubtype="0" fill="hold" nodeType="withEffect">
                                  <p:stCondLst>
                                    <p:cond delay="0"/>
                                  </p:stCondLst>
                                  <p:childTnLst>
                                    <p:set>
                                      <p:cBhvr>
                                        <p:cTn id="46" dur="1" fill="hold">
                                          <p:stCondLst>
                                            <p:cond delay="0"/>
                                          </p:stCondLst>
                                        </p:cTn>
                                        <p:tgtEl>
                                          <p:spTgt spid="285"/>
                                        </p:tgtEl>
                                        <p:attrNameLst>
                                          <p:attrName>style.visibility</p:attrName>
                                        </p:attrNameLst>
                                      </p:cBhvr>
                                      <p:to>
                                        <p:strVal val="visible"/>
                                      </p:to>
                                    </p:set>
                                    <p:animEffect transition="in" filter="fade">
                                      <p:cBhvr>
                                        <p:cTn id="47" dur="500"/>
                                        <p:tgtEl>
                                          <p:spTgt spid="285"/>
                                        </p:tgtEl>
                                      </p:cBhvr>
                                    </p:animEffect>
                                  </p:childTnLst>
                                </p:cTn>
                              </p:par>
                              <p:par>
                                <p:cTn id="48" presetID="10" presetClass="entr" presetSubtype="0" fill="hold" nodeType="withEffect">
                                  <p:stCondLst>
                                    <p:cond delay="200"/>
                                  </p:stCondLst>
                                  <p:childTnLst>
                                    <p:set>
                                      <p:cBhvr>
                                        <p:cTn id="49" dur="1" fill="hold">
                                          <p:stCondLst>
                                            <p:cond delay="0"/>
                                          </p:stCondLst>
                                        </p:cTn>
                                        <p:tgtEl>
                                          <p:spTgt spid="695"/>
                                        </p:tgtEl>
                                        <p:attrNameLst>
                                          <p:attrName>style.visibility</p:attrName>
                                        </p:attrNameLst>
                                      </p:cBhvr>
                                      <p:to>
                                        <p:strVal val="visible"/>
                                      </p:to>
                                    </p:set>
                                    <p:animEffect transition="in" filter="fade">
                                      <p:cBhvr>
                                        <p:cTn id="50" dur="250"/>
                                        <p:tgtEl>
                                          <p:spTgt spid="695"/>
                                        </p:tgtEl>
                                      </p:cBhvr>
                                    </p:animEffect>
                                  </p:childTnLst>
                                </p:cTn>
                              </p:par>
                              <p:par>
                                <p:cTn id="51" presetID="10" presetClass="entr" presetSubtype="0" fill="hold" grpId="0" nodeType="withEffect">
                                  <p:stCondLst>
                                    <p:cond delay="200"/>
                                  </p:stCondLst>
                                  <p:childTnLst>
                                    <p:set>
                                      <p:cBhvr>
                                        <p:cTn id="52" dur="1" fill="hold">
                                          <p:stCondLst>
                                            <p:cond delay="0"/>
                                          </p:stCondLst>
                                        </p:cTn>
                                        <p:tgtEl>
                                          <p:spTgt spid="735"/>
                                        </p:tgtEl>
                                        <p:attrNameLst>
                                          <p:attrName>style.visibility</p:attrName>
                                        </p:attrNameLst>
                                      </p:cBhvr>
                                      <p:to>
                                        <p:strVal val="visible"/>
                                      </p:to>
                                    </p:set>
                                    <p:animEffect transition="in" filter="fade">
                                      <p:cBhvr>
                                        <p:cTn id="53" dur="250"/>
                                        <p:tgtEl>
                                          <p:spTgt spid="735"/>
                                        </p:tgtEl>
                                      </p:cBhvr>
                                    </p:animEffect>
                                  </p:childTnLst>
                                </p:cTn>
                              </p:par>
                            </p:childTnLst>
                          </p:cTn>
                        </p:par>
                        <p:par>
                          <p:cTn id="54" fill="hold">
                            <p:stCondLst>
                              <p:cond delay="3250"/>
                            </p:stCondLst>
                            <p:childTnLst>
                              <p:par>
                                <p:cTn id="55" presetID="22" presetClass="entr" presetSubtype="2" fill="hold" grpId="0" nodeType="afterEffect">
                                  <p:stCondLst>
                                    <p:cond delay="0"/>
                                  </p:stCondLst>
                                  <p:childTnLst>
                                    <p:set>
                                      <p:cBhvr>
                                        <p:cTn id="56" dur="1" fill="hold">
                                          <p:stCondLst>
                                            <p:cond delay="0"/>
                                          </p:stCondLst>
                                        </p:cTn>
                                        <p:tgtEl>
                                          <p:spTgt spid="407"/>
                                        </p:tgtEl>
                                        <p:attrNameLst>
                                          <p:attrName>style.visibility</p:attrName>
                                        </p:attrNameLst>
                                      </p:cBhvr>
                                      <p:to>
                                        <p:strVal val="visible"/>
                                      </p:to>
                                    </p:set>
                                    <p:animEffect transition="in" filter="wipe(right)">
                                      <p:cBhvr>
                                        <p:cTn id="57" dur="500"/>
                                        <p:tgtEl>
                                          <p:spTgt spid="407"/>
                                        </p:tgtEl>
                                      </p:cBhvr>
                                    </p:animEffect>
                                  </p:childTnLst>
                                </p:cTn>
                              </p:par>
                              <p:par>
                                <p:cTn id="58" presetID="10" presetClass="entr" presetSubtype="0" fill="hold" nodeType="withEffect">
                                  <p:stCondLst>
                                    <p:cond delay="0"/>
                                  </p:stCondLst>
                                  <p:childTnLst>
                                    <p:set>
                                      <p:cBhvr>
                                        <p:cTn id="59" dur="1" fill="hold">
                                          <p:stCondLst>
                                            <p:cond delay="0"/>
                                          </p:stCondLst>
                                        </p:cTn>
                                        <p:tgtEl>
                                          <p:spTgt spid="222"/>
                                        </p:tgtEl>
                                        <p:attrNameLst>
                                          <p:attrName>style.visibility</p:attrName>
                                        </p:attrNameLst>
                                      </p:cBhvr>
                                      <p:to>
                                        <p:strVal val="visible"/>
                                      </p:to>
                                    </p:set>
                                    <p:animEffect transition="in" filter="fade">
                                      <p:cBhvr>
                                        <p:cTn id="60" dur="500"/>
                                        <p:tgtEl>
                                          <p:spTgt spid="222"/>
                                        </p:tgtEl>
                                      </p:cBhvr>
                                    </p:animEffect>
                                  </p:childTnLst>
                                </p:cTn>
                              </p:par>
                              <p:par>
                                <p:cTn id="61" presetID="10" presetClass="entr" presetSubtype="0" fill="hold" nodeType="withEffect">
                                  <p:stCondLst>
                                    <p:cond delay="300"/>
                                  </p:stCondLst>
                                  <p:childTnLst>
                                    <p:set>
                                      <p:cBhvr>
                                        <p:cTn id="62" dur="1" fill="hold">
                                          <p:stCondLst>
                                            <p:cond delay="0"/>
                                          </p:stCondLst>
                                        </p:cTn>
                                        <p:tgtEl>
                                          <p:spTgt spid="698"/>
                                        </p:tgtEl>
                                        <p:attrNameLst>
                                          <p:attrName>style.visibility</p:attrName>
                                        </p:attrNameLst>
                                      </p:cBhvr>
                                      <p:to>
                                        <p:strVal val="visible"/>
                                      </p:to>
                                    </p:set>
                                    <p:animEffect transition="in" filter="fade">
                                      <p:cBhvr>
                                        <p:cTn id="63" dur="250"/>
                                        <p:tgtEl>
                                          <p:spTgt spid="698"/>
                                        </p:tgtEl>
                                      </p:cBhvr>
                                    </p:animEffect>
                                  </p:childTnLst>
                                </p:cTn>
                              </p:par>
                              <p:par>
                                <p:cTn id="64" presetID="10" presetClass="entr" presetSubtype="0" fill="hold" grpId="0" nodeType="withEffect">
                                  <p:stCondLst>
                                    <p:cond delay="300"/>
                                  </p:stCondLst>
                                  <p:childTnLst>
                                    <p:set>
                                      <p:cBhvr>
                                        <p:cTn id="65" dur="1" fill="hold">
                                          <p:stCondLst>
                                            <p:cond delay="0"/>
                                          </p:stCondLst>
                                        </p:cTn>
                                        <p:tgtEl>
                                          <p:spTgt spid="736"/>
                                        </p:tgtEl>
                                        <p:attrNameLst>
                                          <p:attrName>style.visibility</p:attrName>
                                        </p:attrNameLst>
                                      </p:cBhvr>
                                      <p:to>
                                        <p:strVal val="visible"/>
                                      </p:to>
                                    </p:set>
                                    <p:animEffect transition="in" filter="fade">
                                      <p:cBhvr>
                                        <p:cTn id="66" dur="250"/>
                                        <p:tgtEl>
                                          <p:spTgt spid="736"/>
                                        </p:tgtEl>
                                      </p:cBhvr>
                                    </p:animEffect>
                                  </p:childTnLst>
                                </p:cTn>
                              </p:par>
                            </p:childTnLst>
                          </p:cTn>
                        </p:par>
                        <p:par>
                          <p:cTn id="67" fill="hold">
                            <p:stCondLst>
                              <p:cond delay="3800"/>
                            </p:stCondLst>
                            <p:childTnLst>
                              <p:par>
                                <p:cTn id="68" presetID="22" presetClass="entr" presetSubtype="2" fill="hold" grpId="0" nodeType="afterEffect">
                                  <p:stCondLst>
                                    <p:cond delay="0"/>
                                  </p:stCondLst>
                                  <p:childTnLst>
                                    <p:set>
                                      <p:cBhvr>
                                        <p:cTn id="69" dur="1" fill="hold">
                                          <p:stCondLst>
                                            <p:cond delay="0"/>
                                          </p:stCondLst>
                                        </p:cTn>
                                        <p:tgtEl>
                                          <p:spTgt spid="415"/>
                                        </p:tgtEl>
                                        <p:attrNameLst>
                                          <p:attrName>style.visibility</p:attrName>
                                        </p:attrNameLst>
                                      </p:cBhvr>
                                      <p:to>
                                        <p:strVal val="visible"/>
                                      </p:to>
                                    </p:set>
                                    <p:animEffect transition="in" filter="wipe(right)">
                                      <p:cBhvr>
                                        <p:cTn id="70" dur="500"/>
                                        <p:tgtEl>
                                          <p:spTgt spid="415"/>
                                        </p:tgtEl>
                                      </p:cBhvr>
                                    </p:animEffect>
                                  </p:childTnLst>
                                </p:cTn>
                              </p:par>
                              <p:par>
                                <p:cTn id="71" presetID="10" presetClass="entr" presetSubtype="0" fill="hold" nodeType="withEffect">
                                  <p:stCondLst>
                                    <p:cond delay="0"/>
                                  </p:stCondLst>
                                  <p:childTnLst>
                                    <p:set>
                                      <p:cBhvr>
                                        <p:cTn id="72" dur="1" fill="hold">
                                          <p:stCondLst>
                                            <p:cond delay="0"/>
                                          </p:stCondLst>
                                        </p:cTn>
                                        <p:tgtEl>
                                          <p:spTgt spid="306"/>
                                        </p:tgtEl>
                                        <p:attrNameLst>
                                          <p:attrName>style.visibility</p:attrName>
                                        </p:attrNameLst>
                                      </p:cBhvr>
                                      <p:to>
                                        <p:strVal val="visible"/>
                                      </p:to>
                                    </p:set>
                                    <p:animEffect transition="in" filter="fade">
                                      <p:cBhvr>
                                        <p:cTn id="73" dur="500"/>
                                        <p:tgtEl>
                                          <p:spTgt spid="306"/>
                                        </p:tgtEl>
                                      </p:cBhvr>
                                    </p:animEffect>
                                  </p:childTnLst>
                                </p:cTn>
                              </p:par>
                            </p:childTnLst>
                          </p:cTn>
                        </p:par>
                      </p:childTnLst>
                    </p:cTn>
                  </p:par>
                  <p:par>
                    <p:cTn id="74" fill="hold">
                      <p:stCondLst>
                        <p:cond delay="indefinite"/>
                      </p:stCondLst>
                      <p:childTnLst>
                        <p:par>
                          <p:cTn id="75" fill="hold">
                            <p:stCondLst>
                              <p:cond delay="0"/>
                            </p:stCondLst>
                            <p:childTnLst>
                              <p:par>
                                <p:cTn id="76" presetID="22" presetClass="entr" presetSubtype="8" fill="hold" nodeType="clickEffect">
                                  <p:stCondLst>
                                    <p:cond delay="0"/>
                                  </p:stCondLst>
                                  <p:childTnLst>
                                    <p:set>
                                      <p:cBhvr>
                                        <p:cTn id="77" dur="1" fill="hold">
                                          <p:stCondLst>
                                            <p:cond delay="0"/>
                                          </p:stCondLst>
                                        </p:cTn>
                                        <p:tgtEl>
                                          <p:spTgt spid="746"/>
                                        </p:tgtEl>
                                        <p:attrNameLst>
                                          <p:attrName>style.visibility</p:attrName>
                                        </p:attrNameLst>
                                      </p:cBhvr>
                                      <p:to>
                                        <p:strVal val="visible"/>
                                      </p:to>
                                    </p:set>
                                    <p:animEffect transition="in" filter="wipe(left)">
                                      <p:cBhvr>
                                        <p:cTn id="78" dur="500"/>
                                        <p:tgtEl>
                                          <p:spTgt spid="746"/>
                                        </p:tgtEl>
                                      </p:cBhvr>
                                    </p:animEffect>
                                  </p:childTnLst>
                                </p:cTn>
                              </p:par>
                              <p:par>
                                <p:cTn id="79" presetID="10" presetClass="entr" presetSubtype="0" fill="hold" nodeType="withEffect">
                                  <p:stCondLst>
                                    <p:cond delay="250"/>
                                  </p:stCondLst>
                                  <p:childTnLst>
                                    <p:set>
                                      <p:cBhvr>
                                        <p:cTn id="80" dur="1" fill="hold">
                                          <p:stCondLst>
                                            <p:cond delay="0"/>
                                          </p:stCondLst>
                                        </p:cTn>
                                        <p:tgtEl>
                                          <p:spTgt spid="756"/>
                                        </p:tgtEl>
                                        <p:attrNameLst>
                                          <p:attrName>style.visibility</p:attrName>
                                        </p:attrNameLst>
                                      </p:cBhvr>
                                      <p:to>
                                        <p:strVal val="visible"/>
                                      </p:to>
                                    </p:set>
                                    <p:animEffect transition="in" filter="fade">
                                      <p:cBhvr>
                                        <p:cTn id="81" dur="500"/>
                                        <p:tgtEl>
                                          <p:spTgt spid="756"/>
                                        </p:tgtEl>
                                      </p:cBhvr>
                                    </p:animEffect>
                                  </p:childTnLst>
                                </p:cTn>
                              </p:par>
                              <p:par>
                                <p:cTn id="82" presetID="10" presetClass="entr" presetSubtype="0" fill="hold" nodeType="withEffect">
                                  <p:stCondLst>
                                    <p:cond delay="500"/>
                                  </p:stCondLst>
                                  <p:childTnLst>
                                    <p:set>
                                      <p:cBhvr>
                                        <p:cTn id="83" dur="1" fill="hold">
                                          <p:stCondLst>
                                            <p:cond delay="0"/>
                                          </p:stCondLst>
                                        </p:cTn>
                                        <p:tgtEl>
                                          <p:spTgt spid="809"/>
                                        </p:tgtEl>
                                        <p:attrNameLst>
                                          <p:attrName>style.visibility</p:attrName>
                                        </p:attrNameLst>
                                      </p:cBhvr>
                                      <p:to>
                                        <p:strVal val="visible"/>
                                      </p:to>
                                    </p:set>
                                    <p:animEffect transition="in" filter="fade">
                                      <p:cBhvr>
                                        <p:cTn id="84" dur="500"/>
                                        <p:tgtEl>
                                          <p:spTgt spid="809"/>
                                        </p:tgtEl>
                                      </p:cBhvr>
                                    </p:animEffect>
                                  </p:childTnLst>
                                </p:cTn>
                              </p:par>
                              <p:par>
                                <p:cTn id="85" presetID="10" presetClass="entr" presetSubtype="0" fill="hold" nodeType="withEffect">
                                  <p:stCondLst>
                                    <p:cond delay="750"/>
                                  </p:stCondLst>
                                  <p:childTnLst>
                                    <p:set>
                                      <p:cBhvr>
                                        <p:cTn id="86" dur="1" fill="hold">
                                          <p:stCondLst>
                                            <p:cond delay="0"/>
                                          </p:stCondLst>
                                        </p:cTn>
                                        <p:tgtEl>
                                          <p:spTgt spid="760"/>
                                        </p:tgtEl>
                                        <p:attrNameLst>
                                          <p:attrName>style.visibility</p:attrName>
                                        </p:attrNameLst>
                                      </p:cBhvr>
                                      <p:to>
                                        <p:strVal val="visible"/>
                                      </p:to>
                                    </p:set>
                                    <p:animEffect transition="in" filter="fade">
                                      <p:cBhvr>
                                        <p:cTn id="87" dur="500"/>
                                        <p:tgtEl>
                                          <p:spTgt spid="760"/>
                                        </p:tgtEl>
                                      </p:cBhvr>
                                    </p:animEffect>
                                  </p:childTnLst>
                                </p:cTn>
                              </p:par>
                            </p:childTnLst>
                          </p:cTn>
                        </p:par>
                        <p:par>
                          <p:cTn id="88" fill="hold">
                            <p:stCondLst>
                              <p:cond delay="1250"/>
                            </p:stCondLst>
                            <p:childTnLst>
                              <p:par>
                                <p:cTn id="89" presetID="47" presetClass="entr" presetSubtype="0" fill="hold" grpId="0" nodeType="afterEffect">
                                  <p:stCondLst>
                                    <p:cond delay="0"/>
                                  </p:stCondLst>
                                  <p:childTnLst>
                                    <p:set>
                                      <p:cBhvr>
                                        <p:cTn id="90" dur="1" fill="hold">
                                          <p:stCondLst>
                                            <p:cond delay="0"/>
                                          </p:stCondLst>
                                        </p:cTn>
                                        <p:tgtEl>
                                          <p:spTgt spid="832"/>
                                        </p:tgtEl>
                                        <p:attrNameLst>
                                          <p:attrName>style.visibility</p:attrName>
                                        </p:attrNameLst>
                                      </p:cBhvr>
                                      <p:to>
                                        <p:strVal val="visible"/>
                                      </p:to>
                                    </p:set>
                                    <p:animEffect transition="in" filter="fade">
                                      <p:cBhvr>
                                        <p:cTn id="91" dur="1000"/>
                                        <p:tgtEl>
                                          <p:spTgt spid="832"/>
                                        </p:tgtEl>
                                      </p:cBhvr>
                                    </p:animEffect>
                                    <p:anim calcmode="lin" valueType="num">
                                      <p:cBhvr>
                                        <p:cTn id="92" dur="1000" fill="hold"/>
                                        <p:tgtEl>
                                          <p:spTgt spid="832"/>
                                        </p:tgtEl>
                                        <p:attrNameLst>
                                          <p:attrName>ppt_x</p:attrName>
                                        </p:attrNameLst>
                                      </p:cBhvr>
                                      <p:tavLst>
                                        <p:tav tm="0">
                                          <p:val>
                                            <p:strVal val="#ppt_x"/>
                                          </p:val>
                                        </p:tav>
                                        <p:tav tm="100000">
                                          <p:val>
                                            <p:strVal val="#ppt_x"/>
                                          </p:val>
                                        </p:tav>
                                      </p:tavLst>
                                    </p:anim>
                                    <p:anim calcmode="lin" valueType="num">
                                      <p:cBhvr>
                                        <p:cTn id="93" dur="1000" fill="hold"/>
                                        <p:tgtEl>
                                          <p:spTgt spid="832"/>
                                        </p:tgtEl>
                                        <p:attrNameLst>
                                          <p:attrName>ppt_y</p:attrName>
                                        </p:attrNameLst>
                                      </p:cBhvr>
                                      <p:tavLst>
                                        <p:tav tm="0">
                                          <p:val>
                                            <p:strVal val="#ppt_y-.1"/>
                                          </p:val>
                                        </p:tav>
                                        <p:tav tm="100000">
                                          <p:val>
                                            <p:strVal val="#ppt_y"/>
                                          </p:val>
                                        </p:tav>
                                      </p:tavLst>
                                    </p:anim>
                                  </p:childTnLst>
                                </p:cTn>
                              </p:par>
                              <p:par>
                                <p:cTn id="94" presetID="47" presetClass="entr" presetSubtype="0" fill="hold" grpId="0" nodeType="withEffect">
                                  <p:stCondLst>
                                    <p:cond delay="0"/>
                                  </p:stCondLst>
                                  <p:childTnLst>
                                    <p:set>
                                      <p:cBhvr>
                                        <p:cTn id="95" dur="1" fill="hold">
                                          <p:stCondLst>
                                            <p:cond delay="0"/>
                                          </p:stCondLst>
                                        </p:cTn>
                                        <p:tgtEl>
                                          <p:spTgt spid="732"/>
                                        </p:tgtEl>
                                        <p:attrNameLst>
                                          <p:attrName>style.visibility</p:attrName>
                                        </p:attrNameLst>
                                      </p:cBhvr>
                                      <p:to>
                                        <p:strVal val="visible"/>
                                      </p:to>
                                    </p:set>
                                    <p:animEffect transition="in" filter="fade">
                                      <p:cBhvr>
                                        <p:cTn id="96" dur="1000"/>
                                        <p:tgtEl>
                                          <p:spTgt spid="732"/>
                                        </p:tgtEl>
                                      </p:cBhvr>
                                    </p:animEffect>
                                    <p:anim calcmode="lin" valueType="num">
                                      <p:cBhvr>
                                        <p:cTn id="97" dur="1000" fill="hold"/>
                                        <p:tgtEl>
                                          <p:spTgt spid="732"/>
                                        </p:tgtEl>
                                        <p:attrNameLst>
                                          <p:attrName>ppt_x</p:attrName>
                                        </p:attrNameLst>
                                      </p:cBhvr>
                                      <p:tavLst>
                                        <p:tav tm="0">
                                          <p:val>
                                            <p:strVal val="#ppt_x"/>
                                          </p:val>
                                        </p:tav>
                                        <p:tav tm="100000">
                                          <p:val>
                                            <p:strVal val="#ppt_x"/>
                                          </p:val>
                                        </p:tav>
                                      </p:tavLst>
                                    </p:anim>
                                    <p:anim calcmode="lin" valueType="num">
                                      <p:cBhvr>
                                        <p:cTn id="98" dur="1000" fill="hold"/>
                                        <p:tgtEl>
                                          <p:spTgt spid="732"/>
                                        </p:tgtEl>
                                        <p:attrNameLst>
                                          <p:attrName>ppt_y</p:attrName>
                                        </p:attrNameLst>
                                      </p:cBhvr>
                                      <p:tavLst>
                                        <p:tav tm="0">
                                          <p:val>
                                            <p:strVal val="#ppt_y-.1"/>
                                          </p:val>
                                        </p:tav>
                                        <p:tav tm="100000">
                                          <p:val>
                                            <p:strVal val="#ppt_y"/>
                                          </p:val>
                                        </p:tav>
                                      </p:tavLst>
                                    </p:anim>
                                  </p:childTnLst>
                                </p:cTn>
                              </p:par>
                            </p:childTnLst>
                          </p:cTn>
                        </p:par>
                        <p:par>
                          <p:cTn id="99" fill="hold">
                            <p:stCondLst>
                              <p:cond delay="2250"/>
                            </p:stCondLst>
                            <p:childTnLst>
                              <p:par>
                                <p:cTn id="100" presetID="2" presetClass="entr" presetSubtype="1" fill="hold" nodeType="afterEffect">
                                  <p:stCondLst>
                                    <p:cond delay="0"/>
                                  </p:stCondLst>
                                  <p:childTnLst>
                                    <p:set>
                                      <p:cBhvr>
                                        <p:cTn id="101" dur="1" fill="hold">
                                          <p:stCondLst>
                                            <p:cond delay="0"/>
                                          </p:stCondLst>
                                        </p:cTn>
                                        <p:tgtEl>
                                          <p:spTgt spid="833"/>
                                        </p:tgtEl>
                                        <p:attrNameLst>
                                          <p:attrName>style.visibility</p:attrName>
                                        </p:attrNameLst>
                                      </p:cBhvr>
                                      <p:to>
                                        <p:strVal val="visible"/>
                                      </p:to>
                                    </p:set>
                                    <p:anim calcmode="lin" valueType="num">
                                      <p:cBhvr additive="base">
                                        <p:cTn id="102" dur="500" fill="hold"/>
                                        <p:tgtEl>
                                          <p:spTgt spid="833"/>
                                        </p:tgtEl>
                                        <p:attrNameLst>
                                          <p:attrName>ppt_x</p:attrName>
                                        </p:attrNameLst>
                                      </p:cBhvr>
                                      <p:tavLst>
                                        <p:tav tm="0">
                                          <p:val>
                                            <p:strVal val="#ppt_x"/>
                                          </p:val>
                                        </p:tav>
                                        <p:tav tm="100000">
                                          <p:val>
                                            <p:strVal val="#ppt_x"/>
                                          </p:val>
                                        </p:tav>
                                      </p:tavLst>
                                    </p:anim>
                                    <p:anim calcmode="lin" valueType="num">
                                      <p:cBhvr additive="base">
                                        <p:cTn id="103" dur="500" fill="hold"/>
                                        <p:tgtEl>
                                          <p:spTgt spid="833"/>
                                        </p:tgtEl>
                                        <p:attrNameLst>
                                          <p:attrName>ppt_y</p:attrName>
                                        </p:attrNameLst>
                                      </p:cBhvr>
                                      <p:tavLst>
                                        <p:tav tm="0">
                                          <p:val>
                                            <p:strVal val="0-#ppt_h/2"/>
                                          </p:val>
                                        </p:tav>
                                        <p:tav tm="100000">
                                          <p:val>
                                            <p:strVal val="#ppt_y"/>
                                          </p:val>
                                        </p:tav>
                                      </p:tavLst>
                                    </p:anim>
                                  </p:childTnLst>
                                </p:cTn>
                              </p:par>
                            </p:childTnLst>
                          </p:cTn>
                        </p:par>
                      </p:childTnLst>
                    </p:cTn>
                  </p:par>
                  <p:par>
                    <p:cTn id="104" fill="hold">
                      <p:stCondLst>
                        <p:cond delay="indefinite"/>
                      </p:stCondLst>
                      <p:childTnLst>
                        <p:par>
                          <p:cTn id="105" fill="hold">
                            <p:stCondLst>
                              <p:cond delay="0"/>
                            </p:stCondLst>
                            <p:childTnLst>
                              <p:par>
                                <p:cTn id="106" presetID="10" presetClass="entr" presetSubtype="0" fill="hold" nodeType="clickEffect">
                                  <p:stCondLst>
                                    <p:cond delay="0"/>
                                  </p:stCondLst>
                                  <p:childTnLst>
                                    <p:set>
                                      <p:cBhvr>
                                        <p:cTn id="107" dur="1" fill="hold">
                                          <p:stCondLst>
                                            <p:cond delay="0"/>
                                          </p:stCondLst>
                                        </p:cTn>
                                        <p:tgtEl>
                                          <p:spTgt spid="820"/>
                                        </p:tgtEl>
                                        <p:attrNameLst>
                                          <p:attrName>style.visibility</p:attrName>
                                        </p:attrNameLst>
                                      </p:cBhvr>
                                      <p:to>
                                        <p:strVal val="visible"/>
                                      </p:to>
                                    </p:set>
                                    <p:animEffect transition="in" filter="fade">
                                      <p:cBhvr>
                                        <p:cTn id="108" dur="500"/>
                                        <p:tgtEl>
                                          <p:spTgt spid="820"/>
                                        </p:tgtEl>
                                      </p:cBhvr>
                                    </p:animEffect>
                                  </p:childTnLst>
                                </p:cTn>
                              </p:par>
                              <p:par>
                                <p:cTn id="109" presetID="10" presetClass="entr" presetSubtype="0" fill="hold" grpId="0" nodeType="withEffect">
                                  <p:stCondLst>
                                    <p:cond delay="0"/>
                                  </p:stCondLst>
                                  <p:childTnLst>
                                    <p:set>
                                      <p:cBhvr>
                                        <p:cTn id="110" dur="1" fill="hold">
                                          <p:stCondLst>
                                            <p:cond delay="0"/>
                                          </p:stCondLst>
                                        </p:cTn>
                                        <p:tgtEl>
                                          <p:spTgt spid="819"/>
                                        </p:tgtEl>
                                        <p:attrNameLst>
                                          <p:attrName>style.visibility</p:attrName>
                                        </p:attrNameLst>
                                      </p:cBhvr>
                                      <p:to>
                                        <p:strVal val="visible"/>
                                      </p:to>
                                    </p:set>
                                    <p:animEffect transition="in" filter="fade">
                                      <p:cBhvr>
                                        <p:cTn id="111" dur="500"/>
                                        <p:tgtEl>
                                          <p:spTgt spid="819"/>
                                        </p:tgtEl>
                                      </p:cBhvr>
                                    </p:animEffect>
                                  </p:childTnLst>
                                </p:cTn>
                              </p:par>
                            </p:childTnLst>
                          </p:cTn>
                        </p:par>
                        <p:par>
                          <p:cTn id="112" fill="hold">
                            <p:stCondLst>
                              <p:cond delay="500"/>
                            </p:stCondLst>
                            <p:childTnLst>
                              <p:par>
                                <p:cTn id="113" presetID="10" presetClass="entr" presetSubtype="0" fill="hold" nodeType="afterEffect">
                                  <p:stCondLst>
                                    <p:cond delay="0"/>
                                  </p:stCondLst>
                                  <p:childTnLst>
                                    <p:set>
                                      <p:cBhvr>
                                        <p:cTn id="114" dur="1" fill="hold">
                                          <p:stCondLst>
                                            <p:cond delay="0"/>
                                          </p:stCondLst>
                                        </p:cTn>
                                        <p:tgtEl>
                                          <p:spTgt spid="826"/>
                                        </p:tgtEl>
                                        <p:attrNameLst>
                                          <p:attrName>style.visibility</p:attrName>
                                        </p:attrNameLst>
                                      </p:cBhvr>
                                      <p:to>
                                        <p:strVal val="visible"/>
                                      </p:to>
                                    </p:set>
                                    <p:animEffect transition="in" filter="fade">
                                      <p:cBhvr>
                                        <p:cTn id="115" dur="500"/>
                                        <p:tgtEl>
                                          <p:spTgt spid="826"/>
                                        </p:tgtEl>
                                      </p:cBhvr>
                                    </p:animEffect>
                                  </p:childTnLst>
                                </p:cTn>
                              </p:par>
                              <p:par>
                                <p:cTn id="116" presetID="8" presetClass="emph" presetSubtype="0" fill="hold" nodeType="withEffect">
                                  <p:stCondLst>
                                    <p:cond delay="0"/>
                                  </p:stCondLst>
                                  <p:childTnLst>
                                    <p:animRot by="21600000">
                                      <p:cBhvr>
                                        <p:cTn id="117" dur="1250" fill="hold"/>
                                        <p:tgtEl>
                                          <p:spTgt spid="826"/>
                                        </p:tgtEl>
                                        <p:attrNameLst>
                                          <p:attrName>r</p:attrName>
                                        </p:attrNameLst>
                                      </p:cBhvr>
                                    </p:animRot>
                                  </p:childTnLst>
                                </p:cTn>
                              </p:par>
                              <p:par>
                                <p:cTn id="118" presetID="10" presetClass="entr" presetSubtype="0" fill="hold" grpId="0" nodeType="withEffect">
                                  <p:stCondLst>
                                    <p:cond delay="1000"/>
                                  </p:stCondLst>
                                  <p:childTnLst>
                                    <p:set>
                                      <p:cBhvr>
                                        <p:cTn id="119" dur="1" fill="hold">
                                          <p:stCondLst>
                                            <p:cond delay="0"/>
                                          </p:stCondLst>
                                        </p:cTn>
                                        <p:tgtEl>
                                          <p:spTgt spid="830"/>
                                        </p:tgtEl>
                                        <p:attrNameLst>
                                          <p:attrName>style.visibility</p:attrName>
                                        </p:attrNameLst>
                                      </p:cBhvr>
                                      <p:to>
                                        <p:strVal val="visible"/>
                                      </p:to>
                                    </p:set>
                                    <p:animEffect transition="in" filter="fade">
                                      <p:cBhvr>
                                        <p:cTn id="120" dur="500"/>
                                        <p:tgtEl>
                                          <p:spTgt spid="830"/>
                                        </p:tgtEl>
                                      </p:cBhvr>
                                    </p:animEffect>
                                  </p:childTnLst>
                                </p:cTn>
                              </p:par>
                            </p:childTnLst>
                          </p:cTn>
                        </p:par>
                        <p:par>
                          <p:cTn id="121" fill="hold">
                            <p:stCondLst>
                              <p:cond delay="2000"/>
                            </p:stCondLst>
                            <p:childTnLst>
                              <p:par>
                                <p:cTn id="122" presetID="10" presetClass="entr" presetSubtype="0" fill="hold" nodeType="afterEffect">
                                  <p:stCondLst>
                                    <p:cond delay="0"/>
                                  </p:stCondLst>
                                  <p:childTnLst>
                                    <p:set>
                                      <p:cBhvr>
                                        <p:cTn id="123" dur="1" fill="hold">
                                          <p:stCondLst>
                                            <p:cond delay="0"/>
                                          </p:stCondLst>
                                        </p:cTn>
                                        <p:tgtEl>
                                          <p:spTgt spid="720"/>
                                        </p:tgtEl>
                                        <p:attrNameLst>
                                          <p:attrName>style.visibility</p:attrName>
                                        </p:attrNameLst>
                                      </p:cBhvr>
                                      <p:to>
                                        <p:strVal val="visible"/>
                                      </p:to>
                                    </p:set>
                                    <p:animEffect transition="in" filter="fade">
                                      <p:cBhvr>
                                        <p:cTn id="124" dur="1000"/>
                                        <p:tgtEl>
                                          <p:spTgt spid="720"/>
                                        </p:tgtEl>
                                      </p:cBhvr>
                                    </p:animEffect>
                                  </p:childTnLst>
                                </p:cTn>
                              </p:par>
                              <p:par>
                                <p:cTn id="125" presetID="63" presetClass="path" presetSubtype="0" accel="50000" decel="50000" fill="hold" nodeType="withEffect">
                                  <p:stCondLst>
                                    <p:cond delay="0"/>
                                  </p:stCondLst>
                                  <p:childTnLst>
                                    <p:animMotion origin="layout" path="M -0.09766 -2.96296E-6 L -1.04167E-6 -2.96296E-6 " pathEditMode="relative" rAng="0" ptsTypes="AA">
                                      <p:cBhvr>
                                        <p:cTn id="126" dur="1500" fill="hold"/>
                                        <p:tgtEl>
                                          <p:spTgt spid="720"/>
                                        </p:tgtEl>
                                        <p:attrNameLst>
                                          <p:attrName>ppt_x</p:attrName>
                                          <p:attrName>ppt_y</p:attrName>
                                        </p:attrNameLst>
                                      </p:cBhvr>
                                      <p:rCtr x="4883" y="0"/>
                                    </p:animMotion>
                                  </p:childTnLst>
                                </p:cTn>
                              </p:par>
                              <p:par>
                                <p:cTn id="127" presetID="10" presetClass="entr" presetSubtype="0" fill="hold" grpId="0" nodeType="withEffect">
                                  <p:stCondLst>
                                    <p:cond delay="1000"/>
                                  </p:stCondLst>
                                  <p:childTnLst>
                                    <p:set>
                                      <p:cBhvr>
                                        <p:cTn id="128" dur="1" fill="hold">
                                          <p:stCondLst>
                                            <p:cond delay="0"/>
                                          </p:stCondLst>
                                        </p:cTn>
                                        <p:tgtEl>
                                          <p:spTgt spid="851"/>
                                        </p:tgtEl>
                                        <p:attrNameLst>
                                          <p:attrName>style.visibility</p:attrName>
                                        </p:attrNameLst>
                                      </p:cBhvr>
                                      <p:to>
                                        <p:strVal val="visible"/>
                                      </p:to>
                                    </p:set>
                                    <p:animEffect transition="in" filter="fade">
                                      <p:cBhvr>
                                        <p:cTn id="129" dur="500"/>
                                        <p:tgtEl>
                                          <p:spTgt spid="851"/>
                                        </p:tgtEl>
                                      </p:cBhvr>
                                    </p:animEffect>
                                  </p:childTnLst>
                                </p:cTn>
                              </p:par>
                            </p:childTnLst>
                          </p:cTn>
                        </p:par>
                      </p:childTnLst>
                    </p:cTn>
                  </p:par>
                  <p:par>
                    <p:cTn id="130" fill="hold">
                      <p:stCondLst>
                        <p:cond delay="indefinite"/>
                      </p:stCondLst>
                      <p:childTnLst>
                        <p:par>
                          <p:cTn id="131" fill="hold">
                            <p:stCondLst>
                              <p:cond delay="0"/>
                            </p:stCondLst>
                            <p:childTnLst>
                              <p:par>
                                <p:cTn id="132" presetID="22" presetClass="entr" presetSubtype="8" fill="hold" grpId="0" nodeType="clickEffect">
                                  <p:stCondLst>
                                    <p:cond delay="0"/>
                                  </p:stCondLst>
                                  <p:childTnLst>
                                    <p:set>
                                      <p:cBhvr>
                                        <p:cTn id="133" dur="1" fill="hold">
                                          <p:stCondLst>
                                            <p:cond delay="0"/>
                                          </p:stCondLst>
                                        </p:cTn>
                                        <p:tgtEl>
                                          <p:spTgt spid="636"/>
                                        </p:tgtEl>
                                        <p:attrNameLst>
                                          <p:attrName>style.visibility</p:attrName>
                                        </p:attrNameLst>
                                      </p:cBhvr>
                                      <p:to>
                                        <p:strVal val="visible"/>
                                      </p:to>
                                    </p:set>
                                    <p:animEffect transition="in" filter="wipe(left)">
                                      <p:cBhvr>
                                        <p:cTn id="134" dur="500"/>
                                        <p:tgtEl>
                                          <p:spTgt spid="636"/>
                                        </p:tgtEl>
                                      </p:cBhvr>
                                    </p:animEffect>
                                  </p:childTnLst>
                                </p:cTn>
                              </p:par>
                              <p:par>
                                <p:cTn id="135" presetID="22" presetClass="entr" presetSubtype="8" fill="hold" grpId="0" nodeType="withEffect">
                                  <p:stCondLst>
                                    <p:cond delay="0"/>
                                  </p:stCondLst>
                                  <p:childTnLst>
                                    <p:set>
                                      <p:cBhvr>
                                        <p:cTn id="136" dur="1" fill="hold">
                                          <p:stCondLst>
                                            <p:cond delay="0"/>
                                          </p:stCondLst>
                                        </p:cTn>
                                        <p:tgtEl>
                                          <p:spTgt spid="637"/>
                                        </p:tgtEl>
                                        <p:attrNameLst>
                                          <p:attrName>style.visibility</p:attrName>
                                        </p:attrNameLst>
                                      </p:cBhvr>
                                      <p:to>
                                        <p:strVal val="visible"/>
                                      </p:to>
                                    </p:set>
                                    <p:animEffect transition="in" filter="wipe(left)">
                                      <p:cBhvr>
                                        <p:cTn id="137" dur="500"/>
                                        <p:tgtEl>
                                          <p:spTgt spid="637"/>
                                        </p:tgtEl>
                                      </p:cBhvr>
                                    </p:animEffect>
                                  </p:childTnLst>
                                </p:cTn>
                              </p:par>
                              <p:par>
                                <p:cTn id="138" presetID="22" presetClass="entr" presetSubtype="8" fill="hold" grpId="0" nodeType="withEffect">
                                  <p:stCondLst>
                                    <p:cond delay="0"/>
                                  </p:stCondLst>
                                  <p:childTnLst>
                                    <p:set>
                                      <p:cBhvr>
                                        <p:cTn id="139" dur="1" fill="hold">
                                          <p:stCondLst>
                                            <p:cond delay="0"/>
                                          </p:stCondLst>
                                        </p:cTn>
                                        <p:tgtEl>
                                          <p:spTgt spid="852"/>
                                        </p:tgtEl>
                                        <p:attrNameLst>
                                          <p:attrName>style.visibility</p:attrName>
                                        </p:attrNameLst>
                                      </p:cBhvr>
                                      <p:to>
                                        <p:strVal val="visible"/>
                                      </p:to>
                                    </p:set>
                                    <p:animEffect transition="in" filter="wipe(left)">
                                      <p:cBhvr>
                                        <p:cTn id="140" dur="500"/>
                                        <p:tgtEl>
                                          <p:spTgt spid="852"/>
                                        </p:tgtEl>
                                      </p:cBhvr>
                                    </p:animEffect>
                                  </p:childTnLst>
                                </p:cTn>
                              </p:par>
                              <p:par>
                                <p:cTn id="141" presetID="21" presetClass="entr" presetSubtype="8" fill="hold" grpId="0" nodeType="withEffect">
                                  <p:stCondLst>
                                    <p:cond delay="0"/>
                                  </p:stCondLst>
                                  <p:childTnLst>
                                    <p:set>
                                      <p:cBhvr>
                                        <p:cTn id="142" dur="1" fill="hold">
                                          <p:stCondLst>
                                            <p:cond delay="0"/>
                                          </p:stCondLst>
                                        </p:cTn>
                                        <p:tgtEl>
                                          <p:spTgt spid="831"/>
                                        </p:tgtEl>
                                        <p:attrNameLst>
                                          <p:attrName>style.visibility</p:attrName>
                                        </p:attrNameLst>
                                      </p:cBhvr>
                                      <p:to>
                                        <p:strVal val="visible"/>
                                      </p:to>
                                    </p:set>
                                    <p:animEffect transition="in" filter="wheel(8)">
                                      <p:cBhvr>
                                        <p:cTn id="143" dur="500"/>
                                        <p:tgtEl>
                                          <p:spTgt spid="831"/>
                                        </p:tgtEl>
                                      </p:cBhvr>
                                    </p:animEffect>
                                  </p:childTnLst>
                                </p:cTn>
                              </p:par>
                              <p:par>
                                <p:cTn id="144" presetID="8" presetClass="emph" presetSubtype="0" fill="hold" grpId="1" nodeType="withEffect">
                                  <p:stCondLst>
                                    <p:cond delay="0"/>
                                  </p:stCondLst>
                                  <p:childTnLst>
                                    <p:animRot by="21600000">
                                      <p:cBhvr>
                                        <p:cTn id="145" dur="3000" fill="hold"/>
                                        <p:tgtEl>
                                          <p:spTgt spid="831"/>
                                        </p:tgtEl>
                                        <p:attrNameLst>
                                          <p:attrName>r</p:attrName>
                                        </p:attrNameLst>
                                      </p:cBhvr>
                                    </p:animRot>
                                  </p:childTnLst>
                                </p:cTn>
                              </p:par>
                              <p:par>
                                <p:cTn id="146" presetID="10" presetClass="entr" presetSubtype="0" fill="hold" grpId="0" nodeType="withEffect">
                                  <p:stCondLst>
                                    <p:cond delay="0"/>
                                  </p:stCondLst>
                                  <p:childTnLst>
                                    <p:set>
                                      <p:cBhvr>
                                        <p:cTn id="147" dur="1" fill="hold">
                                          <p:stCondLst>
                                            <p:cond delay="0"/>
                                          </p:stCondLst>
                                        </p:cTn>
                                        <p:tgtEl>
                                          <p:spTgt spid="676"/>
                                        </p:tgtEl>
                                        <p:attrNameLst>
                                          <p:attrName>style.visibility</p:attrName>
                                        </p:attrNameLst>
                                      </p:cBhvr>
                                      <p:to>
                                        <p:strVal val="visible"/>
                                      </p:to>
                                    </p:set>
                                    <p:animEffect transition="in" filter="fade">
                                      <p:cBhvr>
                                        <p:cTn id="148" dur="500"/>
                                        <p:tgtEl>
                                          <p:spTgt spid="676"/>
                                        </p:tgtEl>
                                      </p:cBhvr>
                                    </p:animEffect>
                                  </p:childTnLst>
                                </p:cTn>
                              </p:par>
                              <p:par>
                                <p:cTn id="149" presetID="10" presetClass="entr" presetSubtype="0" fill="hold" nodeType="withEffect">
                                  <p:stCondLst>
                                    <p:cond delay="500"/>
                                  </p:stCondLst>
                                  <p:childTnLst>
                                    <p:set>
                                      <p:cBhvr>
                                        <p:cTn id="150" dur="1" fill="hold">
                                          <p:stCondLst>
                                            <p:cond delay="0"/>
                                          </p:stCondLst>
                                        </p:cTn>
                                        <p:tgtEl>
                                          <p:spTgt spid="4"/>
                                        </p:tgtEl>
                                        <p:attrNameLst>
                                          <p:attrName>style.visibility</p:attrName>
                                        </p:attrNameLst>
                                      </p:cBhvr>
                                      <p:to>
                                        <p:strVal val="visible"/>
                                      </p:to>
                                    </p:set>
                                    <p:animEffect transition="in" filter="fade">
                                      <p:cBhvr>
                                        <p:cTn id="151" dur="250"/>
                                        <p:tgtEl>
                                          <p:spTgt spid="4"/>
                                        </p:tgtEl>
                                      </p:cBhvr>
                                    </p:animEffect>
                                  </p:childTnLst>
                                </p:cTn>
                              </p:par>
                              <p:par>
                                <p:cTn id="152" presetID="10" presetClass="entr" presetSubtype="0" fill="hold" grpId="0" nodeType="withEffect">
                                  <p:stCondLst>
                                    <p:cond delay="500"/>
                                  </p:stCondLst>
                                  <p:childTnLst>
                                    <p:set>
                                      <p:cBhvr>
                                        <p:cTn id="153" dur="1" fill="hold">
                                          <p:stCondLst>
                                            <p:cond delay="0"/>
                                          </p:stCondLst>
                                        </p:cTn>
                                        <p:tgtEl>
                                          <p:spTgt spid="644"/>
                                        </p:tgtEl>
                                        <p:attrNameLst>
                                          <p:attrName>style.visibility</p:attrName>
                                        </p:attrNameLst>
                                      </p:cBhvr>
                                      <p:to>
                                        <p:strVal val="visible"/>
                                      </p:to>
                                    </p:set>
                                    <p:animEffect transition="in" filter="fade">
                                      <p:cBhvr>
                                        <p:cTn id="154" dur="250"/>
                                        <p:tgtEl>
                                          <p:spTgt spid="644"/>
                                        </p:tgtEl>
                                      </p:cBhvr>
                                    </p:animEffect>
                                  </p:childTnLst>
                                </p:cTn>
                              </p:par>
                              <p:par>
                                <p:cTn id="155" presetID="10" presetClass="entr" presetSubtype="0" fill="hold" nodeType="withEffect">
                                  <p:stCondLst>
                                    <p:cond delay="500"/>
                                  </p:stCondLst>
                                  <p:childTnLst>
                                    <p:set>
                                      <p:cBhvr>
                                        <p:cTn id="156" dur="1" fill="hold">
                                          <p:stCondLst>
                                            <p:cond delay="0"/>
                                          </p:stCondLst>
                                        </p:cTn>
                                        <p:tgtEl>
                                          <p:spTgt spid="668"/>
                                        </p:tgtEl>
                                        <p:attrNameLst>
                                          <p:attrName>style.visibility</p:attrName>
                                        </p:attrNameLst>
                                      </p:cBhvr>
                                      <p:to>
                                        <p:strVal val="visible"/>
                                      </p:to>
                                    </p:set>
                                    <p:animEffect transition="in" filter="fade">
                                      <p:cBhvr>
                                        <p:cTn id="157" dur="250"/>
                                        <p:tgtEl>
                                          <p:spTgt spid="668"/>
                                        </p:tgtEl>
                                      </p:cBhvr>
                                    </p:animEffect>
                                  </p:childTnLst>
                                </p:cTn>
                              </p:par>
                              <p:par>
                                <p:cTn id="158" presetID="10" presetClass="entr" presetSubtype="0" fill="hold" grpId="0" nodeType="withEffect">
                                  <p:stCondLst>
                                    <p:cond delay="500"/>
                                  </p:stCondLst>
                                  <p:childTnLst>
                                    <p:set>
                                      <p:cBhvr>
                                        <p:cTn id="159" dur="1" fill="hold">
                                          <p:stCondLst>
                                            <p:cond delay="0"/>
                                          </p:stCondLst>
                                        </p:cTn>
                                        <p:tgtEl>
                                          <p:spTgt spid="667"/>
                                        </p:tgtEl>
                                        <p:attrNameLst>
                                          <p:attrName>style.visibility</p:attrName>
                                        </p:attrNameLst>
                                      </p:cBhvr>
                                      <p:to>
                                        <p:strVal val="visible"/>
                                      </p:to>
                                    </p:set>
                                    <p:animEffect transition="in" filter="fade">
                                      <p:cBhvr>
                                        <p:cTn id="160" dur="250"/>
                                        <p:tgtEl>
                                          <p:spTgt spid="667"/>
                                        </p:tgtEl>
                                      </p:cBhvr>
                                    </p:animEffect>
                                  </p:childTnLst>
                                </p:cTn>
                              </p:par>
                              <p:par>
                                <p:cTn id="161" presetID="10" presetClass="entr" presetSubtype="0" fill="hold" nodeType="withEffect">
                                  <p:stCondLst>
                                    <p:cond delay="750"/>
                                  </p:stCondLst>
                                  <p:childTnLst>
                                    <p:set>
                                      <p:cBhvr>
                                        <p:cTn id="162" dur="1" fill="hold">
                                          <p:stCondLst>
                                            <p:cond delay="0"/>
                                          </p:stCondLst>
                                        </p:cTn>
                                        <p:tgtEl>
                                          <p:spTgt spid="639"/>
                                        </p:tgtEl>
                                        <p:attrNameLst>
                                          <p:attrName>style.visibility</p:attrName>
                                        </p:attrNameLst>
                                      </p:cBhvr>
                                      <p:to>
                                        <p:strVal val="visible"/>
                                      </p:to>
                                    </p:set>
                                    <p:animEffect transition="in" filter="fade">
                                      <p:cBhvr>
                                        <p:cTn id="163" dur="250"/>
                                        <p:tgtEl>
                                          <p:spTgt spid="639"/>
                                        </p:tgtEl>
                                      </p:cBhvr>
                                    </p:animEffect>
                                  </p:childTnLst>
                                </p:cTn>
                              </p:par>
                              <p:par>
                                <p:cTn id="164" presetID="10" presetClass="entr" presetSubtype="0" fill="hold" grpId="0" nodeType="withEffect">
                                  <p:stCondLst>
                                    <p:cond delay="750"/>
                                  </p:stCondLst>
                                  <p:childTnLst>
                                    <p:set>
                                      <p:cBhvr>
                                        <p:cTn id="165" dur="1" fill="hold">
                                          <p:stCondLst>
                                            <p:cond delay="0"/>
                                          </p:stCondLst>
                                        </p:cTn>
                                        <p:tgtEl>
                                          <p:spTgt spid="638"/>
                                        </p:tgtEl>
                                        <p:attrNameLst>
                                          <p:attrName>style.visibility</p:attrName>
                                        </p:attrNameLst>
                                      </p:cBhvr>
                                      <p:to>
                                        <p:strVal val="visible"/>
                                      </p:to>
                                    </p:set>
                                    <p:animEffect transition="in" filter="fade">
                                      <p:cBhvr>
                                        <p:cTn id="166" dur="250"/>
                                        <p:tgtEl>
                                          <p:spTgt spid="638"/>
                                        </p:tgtEl>
                                      </p:cBhvr>
                                    </p:animEffect>
                                  </p:childTnLst>
                                </p:cTn>
                              </p:par>
                              <p:par>
                                <p:cTn id="167" presetID="10" presetClass="entr" presetSubtype="0" fill="hold" nodeType="withEffect">
                                  <p:stCondLst>
                                    <p:cond delay="1000"/>
                                  </p:stCondLst>
                                  <p:childTnLst>
                                    <p:set>
                                      <p:cBhvr>
                                        <p:cTn id="168" dur="1" fill="hold">
                                          <p:stCondLst>
                                            <p:cond delay="0"/>
                                          </p:stCondLst>
                                        </p:cTn>
                                        <p:tgtEl>
                                          <p:spTgt spid="657"/>
                                        </p:tgtEl>
                                        <p:attrNameLst>
                                          <p:attrName>style.visibility</p:attrName>
                                        </p:attrNameLst>
                                      </p:cBhvr>
                                      <p:to>
                                        <p:strVal val="visible"/>
                                      </p:to>
                                    </p:set>
                                    <p:animEffect transition="in" filter="fade">
                                      <p:cBhvr>
                                        <p:cTn id="169" dur="250"/>
                                        <p:tgtEl>
                                          <p:spTgt spid="657"/>
                                        </p:tgtEl>
                                      </p:cBhvr>
                                    </p:animEffect>
                                  </p:childTnLst>
                                </p:cTn>
                              </p:par>
                              <p:par>
                                <p:cTn id="170" presetID="10" presetClass="entr" presetSubtype="0" fill="hold" grpId="0" nodeType="withEffect">
                                  <p:stCondLst>
                                    <p:cond delay="1000"/>
                                  </p:stCondLst>
                                  <p:childTnLst>
                                    <p:set>
                                      <p:cBhvr>
                                        <p:cTn id="171" dur="1" fill="hold">
                                          <p:stCondLst>
                                            <p:cond delay="0"/>
                                          </p:stCondLst>
                                        </p:cTn>
                                        <p:tgtEl>
                                          <p:spTgt spid="656"/>
                                        </p:tgtEl>
                                        <p:attrNameLst>
                                          <p:attrName>style.visibility</p:attrName>
                                        </p:attrNameLst>
                                      </p:cBhvr>
                                      <p:to>
                                        <p:strVal val="visible"/>
                                      </p:to>
                                    </p:set>
                                    <p:animEffect transition="in" filter="fade">
                                      <p:cBhvr>
                                        <p:cTn id="172" dur="250"/>
                                        <p:tgtEl>
                                          <p:spTgt spid="656"/>
                                        </p:tgtEl>
                                      </p:cBhvr>
                                    </p:animEffect>
                                  </p:childTnLst>
                                </p:cTn>
                              </p:par>
                              <p:par>
                                <p:cTn id="173" presetID="10" presetClass="entr" presetSubtype="0" fill="hold" nodeType="withEffect">
                                  <p:stCondLst>
                                    <p:cond delay="1250"/>
                                  </p:stCondLst>
                                  <p:childTnLst>
                                    <p:set>
                                      <p:cBhvr>
                                        <p:cTn id="174" dur="1" fill="hold">
                                          <p:stCondLst>
                                            <p:cond delay="0"/>
                                          </p:stCondLst>
                                        </p:cTn>
                                        <p:tgtEl>
                                          <p:spTgt spid="651"/>
                                        </p:tgtEl>
                                        <p:attrNameLst>
                                          <p:attrName>style.visibility</p:attrName>
                                        </p:attrNameLst>
                                      </p:cBhvr>
                                      <p:to>
                                        <p:strVal val="visible"/>
                                      </p:to>
                                    </p:set>
                                    <p:animEffect transition="in" filter="fade">
                                      <p:cBhvr>
                                        <p:cTn id="175" dur="250"/>
                                        <p:tgtEl>
                                          <p:spTgt spid="651"/>
                                        </p:tgtEl>
                                      </p:cBhvr>
                                    </p:animEffect>
                                  </p:childTnLst>
                                </p:cTn>
                              </p:par>
                              <p:par>
                                <p:cTn id="176" presetID="10" presetClass="entr" presetSubtype="0" fill="hold" grpId="0" nodeType="withEffect">
                                  <p:stCondLst>
                                    <p:cond delay="1250"/>
                                  </p:stCondLst>
                                  <p:childTnLst>
                                    <p:set>
                                      <p:cBhvr>
                                        <p:cTn id="177" dur="1" fill="hold">
                                          <p:stCondLst>
                                            <p:cond delay="0"/>
                                          </p:stCondLst>
                                        </p:cTn>
                                        <p:tgtEl>
                                          <p:spTgt spid="650"/>
                                        </p:tgtEl>
                                        <p:attrNameLst>
                                          <p:attrName>style.visibility</p:attrName>
                                        </p:attrNameLst>
                                      </p:cBhvr>
                                      <p:to>
                                        <p:strVal val="visible"/>
                                      </p:to>
                                    </p:set>
                                    <p:animEffect transition="in" filter="fade">
                                      <p:cBhvr>
                                        <p:cTn id="178" dur="250"/>
                                        <p:tgtEl>
                                          <p:spTgt spid="650"/>
                                        </p:tgtEl>
                                      </p:cBhvr>
                                    </p:animEffect>
                                  </p:childTnLst>
                                </p:cTn>
                              </p:par>
                            </p:childTnLst>
                          </p:cTn>
                        </p:par>
                        <p:par>
                          <p:cTn id="179" fill="hold">
                            <p:stCondLst>
                              <p:cond delay="3000"/>
                            </p:stCondLst>
                            <p:childTnLst>
                              <p:par>
                                <p:cTn id="180" presetID="10" presetClass="entr" presetSubtype="0" fill="hold" nodeType="afterEffect">
                                  <p:stCondLst>
                                    <p:cond delay="0"/>
                                  </p:stCondLst>
                                  <p:childTnLst>
                                    <p:set>
                                      <p:cBhvr>
                                        <p:cTn id="181" dur="1" fill="hold">
                                          <p:stCondLst>
                                            <p:cond delay="0"/>
                                          </p:stCondLst>
                                        </p:cTn>
                                        <p:tgtEl>
                                          <p:spTgt spid="3"/>
                                        </p:tgtEl>
                                        <p:attrNameLst>
                                          <p:attrName>style.visibility</p:attrName>
                                        </p:attrNameLst>
                                      </p:cBhvr>
                                      <p:to>
                                        <p:strVal val="visible"/>
                                      </p:to>
                                    </p:set>
                                    <p:animEffect transition="in" filter="fade">
                                      <p:cBhvr>
                                        <p:cTn id="182" dur="500"/>
                                        <p:tgtEl>
                                          <p:spTgt spid="3"/>
                                        </p:tgtEl>
                                      </p:cBhvr>
                                    </p:animEffect>
                                  </p:childTnLst>
                                </p:cTn>
                              </p:par>
                            </p:childTnLst>
                          </p:cTn>
                        </p:par>
                        <p:par>
                          <p:cTn id="183" fill="hold">
                            <p:stCondLst>
                              <p:cond delay="3500"/>
                            </p:stCondLst>
                            <p:childTnLst>
                              <p:par>
                                <p:cTn id="184" presetID="10" presetClass="entr" presetSubtype="0" fill="hold" nodeType="afterEffect">
                                  <p:stCondLst>
                                    <p:cond delay="0"/>
                                  </p:stCondLst>
                                  <p:childTnLst>
                                    <p:set>
                                      <p:cBhvr>
                                        <p:cTn id="185" dur="1" fill="hold">
                                          <p:stCondLst>
                                            <p:cond delay="0"/>
                                          </p:stCondLst>
                                        </p:cTn>
                                        <p:tgtEl>
                                          <p:spTgt spid="229"/>
                                        </p:tgtEl>
                                        <p:attrNameLst>
                                          <p:attrName>style.visibility</p:attrName>
                                        </p:attrNameLst>
                                      </p:cBhvr>
                                      <p:to>
                                        <p:strVal val="visible"/>
                                      </p:to>
                                    </p:set>
                                    <p:animEffect transition="in" filter="fade">
                                      <p:cBhvr>
                                        <p:cTn id="186" dur="500"/>
                                        <p:tgtEl>
                                          <p:spTgt spid="229"/>
                                        </p:tgtEl>
                                      </p:cBhvr>
                                    </p:animEffect>
                                  </p:childTnLst>
                                </p:cTn>
                              </p:par>
                            </p:childTnLst>
                          </p:cTn>
                        </p:par>
                        <p:par>
                          <p:cTn id="187" fill="hold">
                            <p:stCondLst>
                              <p:cond delay="4000"/>
                            </p:stCondLst>
                            <p:childTnLst>
                              <p:par>
                                <p:cTn id="188" presetID="10" presetClass="entr" presetSubtype="0" fill="hold" nodeType="afterEffect">
                                  <p:stCondLst>
                                    <p:cond delay="0"/>
                                  </p:stCondLst>
                                  <p:childTnLst>
                                    <p:set>
                                      <p:cBhvr>
                                        <p:cTn id="189" dur="1" fill="hold">
                                          <p:stCondLst>
                                            <p:cond delay="0"/>
                                          </p:stCondLst>
                                        </p:cTn>
                                        <p:tgtEl>
                                          <p:spTgt spid="269"/>
                                        </p:tgtEl>
                                        <p:attrNameLst>
                                          <p:attrName>style.visibility</p:attrName>
                                        </p:attrNameLst>
                                      </p:cBhvr>
                                      <p:to>
                                        <p:strVal val="visible"/>
                                      </p:to>
                                    </p:set>
                                    <p:animEffect transition="in" filter="fade">
                                      <p:cBhvr>
                                        <p:cTn id="190" dur="500"/>
                                        <p:tgtEl>
                                          <p:spTgt spid="269"/>
                                        </p:tgtEl>
                                      </p:cBhvr>
                                    </p:animEffect>
                                  </p:childTnLst>
                                </p:cTn>
                              </p:par>
                            </p:childTnLst>
                          </p:cTn>
                        </p:par>
                        <p:par>
                          <p:cTn id="191" fill="hold">
                            <p:stCondLst>
                              <p:cond delay="4500"/>
                            </p:stCondLst>
                            <p:childTnLst>
                              <p:par>
                                <p:cTn id="192" presetID="10" presetClass="entr" presetSubtype="0" fill="hold" nodeType="afterEffect">
                                  <p:stCondLst>
                                    <p:cond delay="0"/>
                                  </p:stCondLst>
                                  <p:childTnLst>
                                    <p:set>
                                      <p:cBhvr>
                                        <p:cTn id="193" dur="1" fill="hold">
                                          <p:stCondLst>
                                            <p:cond delay="0"/>
                                          </p:stCondLst>
                                        </p:cTn>
                                        <p:tgtEl>
                                          <p:spTgt spid="232"/>
                                        </p:tgtEl>
                                        <p:attrNameLst>
                                          <p:attrName>style.visibility</p:attrName>
                                        </p:attrNameLst>
                                      </p:cBhvr>
                                      <p:to>
                                        <p:strVal val="visible"/>
                                      </p:to>
                                    </p:set>
                                    <p:animEffect transition="in" filter="fade">
                                      <p:cBhvr>
                                        <p:cTn id="194" dur="500"/>
                                        <p:tgtEl>
                                          <p:spTgt spid="232"/>
                                        </p:tgtEl>
                                      </p:cBhvr>
                                    </p:animEffect>
                                  </p:childTnLst>
                                </p:cTn>
                              </p:par>
                            </p:childTnLst>
                          </p:cTn>
                        </p:par>
                        <p:par>
                          <p:cTn id="195" fill="hold">
                            <p:stCondLst>
                              <p:cond delay="5000"/>
                            </p:stCondLst>
                            <p:childTnLst>
                              <p:par>
                                <p:cTn id="196" presetID="22" presetClass="entr" presetSubtype="8" fill="hold" grpId="0" nodeType="afterEffect">
                                  <p:stCondLst>
                                    <p:cond delay="0"/>
                                  </p:stCondLst>
                                  <p:childTnLst>
                                    <p:set>
                                      <p:cBhvr>
                                        <p:cTn id="197" dur="1" fill="hold">
                                          <p:stCondLst>
                                            <p:cond delay="0"/>
                                          </p:stCondLst>
                                        </p:cTn>
                                        <p:tgtEl>
                                          <p:spTgt spid="438"/>
                                        </p:tgtEl>
                                        <p:attrNameLst>
                                          <p:attrName>style.visibility</p:attrName>
                                        </p:attrNameLst>
                                      </p:cBhvr>
                                      <p:to>
                                        <p:strVal val="visible"/>
                                      </p:to>
                                    </p:set>
                                    <p:animEffect transition="in" filter="wipe(left)">
                                      <p:cBhvr>
                                        <p:cTn id="198" dur="500"/>
                                        <p:tgtEl>
                                          <p:spTgt spid="4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8" grpId="0" animBg="1"/>
      <p:bldP spid="369" grpId="0" animBg="1"/>
      <p:bldP spid="387" grpId="0" animBg="1"/>
      <p:bldP spid="415" grpId="0" animBg="1"/>
      <p:bldP spid="407" grpId="0" animBg="1"/>
      <p:bldP spid="636" grpId="0" animBg="1"/>
      <p:bldP spid="637" grpId="0" animBg="1"/>
      <p:bldP spid="638" grpId="0"/>
      <p:bldP spid="644" grpId="0"/>
      <p:bldP spid="650" grpId="0"/>
      <p:bldP spid="656" grpId="0"/>
      <p:bldP spid="667" grpId="0"/>
      <p:bldP spid="676" grpId="0"/>
      <p:bldP spid="694" grpId="0" animBg="1"/>
      <p:bldP spid="719" grpId="0" animBg="1"/>
      <p:bldP spid="732" grpId="0" animBg="1"/>
      <p:bldP spid="733" grpId="0"/>
      <p:bldP spid="734" grpId="0"/>
      <p:bldP spid="735" grpId="0"/>
      <p:bldP spid="736" grpId="0"/>
      <p:bldP spid="745" grpId="0"/>
      <p:bldP spid="819" grpId="0"/>
      <p:bldP spid="830" grpId="0"/>
      <p:bldP spid="831" grpId="0" animBg="1"/>
      <p:bldP spid="831" grpId="1" animBg="1"/>
      <p:bldP spid="832" grpId="0" animBg="1"/>
      <p:bldP spid="851" grpId="0"/>
      <p:bldP spid="85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EC91F20-81D3-E248-B2F6-7234FDD5F6BB}"/>
              </a:ext>
            </a:extLst>
          </p:cNvPr>
          <p:cNvSpPr>
            <a:spLocks noGrp="1"/>
          </p:cNvSpPr>
          <p:nvPr>
            <p:ph type="title"/>
          </p:nvPr>
        </p:nvSpPr>
        <p:spPr/>
        <p:txBody>
          <a:bodyPr/>
          <a:lstStyle/>
          <a:p>
            <a:r>
              <a:rPr lang="en-US" dirty="0"/>
              <a:t>ID tokens</a:t>
            </a:r>
          </a:p>
        </p:txBody>
      </p:sp>
    </p:spTree>
    <p:extLst>
      <p:ext uri="{BB962C8B-B14F-4D97-AF65-F5344CB8AC3E}">
        <p14:creationId xmlns:p14="http://schemas.microsoft.com/office/powerpoint/2010/main" val="1972419639"/>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1291236-F992-EA4A-ADB1-1C6B3CD67061}"/>
              </a:ext>
            </a:extLst>
          </p:cNvPr>
          <p:cNvSpPr>
            <a:spLocks noGrp="1"/>
          </p:cNvSpPr>
          <p:nvPr>
            <p:ph type="title"/>
          </p:nvPr>
        </p:nvSpPr>
        <p:spPr/>
        <p:txBody>
          <a:bodyPr/>
          <a:lstStyle/>
          <a:p>
            <a:r>
              <a:rPr lang="en-US" dirty="0"/>
              <a:t>OpenID Connect &amp; ID tokens</a:t>
            </a:r>
          </a:p>
        </p:txBody>
      </p:sp>
      <p:sp>
        <p:nvSpPr>
          <p:cNvPr id="8" name="Text Placeholder 7">
            <a:extLst>
              <a:ext uri="{FF2B5EF4-FFF2-40B4-BE49-F238E27FC236}">
                <a16:creationId xmlns:a16="http://schemas.microsoft.com/office/drawing/2014/main" id="{E746488B-9DCE-9A4B-96F7-5A50C5760332}"/>
              </a:ext>
            </a:extLst>
          </p:cNvPr>
          <p:cNvSpPr>
            <a:spLocks noGrp="1"/>
          </p:cNvSpPr>
          <p:nvPr>
            <p:ph type="body" sz="quarter" idx="10"/>
          </p:nvPr>
        </p:nvSpPr>
        <p:spPr>
          <a:xfrm>
            <a:off x="465138" y="1919804"/>
            <a:ext cx="11533187" cy="4370427"/>
          </a:xfrm>
        </p:spPr>
        <p:txBody>
          <a:bodyPr/>
          <a:lstStyle/>
          <a:p>
            <a:r>
              <a:rPr lang="en-US" dirty="0"/>
              <a:t>Open ID Connect extends OAuth 2.0</a:t>
            </a:r>
          </a:p>
          <a:p>
            <a:r>
              <a:rPr lang="en-US" dirty="0"/>
              <a:t>	Uses OAuth 2.0’s </a:t>
            </a:r>
            <a:r>
              <a:rPr lang="en-US" i="1" dirty="0"/>
              <a:t>authorization</a:t>
            </a:r>
            <a:r>
              <a:rPr lang="en-US" dirty="0"/>
              <a:t> protocol as an </a:t>
            </a:r>
            <a:r>
              <a:rPr lang="en-US" i="1" dirty="0"/>
              <a:t>authentication </a:t>
            </a:r>
            <a:r>
              <a:rPr lang="en-US" dirty="0"/>
              <a:t>protocol</a:t>
            </a:r>
          </a:p>
          <a:p>
            <a:endParaRPr lang="en-US" dirty="0"/>
          </a:p>
          <a:p>
            <a:r>
              <a:rPr lang="en-US" dirty="0"/>
              <a:t>Enables developers to implement single sign-on using OAuth</a:t>
            </a:r>
          </a:p>
          <a:p>
            <a:endParaRPr lang="en-US" dirty="0"/>
          </a:p>
          <a:p>
            <a:r>
              <a:rPr lang="en-US" dirty="0"/>
              <a:t>ID token</a:t>
            </a:r>
          </a:p>
          <a:p>
            <a:r>
              <a:rPr lang="en-US" dirty="0"/>
              <a:t>	Security token that clients can use to verify identity of user</a:t>
            </a:r>
          </a:p>
          <a:p>
            <a:endParaRPr lang="en-US" dirty="0"/>
          </a:p>
          <a:p>
            <a:r>
              <a:rPr lang="en-US" dirty="0"/>
              <a:t>	Contains basic profile information about the user</a:t>
            </a:r>
          </a:p>
          <a:p>
            <a:endParaRPr lang="en-US" dirty="0"/>
          </a:p>
          <a:p>
            <a:r>
              <a:rPr lang="en-US" dirty="0"/>
              <a:t>	Claims in ID tokens can be used for the user experience, keys in DB’s &amp; providing access to </a:t>
            </a:r>
          </a:p>
          <a:p>
            <a:r>
              <a:rPr lang="en-US" dirty="0"/>
              <a:t>	client applications</a:t>
            </a:r>
          </a:p>
        </p:txBody>
      </p:sp>
    </p:spTree>
    <p:extLst>
      <p:ext uri="{BB962C8B-B14F-4D97-AF65-F5344CB8AC3E}">
        <p14:creationId xmlns:p14="http://schemas.microsoft.com/office/powerpoint/2010/main" val="3524424259"/>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34C30C-7B65-EF4A-968C-55A61892C7BA}"/>
              </a:ext>
            </a:extLst>
          </p:cNvPr>
          <p:cNvSpPr>
            <a:spLocks noGrp="1"/>
          </p:cNvSpPr>
          <p:nvPr>
            <p:ph type="title"/>
          </p:nvPr>
        </p:nvSpPr>
        <p:spPr/>
        <p:txBody>
          <a:bodyPr/>
          <a:lstStyle/>
          <a:p>
            <a:r>
              <a:rPr lang="en-US" dirty="0"/>
              <a:t>ID token claims</a:t>
            </a:r>
          </a:p>
        </p:txBody>
      </p:sp>
      <p:sp>
        <p:nvSpPr>
          <p:cNvPr id="3" name="Text Placeholder 2">
            <a:extLst>
              <a:ext uri="{FF2B5EF4-FFF2-40B4-BE49-F238E27FC236}">
                <a16:creationId xmlns:a16="http://schemas.microsoft.com/office/drawing/2014/main" id="{D115621F-BC6E-7C44-8ADC-1A6505E07621}"/>
              </a:ext>
            </a:extLst>
          </p:cNvPr>
          <p:cNvSpPr>
            <a:spLocks noGrp="1"/>
          </p:cNvSpPr>
          <p:nvPr>
            <p:ph type="body" sz="quarter" idx="10"/>
          </p:nvPr>
        </p:nvSpPr>
        <p:spPr>
          <a:xfrm>
            <a:off x="465138" y="1499180"/>
            <a:ext cx="11533187" cy="307777"/>
          </a:xfrm>
        </p:spPr>
        <p:txBody>
          <a:bodyPr/>
          <a:lstStyle/>
          <a:p>
            <a:r>
              <a:rPr lang="en-US" dirty="0"/>
              <a:t>ID tokens contain the claims in the payload</a:t>
            </a:r>
          </a:p>
        </p:txBody>
      </p:sp>
      <p:sp>
        <p:nvSpPr>
          <p:cNvPr id="4" name="Text Placeholder 3">
            <a:extLst>
              <a:ext uri="{FF2B5EF4-FFF2-40B4-BE49-F238E27FC236}">
                <a16:creationId xmlns:a16="http://schemas.microsoft.com/office/drawing/2014/main" id="{717BF4D1-1EDD-844F-83D4-A6883DD9C472}"/>
              </a:ext>
            </a:extLst>
          </p:cNvPr>
          <p:cNvSpPr>
            <a:spLocks noGrp="1"/>
          </p:cNvSpPr>
          <p:nvPr>
            <p:ph type="body" sz="quarter" idx="11"/>
          </p:nvPr>
        </p:nvSpPr>
        <p:spPr/>
        <p:txBody>
          <a:bodyPr/>
          <a:lstStyle/>
          <a:p>
            <a:endParaRPr lang="en-US"/>
          </a:p>
        </p:txBody>
      </p:sp>
      <p:sp>
        <p:nvSpPr>
          <p:cNvPr id="5" name="Text Placeholder 4">
            <a:extLst>
              <a:ext uri="{FF2B5EF4-FFF2-40B4-BE49-F238E27FC236}">
                <a16:creationId xmlns:a16="http://schemas.microsoft.com/office/drawing/2014/main" id="{D2AC91E6-C4AE-A548-98C4-23945A9F06BA}"/>
              </a:ext>
            </a:extLst>
          </p:cNvPr>
          <p:cNvSpPr>
            <a:spLocks noGrp="1"/>
          </p:cNvSpPr>
          <p:nvPr>
            <p:ph type="body" sz="quarter" idx="12"/>
          </p:nvPr>
        </p:nvSpPr>
        <p:spPr/>
        <p:txBody>
          <a:bodyPr/>
          <a:lstStyle/>
          <a:p>
            <a:endParaRPr lang="en-US"/>
          </a:p>
        </p:txBody>
      </p:sp>
      <p:graphicFrame>
        <p:nvGraphicFramePr>
          <p:cNvPr id="7" name="Table 6">
            <a:extLst>
              <a:ext uri="{FF2B5EF4-FFF2-40B4-BE49-F238E27FC236}">
                <a16:creationId xmlns:a16="http://schemas.microsoft.com/office/drawing/2014/main" id="{E4BBFF62-5DC1-7B44-9136-2C38EDD3C80A}"/>
              </a:ext>
            </a:extLst>
          </p:cNvPr>
          <p:cNvGraphicFramePr>
            <a:graphicFrameLocks noGrp="1"/>
          </p:cNvGraphicFramePr>
          <p:nvPr>
            <p:extLst>
              <p:ext uri="{D42A27DB-BD31-4B8C-83A1-F6EECF244321}">
                <p14:modId xmlns:p14="http://schemas.microsoft.com/office/powerpoint/2010/main" val="1236457844"/>
              </p:ext>
            </p:extLst>
          </p:nvPr>
        </p:nvGraphicFramePr>
        <p:xfrm>
          <a:off x="465138" y="1938400"/>
          <a:ext cx="11400762" cy="4450080"/>
        </p:xfrm>
        <a:graphic>
          <a:graphicData uri="http://schemas.openxmlformats.org/drawingml/2006/table">
            <a:tbl>
              <a:tblPr firstRow="1" bandRow="1">
                <a:tableStyleId>{5C22544A-7EE6-4342-B048-85BDC9FD1C3A}</a:tableStyleId>
              </a:tblPr>
              <a:tblGrid>
                <a:gridCol w="2251964">
                  <a:extLst>
                    <a:ext uri="{9D8B030D-6E8A-4147-A177-3AD203B41FA5}">
                      <a16:colId xmlns:a16="http://schemas.microsoft.com/office/drawing/2014/main" val="3125580209"/>
                    </a:ext>
                  </a:extLst>
                </a:gridCol>
                <a:gridCol w="9148798">
                  <a:extLst>
                    <a:ext uri="{9D8B030D-6E8A-4147-A177-3AD203B41FA5}">
                      <a16:colId xmlns:a16="http://schemas.microsoft.com/office/drawing/2014/main" val="2154290756"/>
                    </a:ext>
                  </a:extLst>
                </a:gridCol>
              </a:tblGrid>
              <a:tr h="325812">
                <a:tc>
                  <a:txBody>
                    <a:bodyPr/>
                    <a:lstStyle/>
                    <a:p>
                      <a:r>
                        <a:rPr lang="en-US" sz="1600" dirty="0">
                          <a:solidFill>
                            <a:schemeClr val="bg2"/>
                          </a:solidFill>
                          <a:latin typeface="+mj-lt"/>
                        </a:rPr>
                        <a:t>Noteworthy Claims</a:t>
                      </a:r>
                    </a:p>
                  </a:txBody>
                  <a:tcPr marL="45720" marR="45720"/>
                </a:tc>
                <a:tc>
                  <a:txBody>
                    <a:bodyPr/>
                    <a:lstStyle/>
                    <a:p>
                      <a:r>
                        <a:rPr lang="en-US" sz="1600" dirty="0">
                          <a:solidFill>
                            <a:schemeClr val="bg2"/>
                          </a:solidFill>
                          <a:latin typeface="+mj-lt"/>
                        </a:rPr>
                        <a:t>Description</a:t>
                      </a:r>
                    </a:p>
                  </a:txBody>
                  <a:tcPr marL="45720" marR="45720"/>
                </a:tc>
                <a:extLst>
                  <a:ext uri="{0D108BD9-81ED-4DB2-BD59-A6C34878D82A}">
                    <a16:rowId xmlns:a16="http://schemas.microsoft.com/office/drawing/2014/main" val="3391520303"/>
                  </a:ext>
                </a:extLst>
              </a:tr>
              <a:tr h="270627">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b="0" dirty="0" err="1">
                          <a:solidFill>
                            <a:schemeClr val="tx1"/>
                          </a:solidFill>
                          <a:latin typeface="Courier New" panose="02070309020205020404" pitchFamily="49" charset="0"/>
                          <a:cs typeface="Courier New" panose="02070309020205020404" pitchFamily="49" charset="0"/>
                        </a:rPr>
                        <a:t>aud</a:t>
                      </a:r>
                      <a:endParaRPr lang="en-US" sz="1200" b="0" dirty="0">
                        <a:solidFill>
                          <a:schemeClr val="tx1"/>
                        </a:solidFill>
                        <a:latin typeface="Courier New" panose="02070309020205020404" pitchFamily="49" charset="0"/>
                        <a:cs typeface="Courier New" panose="02070309020205020404" pitchFamily="49" charset="0"/>
                      </a:endParaRPr>
                    </a:p>
                  </a:txBody>
                  <a:tcPr marL="45720" marR="45720">
                    <a:lnR w="38100" cap="flat" cmpd="sng" algn="ctr">
                      <a:solidFill>
                        <a:schemeClr val="bg2"/>
                      </a:solidFill>
                      <a:prstDash val="solid"/>
                      <a:round/>
                      <a:headEnd type="none" w="med" len="med"/>
                      <a:tailEnd type="none" w="med" len="med"/>
                    </a:lnR>
                    <a:lnB w="38100" cap="flat" cmpd="sng" algn="ctr">
                      <a:solidFill>
                        <a:schemeClr val="bg2"/>
                      </a:solidFill>
                      <a:prstDash val="solid"/>
                      <a:round/>
                      <a:headEnd type="none" w="med" len="med"/>
                      <a:tailEnd type="none" w="med" len="med"/>
                    </a:lnB>
                    <a:solidFill>
                      <a:schemeClr val="tx1">
                        <a:lumMod val="10000"/>
                        <a:lumOff val="90000"/>
                      </a:schemeClr>
                    </a:solidFill>
                  </a:tcPr>
                </a:tc>
                <a:tc>
                  <a:txBody>
                    <a:bodyPr/>
                    <a:lstStyle/>
                    <a:p>
                      <a:r>
                        <a:rPr lang="en-US" sz="1200" b="0" dirty="0">
                          <a:solidFill>
                            <a:schemeClr val="tx1"/>
                          </a:solidFill>
                          <a:latin typeface="+mn-lt"/>
                        </a:rPr>
                        <a:t>Identifies the intended recipient of the token. In </a:t>
                      </a:r>
                      <a:r>
                        <a:rPr lang="en-US" sz="1200" b="0" dirty="0" err="1">
                          <a:solidFill>
                            <a:schemeClr val="tx1"/>
                          </a:solidFill>
                          <a:latin typeface="+mn-lt"/>
                        </a:rPr>
                        <a:t>id_tokens</a:t>
                      </a:r>
                      <a:r>
                        <a:rPr lang="en-US" sz="1200" b="0" dirty="0">
                          <a:solidFill>
                            <a:schemeClr val="tx1"/>
                          </a:solidFill>
                          <a:latin typeface="+mn-lt"/>
                        </a:rPr>
                        <a:t>, the audience is your app's Application ID, assigned to your app in the Azure portal.</a:t>
                      </a:r>
                      <a:endParaRPr lang="en-US" sz="1200" dirty="0">
                        <a:latin typeface="+mn-lt"/>
                      </a:endParaRPr>
                    </a:p>
                  </a:txBody>
                  <a:tcPr marL="45720" marR="45720">
                    <a:lnL w="38100" cap="flat" cmpd="sng" algn="ctr">
                      <a:solidFill>
                        <a:schemeClr val="bg2"/>
                      </a:solidFill>
                      <a:prstDash val="solid"/>
                      <a:round/>
                      <a:headEnd type="none" w="med" len="med"/>
                      <a:tailEnd type="none" w="med" len="med"/>
                    </a:lnL>
                    <a:lnB w="38100" cap="flat" cmpd="sng" algn="ctr">
                      <a:solidFill>
                        <a:schemeClr val="bg2"/>
                      </a:solidFill>
                      <a:prstDash val="solid"/>
                      <a:round/>
                      <a:headEnd type="none" w="med" len="med"/>
                      <a:tailEnd type="none" w="med" len="med"/>
                    </a:lnB>
                    <a:solidFill>
                      <a:schemeClr val="tx1">
                        <a:lumMod val="10000"/>
                        <a:lumOff val="90000"/>
                      </a:schemeClr>
                    </a:solidFill>
                  </a:tcPr>
                </a:tc>
                <a:extLst>
                  <a:ext uri="{0D108BD9-81ED-4DB2-BD59-A6C34878D82A}">
                    <a16:rowId xmlns:a16="http://schemas.microsoft.com/office/drawing/2014/main" val="233358532"/>
                  </a:ext>
                </a:extLst>
              </a:tr>
              <a:tr h="270627">
                <a:tc>
                  <a:txBody>
                    <a:bodyPr/>
                    <a:lstStyle/>
                    <a:p>
                      <a:r>
                        <a:rPr lang="en-US" sz="1200" dirty="0" err="1">
                          <a:latin typeface="Courier New" panose="02070309020205020404" pitchFamily="49" charset="0"/>
                          <a:cs typeface="Courier New" panose="02070309020205020404" pitchFamily="49" charset="0"/>
                        </a:rPr>
                        <a:t>iss</a:t>
                      </a:r>
                      <a:endParaRPr lang="en-US" sz="1200" dirty="0">
                        <a:latin typeface="Courier New" panose="02070309020205020404" pitchFamily="49" charset="0"/>
                        <a:cs typeface="Courier New" panose="02070309020205020404" pitchFamily="49" charset="0"/>
                      </a:endParaRPr>
                    </a:p>
                  </a:txBody>
                  <a:tcPr marL="45720" marR="45720">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solidFill>
                      <a:schemeClr val="tx1">
                        <a:lumMod val="10000"/>
                        <a:lumOff val="90000"/>
                      </a:schemeClr>
                    </a:solidFill>
                  </a:tcPr>
                </a:tc>
                <a:tc>
                  <a:txBody>
                    <a:bodyPr/>
                    <a:lstStyle/>
                    <a:p>
                      <a:r>
                        <a:rPr lang="en-US" sz="1200" dirty="0">
                          <a:latin typeface="+mn-lt"/>
                        </a:rPr>
                        <a:t>Identifies the security token service (STS) that constructs and returns the token, and the Azure AD tenant in which the user was authenticated.</a:t>
                      </a:r>
                    </a:p>
                  </a:txBody>
                  <a:tcPr marL="45720" marR="45720">
                    <a:lnL w="38100" cap="flat" cmpd="sng" algn="ctr">
                      <a:solidFill>
                        <a:schemeClr val="bg2"/>
                      </a:solidFill>
                      <a:prstDash val="solid"/>
                      <a:round/>
                      <a:headEnd type="none" w="med" len="med"/>
                      <a:tailEnd type="none" w="med" len="med"/>
                    </a:lnL>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solidFill>
                      <a:schemeClr val="tx1">
                        <a:lumMod val="10000"/>
                        <a:lumOff val="90000"/>
                      </a:schemeClr>
                    </a:solidFill>
                  </a:tcPr>
                </a:tc>
                <a:extLst>
                  <a:ext uri="{0D108BD9-81ED-4DB2-BD59-A6C34878D82A}">
                    <a16:rowId xmlns:a16="http://schemas.microsoft.com/office/drawing/2014/main" val="3975157272"/>
                  </a:ext>
                </a:extLst>
              </a:tr>
              <a:tr h="270627">
                <a:tc>
                  <a:txBody>
                    <a:bodyPr/>
                    <a:lstStyle/>
                    <a:p>
                      <a:r>
                        <a:rPr lang="en-US" sz="1200" b="0" dirty="0" err="1">
                          <a:solidFill>
                            <a:schemeClr val="tx1"/>
                          </a:solidFill>
                          <a:latin typeface="Courier New" panose="02070309020205020404" pitchFamily="49" charset="0"/>
                          <a:cs typeface="Courier New" panose="02070309020205020404" pitchFamily="49" charset="0"/>
                        </a:rPr>
                        <a:t>iat</a:t>
                      </a:r>
                      <a:endParaRPr lang="en-US" sz="1200" dirty="0">
                        <a:latin typeface="Courier New" panose="02070309020205020404" pitchFamily="49" charset="0"/>
                        <a:cs typeface="Courier New" panose="02070309020205020404" pitchFamily="49" charset="0"/>
                      </a:endParaRPr>
                    </a:p>
                  </a:txBody>
                  <a:tcPr marL="45720" marR="45720">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solidFill>
                      <a:schemeClr val="tx1">
                        <a:lumMod val="10000"/>
                        <a:lumOff val="90000"/>
                      </a:schemeClr>
                    </a:solidFill>
                  </a:tcPr>
                </a:tc>
                <a:tc>
                  <a:txBody>
                    <a:bodyPr/>
                    <a:lstStyle/>
                    <a:p>
                      <a:r>
                        <a:rPr lang="en-US" sz="1200" b="0" dirty="0">
                          <a:solidFill>
                            <a:schemeClr val="tx1"/>
                          </a:solidFill>
                          <a:latin typeface="+mn-lt"/>
                        </a:rPr>
                        <a:t>"Issued At" indicates when the authentication for this token occurred.</a:t>
                      </a:r>
                      <a:endParaRPr lang="en-US" sz="1200" dirty="0">
                        <a:latin typeface="+mn-lt"/>
                      </a:endParaRPr>
                    </a:p>
                  </a:txBody>
                  <a:tcPr marL="45720" marR="45720">
                    <a:lnL w="38100" cap="flat" cmpd="sng" algn="ctr">
                      <a:solidFill>
                        <a:schemeClr val="bg2"/>
                      </a:solidFill>
                      <a:prstDash val="solid"/>
                      <a:round/>
                      <a:headEnd type="none" w="med" len="med"/>
                      <a:tailEnd type="none" w="med" len="med"/>
                    </a:lnL>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solidFill>
                      <a:schemeClr val="tx1">
                        <a:lumMod val="10000"/>
                        <a:lumOff val="90000"/>
                      </a:schemeClr>
                    </a:solidFill>
                  </a:tcPr>
                </a:tc>
                <a:extLst>
                  <a:ext uri="{0D108BD9-81ED-4DB2-BD59-A6C34878D82A}">
                    <a16:rowId xmlns:a16="http://schemas.microsoft.com/office/drawing/2014/main" val="3050132184"/>
                  </a:ext>
                </a:extLst>
              </a:tr>
              <a:tr h="270627">
                <a:tc>
                  <a:txBody>
                    <a:bodyPr/>
                    <a:lstStyle/>
                    <a:p>
                      <a:r>
                        <a:rPr lang="en-US" sz="1200" dirty="0" err="1">
                          <a:latin typeface="Courier New" panose="02070309020205020404" pitchFamily="49" charset="0"/>
                          <a:cs typeface="Courier New" panose="02070309020205020404" pitchFamily="49" charset="0"/>
                        </a:rPr>
                        <a:t>idp</a:t>
                      </a:r>
                      <a:endParaRPr lang="en-US" sz="1200" dirty="0">
                        <a:latin typeface="Courier New" panose="02070309020205020404" pitchFamily="49" charset="0"/>
                        <a:cs typeface="Courier New" panose="02070309020205020404" pitchFamily="49" charset="0"/>
                      </a:endParaRPr>
                    </a:p>
                  </a:txBody>
                  <a:tcPr marL="45720" marR="45720">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solidFill>
                      <a:schemeClr val="tx1">
                        <a:lumMod val="10000"/>
                        <a:lumOff val="90000"/>
                      </a:schemeClr>
                    </a:solidFill>
                  </a:tcPr>
                </a:tc>
                <a:tc>
                  <a:txBody>
                    <a:bodyPr/>
                    <a:lstStyle/>
                    <a:p>
                      <a:r>
                        <a:rPr lang="en-US" sz="1200" dirty="0">
                          <a:latin typeface="+mn-lt"/>
                        </a:rPr>
                        <a:t>Records the identity provider that authenticated the subject of the token.</a:t>
                      </a:r>
                    </a:p>
                  </a:txBody>
                  <a:tcPr marL="45720" marR="45720">
                    <a:lnL w="38100" cap="flat" cmpd="sng" algn="ctr">
                      <a:solidFill>
                        <a:schemeClr val="bg2"/>
                      </a:solidFill>
                      <a:prstDash val="solid"/>
                      <a:round/>
                      <a:headEnd type="none" w="med" len="med"/>
                      <a:tailEnd type="none" w="med" len="med"/>
                    </a:lnL>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solidFill>
                      <a:schemeClr val="tx1">
                        <a:lumMod val="10000"/>
                        <a:lumOff val="90000"/>
                      </a:schemeClr>
                    </a:solidFill>
                  </a:tcPr>
                </a:tc>
                <a:extLst>
                  <a:ext uri="{0D108BD9-81ED-4DB2-BD59-A6C34878D82A}">
                    <a16:rowId xmlns:a16="http://schemas.microsoft.com/office/drawing/2014/main" val="1305738556"/>
                  </a:ext>
                </a:extLst>
              </a:tr>
              <a:tr h="270627">
                <a:tc>
                  <a:txBody>
                    <a:bodyPr/>
                    <a:lstStyle/>
                    <a:p>
                      <a:r>
                        <a:rPr lang="en-US" sz="1200" dirty="0" err="1">
                          <a:latin typeface="Courier New" panose="02070309020205020404" pitchFamily="49" charset="0"/>
                          <a:cs typeface="Courier New" panose="02070309020205020404" pitchFamily="49" charset="0"/>
                        </a:rPr>
                        <a:t>nbf</a:t>
                      </a:r>
                      <a:endParaRPr lang="en-US" sz="1200" dirty="0">
                        <a:latin typeface="Courier New" panose="02070309020205020404" pitchFamily="49" charset="0"/>
                        <a:cs typeface="Courier New" panose="02070309020205020404" pitchFamily="49" charset="0"/>
                      </a:endParaRPr>
                    </a:p>
                  </a:txBody>
                  <a:tcPr marL="45720" marR="45720">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solidFill>
                      <a:schemeClr val="tx1">
                        <a:lumMod val="10000"/>
                        <a:lumOff val="90000"/>
                      </a:schemeClr>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dirty="0">
                          <a:latin typeface="+mn-lt"/>
                        </a:rPr>
                        <a:t>The "</a:t>
                      </a:r>
                      <a:r>
                        <a:rPr lang="en-US" sz="1200" dirty="0" err="1">
                          <a:latin typeface="+mn-lt"/>
                        </a:rPr>
                        <a:t>nbf</a:t>
                      </a:r>
                      <a:r>
                        <a:rPr lang="en-US" sz="1200" dirty="0">
                          <a:latin typeface="+mn-lt"/>
                        </a:rPr>
                        <a:t>" (not before) claim identifies the time before which the JWT MUST NOT be accepted for processing.</a:t>
                      </a:r>
                    </a:p>
                  </a:txBody>
                  <a:tcPr marL="45720" marR="45720">
                    <a:lnL w="38100" cap="flat" cmpd="sng" algn="ctr">
                      <a:solidFill>
                        <a:schemeClr val="bg2"/>
                      </a:solidFill>
                      <a:prstDash val="solid"/>
                      <a:round/>
                      <a:headEnd type="none" w="med" len="med"/>
                      <a:tailEnd type="none" w="med" len="med"/>
                    </a:lnL>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solidFill>
                      <a:schemeClr val="tx1">
                        <a:lumMod val="10000"/>
                        <a:lumOff val="90000"/>
                      </a:schemeClr>
                    </a:solidFill>
                  </a:tcPr>
                </a:tc>
                <a:extLst>
                  <a:ext uri="{0D108BD9-81ED-4DB2-BD59-A6C34878D82A}">
                    <a16:rowId xmlns:a16="http://schemas.microsoft.com/office/drawing/2014/main" val="4022554046"/>
                  </a:ext>
                </a:extLst>
              </a:tr>
              <a:tr h="270627">
                <a:tc>
                  <a:txBody>
                    <a:bodyPr/>
                    <a:lstStyle/>
                    <a:p>
                      <a:r>
                        <a:rPr lang="en-US" sz="1200" b="0" dirty="0">
                          <a:solidFill>
                            <a:schemeClr val="tx1"/>
                          </a:solidFill>
                          <a:latin typeface="Courier New" panose="02070309020205020404" pitchFamily="49" charset="0"/>
                          <a:cs typeface="Courier New" panose="02070309020205020404" pitchFamily="49" charset="0"/>
                        </a:rPr>
                        <a:t>exp</a:t>
                      </a:r>
                      <a:endParaRPr lang="en-US" sz="1200" dirty="0">
                        <a:latin typeface="Courier New" panose="02070309020205020404" pitchFamily="49" charset="0"/>
                        <a:cs typeface="Courier New" panose="02070309020205020404" pitchFamily="49" charset="0"/>
                      </a:endParaRPr>
                    </a:p>
                  </a:txBody>
                  <a:tcPr marL="45720" marR="45720">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solidFill>
                      <a:schemeClr val="tx1">
                        <a:lumMod val="10000"/>
                        <a:lumOff val="90000"/>
                      </a:schemeClr>
                    </a:solidFill>
                  </a:tcPr>
                </a:tc>
                <a:tc>
                  <a:txBody>
                    <a:bodyPr/>
                    <a:lstStyle/>
                    <a:p>
                      <a:r>
                        <a:rPr lang="en-US" sz="1200" b="0" dirty="0">
                          <a:solidFill>
                            <a:schemeClr val="tx1"/>
                          </a:solidFill>
                          <a:latin typeface="+mn-lt"/>
                        </a:rPr>
                        <a:t>The "exp" (expiration time) claim identifies the expiration time on or after which the JWT MUST NOT be accepted for processing.</a:t>
                      </a:r>
                      <a:endParaRPr lang="en-US" sz="1200" dirty="0">
                        <a:latin typeface="+mn-lt"/>
                      </a:endParaRPr>
                    </a:p>
                  </a:txBody>
                  <a:tcPr marL="45720" marR="45720">
                    <a:lnL w="38100" cap="flat" cmpd="sng" algn="ctr">
                      <a:solidFill>
                        <a:schemeClr val="bg2"/>
                      </a:solidFill>
                      <a:prstDash val="solid"/>
                      <a:round/>
                      <a:headEnd type="none" w="med" len="med"/>
                      <a:tailEnd type="none" w="med" len="med"/>
                    </a:lnL>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solidFill>
                      <a:schemeClr val="tx1">
                        <a:lumMod val="10000"/>
                        <a:lumOff val="90000"/>
                      </a:schemeClr>
                    </a:solidFill>
                  </a:tcPr>
                </a:tc>
                <a:extLst>
                  <a:ext uri="{0D108BD9-81ED-4DB2-BD59-A6C34878D82A}">
                    <a16:rowId xmlns:a16="http://schemas.microsoft.com/office/drawing/2014/main" val="1578365897"/>
                  </a:ext>
                </a:extLst>
              </a:tr>
              <a:tr h="270627">
                <a:tc>
                  <a:txBody>
                    <a:bodyPr/>
                    <a:lstStyle/>
                    <a:p>
                      <a:r>
                        <a:rPr lang="en-US" sz="1200" b="0" dirty="0" err="1">
                          <a:solidFill>
                            <a:schemeClr val="tx1"/>
                          </a:solidFill>
                          <a:latin typeface="Courier New" panose="02070309020205020404" pitchFamily="49" charset="0"/>
                          <a:cs typeface="Courier New" panose="02070309020205020404" pitchFamily="49" charset="0"/>
                        </a:rPr>
                        <a:t>c_hash</a:t>
                      </a:r>
                      <a:endParaRPr lang="en-US" sz="1200" dirty="0">
                        <a:latin typeface="Courier New" panose="02070309020205020404" pitchFamily="49" charset="0"/>
                        <a:cs typeface="Courier New" panose="02070309020205020404" pitchFamily="49" charset="0"/>
                      </a:endParaRPr>
                    </a:p>
                  </a:txBody>
                  <a:tcPr marL="45720" marR="45720">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solidFill>
                      <a:schemeClr val="tx1">
                        <a:lumMod val="10000"/>
                        <a:lumOff val="90000"/>
                      </a:schemeClr>
                    </a:solidFill>
                  </a:tcPr>
                </a:tc>
                <a:tc>
                  <a:txBody>
                    <a:bodyPr/>
                    <a:lstStyle/>
                    <a:p>
                      <a:r>
                        <a:rPr lang="en-US" sz="1200" b="0" dirty="0">
                          <a:solidFill>
                            <a:schemeClr val="tx1"/>
                          </a:solidFill>
                          <a:latin typeface="+mn-lt"/>
                        </a:rPr>
                        <a:t>The code hash is included in ID tokens only when the ID token is issued with an OAuth 2.0 authorization code.</a:t>
                      </a:r>
                      <a:endParaRPr lang="en-US" sz="1200" dirty="0">
                        <a:latin typeface="+mn-lt"/>
                      </a:endParaRPr>
                    </a:p>
                  </a:txBody>
                  <a:tcPr marL="45720" marR="45720">
                    <a:lnL w="38100" cap="flat" cmpd="sng" algn="ctr">
                      <a:solidFill>
                        <a:schemeClr val="bg2"/>
                      </a:solidFill>
                      <a:prstDash val="solid"/>
                      <a:round/>
                      <a:headEnd type="none" w="med" len="med"/>
                      <a:tailEnd type="none" w="med" len="med"/>
                    </a:lnL>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solidFill>
                      <a:schemeClr val="tx1">
                        <a:lumMod val="10000"/>
                        <a:lumOff val="90000"/>
                      </a:schemeClr>
                    </a:solidFill>
                  </a:tcPr>
                </a:tc>
                <a:extLst>
                  <a:ext uri="{0D108BD9-81ED-4DB2-BD59-A6C34878D82A}">
                    <a16:rowId xmlns:a16="http://schemas.microsoft.com/office/drawing/2014/main" val="1676990013"/>
                  </a:ext>
                </a:extLst>
              </a:tr>
              <a:tr h="270627">
                <a:tc>
                  <a:txBody>
                    <a:bodyPr/>
                    <a:lstStyle/>
                    <a:p>
                      <a:r>
                        <a:rPr lang="en-US" sz="1200" b="0" dirty="0" err="1">
                          <a:solidFill>
                            <a:schemeClr val="tx1"/>
                          </a:solidFill>
                          <a:latin typeface="Courier New" panose="02070309020205020404" pitchFamily="49" charset="0"/>
                          <a:cs typeface="Courier New" panose="02070309020205020404" pitchFamily="49" charset="0"/>
                        </a:rPr>
                        <a:t>at_hash</a:t>
                      </a:r>
                      <a:endParaRPr lang="en-US" sz="1200" dirty="0">
                        <a:latin typeface="Courier New" panose="02070309020205020404" pitchFamily="49" charset="0"/>
                        <a:cs typeface="Courier New" panose="02070309020205020404" pitchFamily="49" charset="0"/>
                      </a:endParaRPr>
                    </a:p>
                  </a:txBody>
                  <a:tcPr marL="45720" marR="45720">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solidFill>
                      <a:schemeClr val="tx1">
                        <a:lumMod val="10000"/>
                        <a:lumOff val="90000"/>
                      </a:schemeClr>
                    </a:solidFill>
                  </a:tcPr>
                </a:tc>
                <a:tc>
                  <a:txBody>
                    <a:bodyPr/>
                    <a:lstStyle/>
                    <a:p>
                      <a:r>
                        <a:rPr lang="en-US" sz="1200" b="0" dirty="0">
                          <a:solidFill>
                            <a:schemeClr val="tx1"/>
                          </a:solidFill>
                          <a:latin typeface="+mn-lt"/>
                        </a:rPr>
                        <a:t>The access token hash is included in ID tokens only when the ID token is issued with an OAuth 2.0 access token.</a:t>
                      </a:r>
                      <a:endParaRPr lang="en-US" sz="1200" dirty="0">
                        <a:latin typeface="+mn-lt"/>
                      </a:endParaRPr>
                    </a:p>
                  </a:txBody>
                  <a:tcPr marL="45720" marR="45720">
                    <a:lnL w="38100" cap="flat" cmpd="sng" algn="ctr">
                      <a:solidFill>
                        <a:schemeClr val="bg2"/>
                      </a:solidFill>
                      <a:prstDash val="solid"/>
                      <a:round/>
                      <a:headEnd type="none" w="med" len="med"/>
                      <a:tailEnd type="none" w="med" len="med"/>
                    </a:lnL>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solidFill>
                      <a:schemeClr val="tx1">
                        <a:lumMod val="10000"/>
                        <a:lumOff val="90000"/>
                      </a:schemeClr>
                    </a:solidFill>
                  </a:tcPr>
                </a:tc>
                <a:extLst>
                  <a:ext uri="{0D108BD9-81ED-4DB2-BD59-A6C34878D82A}">
                    <a16:rowId xmlns:a16="http://schemas.microsoft.com/office/drawing/2014/main" val="643083545"/>
                  </a:ext>
                </a:extLst>
              </a:tr>
              <a:tr h="270627">
                <a:tc>
                  <a:txBody>
                    <a:bodyPr/>
                    <a:lstStyle/>
                    <a:p>
                      <a:r>
                        <a:rPr lang="en-US" sz="1200" dirty="0" err="1">
                          <a:latin typeface="Courier New" panose="02070309020205020404" pitchFamily="49" charset="0"/>
                          <a:cs typeface="Courier New" panose="02070309020205020404" pitchFamily="49" charset="0"/>
                        </a:rPr>
                        <a:t>preferred_username</a:t>
                      </a:r>
                      <a:endParaRPr lang="en-US" sz="1200" dirty="0">
                        <a:latin typeface="Courier New" panose="02070309020205020404" pitchFamily="49" charset="0"/>
                        <a:cs typeface="Courier New" panose="02070309020205020404" pitchFamily="49" charset="0"/>
                      </a:endParaRPr>
                    </a:p>
                  </a:txBody>
                  <a:tcPr marL="45720" marR="45720">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solidFill>
                      <a:schemeClr val="tx1">
                        <a:lumMod val="10000"/>
                        <a:lumOff val="90000"/>
                      </a:schemeClr>
                    </a:solidFill>
                  </a:tcPr>
                </a:tc>
                <a:tc>
                  <a:txBody>
                    <a:bodyPr/>
                    <a:lstStyle/>
                    <a:p>
                      <a:r>
                        <a:rPr lang="en-US" sz="1200" dirty="0">
                          <a:latin typeface="+mn-lt"/>
                        </a:rPr>
                        <a:t>The primary username that represents the user.</a:t>
                      </a:r>
                    </a:p>
                  </a:txBody>
                  <a:tcPr marL="45720" marR="45720">
                    <a:lnL w="38100" cap="flat" cmpd="sng" algn="ctr">
                      <a:solidFill>
                        <a:schemeClr val="bg2"/>
                      </a:solidFill>
                      <a:prstDash val="solid"/>
                      <a:round/>
                      <a:headEnd type="none" w="med" len="med"/>
                      <a:tailEnd type="none" w="med" len="med"/>
                    </a:lnL>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solidFill>
                      <a:schemeClr val="tx1">
                        <a:lumMod val="10000"/>
                        <a:lumOff val="90000"/>
                      </a:schemeClr>
                    </a:solidFill>
                  </a:tcPr>
                </a:tc>
                <a:extLst>
                  <a:ext uri="{0D108BD9-81ED-4DB2-BD59-A6C34878D82A}">
                    <a16:rowId xmlns:a16="http://schemas.microsoft.com/office/drawing/2014/main" val="2755349799"/>
                  </a:ext>
                </a:extLst>
              </a:tr>
              <a:tr h="270627">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latin typeface="Courier New" panose="02070309020205020404" pitchFamily="49" charset="0"/>
                          <a:ea typeface="+mn-ea"/>
                          <a:cs typeface="Courier New" panose="02070309020205020404" pitchFamily="49" charset="0"/>
                        </a:rPr>
                        <a:t>email</a:t>
                      </a:r>
                    </a:p>
                  </a:txBody>
                  <a:tcPr marL="45720" marR="45720">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solidFill>
                      <a:schemeClr val="tx1">
                        <a:lumMod val="10000"/>
                        <a:lumOff val="90000"/>
                      </a:schemeClr>
                    </a:solidFill>
                  </a:tcPr>
                </a:tc>
                <a:tc>
                  <a:txBody>
                    <a:bodyPr/>
                    <a:lstStyle/>
                    <a:p>
                      <a:r>
                        <a:rPr lang="en-US" sz="1200" dirty="0">
                          <a:latin typeface="+mn-lt"/>
                        </a:rPr>
                        <a:t>The email claim is present by default for guest accounts that have an email address and when specified by the developer, for users with email provided by the resource tenant.</a:t>
                      </a:r>
                    </a:p>
                  </a:txBody>
                  <a:tcPr marL="45720" marR="45720">
                    <a:lnL w="38100" cap="flat" cmpd="sng" algn="ctr">
                      <a:solidFill>
                        <a:schemeClr val="bg2"/>
                      </a:solidFill>
                      <a:prstDash val="solid"/>
                      <a:round/>
                      <a:headEnd type="none" w="med" len="med"/>
                      <a:tailEnd type="none" w="med" len="med"/>
                    </a:lnL>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solidFill>
                      <a:schemeClr val="tx1">
                        <a:lumMod val="10000"/>
                        <a:lumOff val="90000"/>
                      </a:schemeClr>
                    </a:solidFill>
                  </a:tcPr>
                </a:tc>
                <a:extLst>
                  <a:ext uri="{0D108BD9-81ED-4DB2-BD59-A6C34878D82A}">
                    <a16:rowId xmlns:a16="http://schemas.microsoft.com/office/drawing/2014/main" val="2606629762"/>
                  </a:ext>
                </a:extLst>
              </a:tr>
              <a:tr h="270627">
                <a:tc>
                  <a:txBody>
                    <a:bodyPr/>
                    <a:lstStyle/>
                    <a:p>
                      <a:r>
                        <a:rPr lang="en-US" sz="1200" dirty="0">
                          <a:latin typeface="Courier New" panose="02070309020205020404" pitchFamily="49" charset="0"/>
                          <a:cs typeface="Courier New" panose="02070309020205020404" pitchFamily="49" charset="0"/>
                        </a:rPr>
                        <a:t>name</a:t>
                      </a:r>
                    </a:p>
                  </a:txBody>
                  <a:tcPr marL="45720" marR="45720">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solidFill>
                      <a:schemeClr val="tx1">
                        <a:lumMod val="10000"/>
                        <a:lumOff val="90000"/>
                      </a:schemeClr>
                    </a:solidFill>
                  </a:tcPr>
                </a:tc>
                <a:tc>
                  <a:txBody>
                    <a:bodyPr/>
                    <a:lstStyle/>
                    <a:p>
                      <a:r>
                        <a:rPr lang="en-US" sz="1200" dirty="0">
                          <a:latin typeface="+mn-lt"/>
                        </a:rPr>
                        <a:t>The name claim provides a human-readable value that identifies the subject of the token.</a:t>
                      </a:r>
                    </a:p>
                  </a:txBody>
                  <a:tcPr marL="45720" marR="45720">
                    <a:lnL w="38100" cap="flat" cmpd="sng" algn="ctr">
                      <a:solidFill>
                        <a:schemeClr val="bg2"/>
                      </a:solidFill>
                      <a:prstDash val="solid"/>
                      <a:round/>
                      <a:headEnd type="none" w="med" len="med"/>
                      <a:tailEnd type="none" w="med" len="med"/>
                    </a:lnL>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solidFill>
                      <a:schemeClr val="tx1">
                        <a:lumMod val="10000"/>
                        <a:lumOff val="90000"/>
                      </a:schemeClr>
                    </a:solidFill>
                  </a:tcPr>
                </a:tc>
                <a:extLst>
                  <a:ext uri="{0D108BD9-81ED-4DB2-BD59-A6C34878D82A}">
                    <a16:rowId xmlns:a16="http://schemas.microsoft.com/office/drawing/2014/main" val="1454454220"/>
                  </a:ext>
                </a:extLst>
              </a:tr>
              <a:tr h="270627">
                <a:tc>
                  <a:txBody>
                    <a:bodyPr/>
                    <a:lstStyle/>
                    <a:p>
                      <a:r>
                        <a:rPr lang="en-US" sz="1200" b="0" kern="1200" dirty="0">
                          <a:solidFill>
                            <a:schemeClr val="tx1"/>
                          </a:solidFill>
                          <a:latin typeface="Courier New" panose="02070309020205020404" pitchFamily="49" charset="0"/>
                          <a:ea typeface="+mn-ea"/>
                          <a:cs typeface="Courier New" panose="02070309020205020404" pitchFamily="49" charset="0"/>
                        </a:rPr>
                        <a:t>nonce</a:t>
                      </a:r>
                    </a:p>
                  </a:txBody>
                  <a:tcPr marL="45720" marR="45720">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solidFill>
                      <a:schemeClr val="tx1">
                        <a:lumMod val="10000"/>
                        <a:lumOff val="90000"/>
                      </a:schemeClr>
                    </a:solidFill>
                  </a:tcPr>
                </a:tc>
                <a:tc>
                  <a:txBody>
                    <a:bodyPr/>
                    <a:lstStyle/>
                    <a:p>
                      <a:r>
                        <a:rPr lang="en-US" sz="1200" dirty="0">
                          <a:latin typeface="+mn-lt"/>
                        </a:rPr>
                        <a:t>The nonce matches the parameter included in the original /authorize request to the IDP.</a:t>
                      </a:r>
                    </a:p>
                  </a:txBody>
                  <a:tcPr marL="45720" marR="45720">
                    <a:lnL w="38100" cap="flat" cmpd="sng" algn="ctr">
                      <a:solidFill>
                        <a:schemeClr val="bg2"/>
                      </a:solidFill>
                      <a:prstDash val="solid"/>
                      <a:round/>
                      <a:headEnd type="none" w="med" len="med"/>
                      <a:tailEnd type="none" w="med" len="med"/>
                    </a:lnL>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solidFill>
                      <a:schemeClr val="tx1">
                        <a:lumMod val="10000"/>
                        <a:lumOff val="90000"/>
                      </a:schemeClr>
                    </a:solidFill>
                  </a:tcPr>
                </a:tc>
                <a:extLst>
                  <a:ext uri="{0D108BD9-81ED-4DB2-BD59-A6C34878D82A}">
                    <a16:rowId xmlns:a16="http://schemas.microsoft.com/office/drawing/2014/main" val="1990121495"/>
                  </a:ext>
                </a:extLst>
              </a:tr>
              <a:tr h="270627">
                <a:tc>
                  <a:txBody>
                    <a:bodyPr/>
                    <a:lstStyle/>
                    <a:p>
                      <a:r>
                        <a:rPr lang="en-US" sz="1200" b="0" kern="1200" dirty="0" err="1">
                          <a:solidFill>
                            <a:schemeClr val="tx1"/>
                          </a:solidFill>
                          <a:latin typeface="Courier New" panose="02070309020205020404" pitchFamily="49" charset="0"/>
                          <a:ea typeface="+mn-ea"/>
                          <a:cs typeface="Courier New" panose="02070309020205020404" pitchFamily="49" charset="0"/>
                        </a:rPr>
                        <a:t>oid</a:t>
                      </a:r>
                      <a:endParaRPr lang="en-US" sz="1200" b="0" kern="1200" dirty="0">
                        <a:solidFill>
                          <a:schemeClr val="tx1"/>
                        </a:solidFill>
                        <a:latin typeface="Courier New" panose="02070309020205020404" pitchFamily="49" charset="0"/>
                        <a:ea typeface="+mn-ea"/>
                        <a:cs typeface="Courier New" panose="02070309020205020404" pitchFamily="49" charset="0"/>
                      </a:endParaRPr>
                    </a:p>
                  </a:txBody>
                  <a:tcPr marL="45720" marR="45720">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solidFill>
                      <a:schemeClr val="tx1">
                        <a:lumMod val="10000"/>
                        <a:lumOff val="90000"/>
                      </a:schemeClr>
                    </a:solidFill>
                  </a:tcPr>
                </a:tc>
                <a:tc>
                  <a:txBody>
                    <a:bodyPr/>
                    <a:lstStyle/>
                    <a:p>
                      <a:r>
                        <a:rPr lang="en-US" sz="1200" dirty="0">
                          <a:latin typeface="+mn-lt"/>
                        </a:rPr>
                        <a:t>The immutable identifier for an object in the Microsoft identity system, in this case, a user account.</a:t>
                      </a:r>
                    </a:p>
                  </a:txBody>
                  <a:tcPr marL="45720" marR="45720">
                    <a:lnL w="38100" cap="flat" cmpd="sng" algn="ctr">
                      <a:solidFill>
                        <a:schemeClr val="bg2"/>
                      </a:solidFill>
                      <a:prstDash val="solid"/>
                      <a:round/>
                      <a:headEnd type="none" w="med" len="med"/>
                      <a:tailEnd type="none" w="med" len="med"/>
                    </a:lnL>
                    <a:lnT w="38100" cap="flat" cmpd="sng" algn="ctr">
                      <a:solidFill>
                        <a:schemeClr val="bg2"/>
                      </a:solidFill>
                      <a:prstDash val="solid"/>
                      <a:round/>
                      <a:headEnd type="none" w="med" len="med"/>
                      <a:tailEnd type="none" w="med" len="med"/>
                    </a:lnT>
                    <a:solidFill>
                      <a:schemeClr val="tx1">
                        <a:lumMod val="10000"/>
                        <a:lumOff val="90000"/>
                      </a:schemeClr>
                    </a:solidFill>
                  </a:tcPr>
                </a:tc>
                <a:extLst>
                  <a:ext uri="{0D108BD9-81ED-4DB2-BD59-A6C34878D82A}">
                    <a16:rowId xmlns:a16="http://schemas.microsoft.com/office/drawing/2014/main" val="2920631356"/>
                  </a:ext>
                </a:extLst>
              </a:tr>
            </a:tbl>
          </a:graphicData>
        </a:graphic>
      </p:graphicFrame>
    </p:spTree>
    <p:extLst>
      <p:ext uri="{BB962C8B-B14F-4D97-AF65-F5344CB8AC3E}">
        <p14:creationId xmlns:p14="http://schemas.microsoft.com/office/powerpoint/2010/main" val="1937897255"/>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CEC9C-E017-5746-906B-AE2F85487D06}"/>
              </a:ext>
            </a:extLst>
          </p:cNvPr>
          <p:cNvSpPr>
            <a:spLocks noGrp="1"/>
          </p:cNvSpPr>
          <p:nvPr>
            <p:ph type="title"/>
          </p:nvPr>
        </p:nvSpPr>
        <p:spPr/>
        <p:txBody>
          <a:bodyPr/>
          <a:lstStyle/>
          <a:p>
            <a:r>
              <a:rPr lang="en-US" dirty="0"/>
              <a:t>Obtaining ID tokens</a:t>
            </a:r>
          </a:p>
        </p:txBody>
      </p:sp>
      <p:sp>
        <p:nvSpPr>
          <p:cNvPr id="3" name="Text Placeholder 2">
            <a:extLst>
              <a:ext uri="{FF2B5EF4-FFF2-40B4-BE49-F238E27FC236}">
                <a16:creationId xmlns:a16="http://schemas.microsoft.com/office/drawing/2014/main" id="{54337796-1714-EA44-AA1F-B911518428A6}"/>
              </a:ext>
            </a:extLst>
          </p:cNvPr>
          <p:cNvSpPr>
            <a:spLocks noGrp="1"/>
          </p:cNvSpPr>
          <p:nvPr>
            <p:ph type="body" sz="quarter" idx="10"/>
          </p:nvPr>
        </p:nvSpPr>
        <p:spPr>
          <a:xfrm>
            <a:off x="465138" y="1919804"/>
            <a:ext cx="11533187" cy="2831544"/>
          </a:xfrm>
        </p:spPr>
        <p:txBody>
          <a:bodyPr/>
          <a:lstStyle/>
          <a:p>
            <a:pPr fontAlgn="base"/>
            <a:r>
              <a:rPr lang="en-US" dirty="0"/>
              <a:t>Developers should use a well-maintained OpenID Connect Library like the Microsoft Authentication Library (MSAL) to obtain ID Tokens. For example in MSAL JS​</a:t>
            </a:r>
          </a:p>
          <a:p>
            <a:pPr fontAlgn="base"/>
            <a:r>
              <a:rPr lang="en-US" dirty="0"/>
              <a:t>​</a:t>
            </a:r>
          </a:p>
          <a:p>
            <a:pPr fontAlgn="base"/>
            <a:r>
              <a:rPr lang="en-US" dirty="0">
                <a:latin typeface="Courier New" panose="02070309020205020404" pitchFamily="49" charset="0"/>
                <a:cs typeface="Courier New" panose="02070309020205020404" pitchFamily="49" charset="0"/>
              </a:rPr>
              <a:t>var </a:t>
            </a:r>
            <a:r>
              <a:rPr lang="en-US" dirty="0" err="1">
                <a:latin typeface="Courier New" panose="02070309020205020404" pitchFamily="49" charset="0"/>
                <a:cs typeface="Courier New" panose="02070309020205020404" pitchFamily="49" charset="0"/>
              </a:rPr>
              <a:t>myMSALObj</a:t>
            </a:r>
            <a:r>
              <a:rPr lang="en-US" dirty="0">
                <a:latin typeface="Courier New" panose="02070309020205020404" pitchFamily="49" charset="0"/>
                <a:cs typeface="Courier New" panose="02070309020205020404" pitchFamily="49" charset="0"/>
              </a:rPr>
              <a:t> = new </a:t>
            </a:r>
            <a:r>
              <a:rPr lang="en-US" dirty="0" err="1">
                <a:latin typeface="Courier New" panose="02070309020205020404" pitchFamily="49" charset="0"/>
                <a:cs typeface="Courier New" panose="02070309020205020404" pitchFamily="49" charset="0"/>
              </a:rPr>
              <a:t>Msal.UserAgentApplication</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msalConfig</a:t>
            </a:r>
            <a:r>
              <a:rPr lang="en-US" dirty="0">
                <a:latin typeface="Courier New" panose="02070309020205020404" pitchFamily="49" charset="0"/>
                <a:cs typeface="Courier New" panose="02070309020205020404" pitchFamily="49" charset="0"/>
              </a:rPr>
              <a:t>);​</a:t>
            </a:r>
          </a:p>
          <a:p>
            <a:pPr fontAlgn="base"/>
            <a:endParaRPr lang="en-US" dirty="0">
              <a:latin typeface="Courier New" panose="02070309020205020404" pitchFamily="49" charset="0"/>
              <a:cs typeface="Courier New" panose="02070309020205020404" pitchFamily="49" charset="0"/>
            </a:endParaRPr>
          </a:p>
          <a:p>
            <a:pPr fontAlgn="base"/>
            <a:r>
              <a:rPr lang="en-US" dirty="0" err="1">
                <a:latin typeface="Courier New" panose="02070309020205020404" pitchFamily="49" charset="0"/>
                <a:cs typeface="Courier New" panose="02070309020205020404" pitchFamily="49" charset="0"/>
              </a:rPr>
              <a:t>myMSALObj.loginPopup</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User.Read</a:t>
            </a:r>
            <a:r>
              <a:rPr lang="en-US" dirty="0">
                <a:latin typeface="Courier New" panose="02070309020205020404" pitchFamily="49" charset="0"/>
                <a:cs typeface="Courier New" panose="02070309020205020404" pitchFamily="49" charset="0"/>
              </a:rPr>
              <a:t>").then(function (</a:t>
            </a:r>
            <a:r>
              <a:rPr lang="en-US" dirty="0" err="1">
                <a:latin typeface="Courier New" panose="02070309020205020404" pitchFamily="49" charset="0"/>
                <a:cs typeface="Courier New" panose="02070309020205020404" pitchFamily="49" charset="0"/>
              </a:rPr>
              <a:t>loginResponse</a:t>
            </a:r>
            <a:r>
              <a:rPr lang="en-US" dirty="0">
                <a:latin typeface="Courier New" panose="02070309020205020404" pitchFamily="49" charset="0"/>
                <a:cs typeface="Courier New" panose="02070309020205020404" pitchFamily="49" charset="0"/>
              </a:rPr>
              <a:t>) {​</a:t>
            </a:r>
          </a:p>
          <a:p>
            <a:pPr fontAlgn="base"/>
            <a:r>
              <a:rPr lang="en-US" dirty="0">
                <a:latin typeface="Courier New" panose="02070309020205020404" pitchFamily="49" charset="0"/>
                <a:cs typeface="Courier New" panose="02070309020205020404" pitchFamily="49" charset="0"/>
              </a:rPr>
              <a:t>  …​</a:t>
            </a:r>
          </a:p>
          <a:p>
            <a:pPr fontAlgn="base"/>
            <a:r>
              <a:rPr lang="en-US"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1073980837"/>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EC91F20-81D3-E248-B2F6-7234FDD5F6BB}"/>
              </a:ext>
            </a:extLst>
          </p:cNvPr>
          <p:cNvSpPr>
            <a:spLocks noGrp="1"/>
          </p:cNvSpPr>
          <p:nvPr>
            <p:ph type="title"/>
          </p:nvPr>
        </p:nvSpPr>
        <p:spPr/>
        <p:txBody>
          <a:bodyPr/>
          <a:lstStyle/>
          <a:p>
            <a:r>
              <a:rPr lang="en-US" dirty="0"/>
              <a:t>Access tokens</a:t>
            </a:r>
          </a:p>
        </p:txBody>
      </p:sp>
    </p:spTree>
    <p:extLst>
      <p:ext uri="{BB962C8B-B14F-4D97-AF65-F5344CB8AC3E}">
        <p14:creationId xmlns:p14="http://schemas.microsoft.com/office/powerpoint/2010/main" val="263921905"/>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D2B4A16-0298-0E44-81A7-027FA798EBE3}"/>
              </a:ext>
            </a:extLst>
          </p:cNvPr>
          <p:cNvSpPr>
            <a:spLocks noGrp="1"/>
          </p:cNvSpPr>
          <p:nvPr>
            <p:ph type="title"/>
          </p:nvPr>
        </p:nvSpPr>
        <p:spPr/>
        <p:txBody>
          <a:bodyPr/>
          <a:lstStyle/>
          <a:p>
            <a:r>
              <a:rPr lang="en-US" dirty="0"/>
              <a:t>Access tokens</a:t>
            </a:r>
          </a:p>
        </p:txBody>
      </p:sp>
      <p:sp>
        <p:nvSpPr>
          <p:cNvPr id="4" name="Text Placeholder 3">
            <a:extLst>
              <a:ext uri="{FF2B5EF4-FFF2-40B4-BE49-F238E27FC236}">
                <a16:creationId xmlns:a16="http://schemas.microsoft.com/office/drawing/2014/main" id="{20D99306-2374-F147-BBAC-2BACAFB7944B}"/>
              </a:ext>
            </a:extLst>
          </p:cNvPr>
          <p:cNvSpPr>
            <a:spLocks noGrp="1"/>
          </p:cNvSpPr>
          <p:nvPr>
            <p:ph type="body" sz="quarter" idx="10"/>
          </p:nvPr>
        </p:nvSpPr>
        <p:spPr>
          <a:xfrm>
            <a:off x="465138" y="1919804"/>
            <a:ext cx="11533187" cy="1354217"/>
          </a:xfrm>
        </p:spPr>
        <p:txBody>
          <a:bodyPr/>
          <a:lstStyle/>
          <a:p>
            <a:r>
              <a:rPr lang="en-US" dirty="0"/>
              <a:t>ID tokens are used to identify users</a:t>
            </a:r>
          </a:p>
          <a:p>
            <a:endParaRPr lang="en-US" dirty="0"/>
          </a:p>
          <a:p>
            <a:r>
              <a:rPr lang="en-US" dirty="0"/>
              <a:t>Access tokens are used to authorize a range of operation against an API for the application on behalf of the user</a:t>
            </a:r>
          </a:p>
        </p:txBody>
      </p:sp>
    </p:spTree>
    <p:extLst>
      <p:ext uri="{BB962C8B-B14F-4D97-AF65-F5344CB8AC3E}">
        <p14:creationId xmlns:p14="http://schemas.microsoft.com/office/powerpoint/2010/main" val="3344831271"/>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CEC9C-E017-5746-906B-AE2F85487D06}"/>
              </a:ext>
            </a:extLst>
          </p:cNvPr>
          <p:cNvSpPr>
            <a:spLocks noGrp="1"/>
          </p:cNvSpPr>
          <p:nvPr>
            <p:ph type="title"/>
          </p:nvPr>
        </p:nvSpPr>
        <p:spPr/>
        <p:txBody>
          <a:bodyPr/>
          <a:lstStyle/>
          <a:p>
            <a:r>
              <a:rPr lang="en-US" dirty="0"/>
              <a:t>Obtaining access tokens</a:t>
            </a:r>
          </a:p>
        </p:txBody>
      </p:sp>
      <p:sp>
        <p:nvSpPr>
          <p:cNvPr id="3" name="Text Placeholder 2">
            <a:extLst>
              <a:ext uri="{FF2B5EF4-FFF2-40B4-BE49-F238E27FC236}">
                <a16:creationId xmlns:a16="http://schemas.microsoft.com/office/drawing/2014/main" id="{54337796-1714-EA44-AA1F-B911518428A6}"/>
              </a:ext>
            </a:extLst>
          </p:cNvPr>
          <p:cNvSpPr>
            <a:spLocks noGrp="1"/>
          </p:cNvSpPr>
          <p:nvPr>
            <p:ph type="body" sz="quarter" idx="10"/>
          </p:nvPr>
        </p:nvSpPr>
        <p:spPr>
          <a:xfrm>
            <a:off x="465138" y="1919804"/>
            <a:ext cx="11533187" cy="3631763"/>
          </a:xfrm>
        </p:spPr>
        <p:txBody>
          <a:bodyPr/>
          <a:lstStyle/>
          <a:p>
            <a:pPr fontAlgn="base"/>
            <a:r>
              <a:rPr lang="en-US" dirty="0"/>
              <a:t>Always try the silent token acquisition before attempting interactive token acquisition​</a:t>
            </a:r>
          </a:p>
          <a:p>
            <a:pPr fontAlgn="base"/>
            <a:r>
              <a:rPr lang="en-US" dirty="0"/>
              <a:t>​</a:t>
            </a:r>
          </a:p>
          <a:p>
            <a:pPr fontAlgn="base"/>
            <a:r>
              <a:rPr lang="en-US" dirty="0"/>
              <a:t>​</a:t>
            </a:r>
            <a:r>
              <a:rPr lang="en-US" dirty="0">
                <a:latin typeface="Courier New" panose="02070309020205020404" pitchFamily="49" charset="0"/>
                <a:cs typeface="Courier New" panose="02070309020205020404" pitchFamily="49" charset="0"/>
              </a:rPr>
              <a:t>try​{​</a:t>
            </a:r>
          </a:p>
          <a:p>
            <a:pPr fontAlgn="base"/>
            <a:r>
              <a:rPr lang="en-US" dirty="0">
                <a:latin typeface="Courier New" panose="02070309020205020404" pitchFamily="49" charset="0"/>
                <a:cs typeface="Courier New" panose="02070309020205020404" pitchFamily="49" charset="0"/>
              </a:rPr>
              <a:t>  result = await </a:t>
            </a:r>
            <a:r>
              <a:rPr lang="en-US" dirty="0" err="1">
                <a:latin typeface="Courier New" panose="02070309020205020404" pitchFamily="49" charset="0"/>
                <a:cs typeface="Courier New" panose="02070309020205020404" pitchFamily="49" charset="0"/>
              </a:rPr>
              <a:t>app.AcquireTokenSilent</a:t>
            </a:r>
            <a:r>
              <a:rPr lang="en-US" dirty="0">
                <a:latin typeface="Courier New" panose="02070309020205020404" pitchFamily="49" charset="0"/>
                <a:cs typeface="Courier New" panose="02070309020205020404" pitchFamily="49" charset="0"/>
              </a:rPr>
              <a:t>(scopes, account).</a:t>
            </a:r>
            <a:r>
              <a:rPr lang="en-US" dirty="0" err="1">
                <a:latin typeface="Courier New" panose="02070309020205020404" pitchFamily="49" charset="0"/>
                <a:cs typeface="Courier New" panose="02070309020205020404" pitchFamily="49" charset="0"/>
              </a:rPr>
              <a:t>ExecuteAsync</a:t>
            </a:r>
            <a:r>
              <a:rPr lang="en-US" dirty="0">
                <a:latin typeface="Courier New" panose="02070309020205020404" pitchFamily="49" charset="0"/>
                <a:cs typeface="Courier New" panose="02070309020205020404" pitchFamily="49" charset="0"/>
              </a:rPr>
              <a:t>();​</a:t>
            </a:r>
          </a:p>
          <a:p>
            <a:pPr fontAlgn="base"/>
            <a:r>
              <a:rPr lang="en-US" dirty="0">
                <a:latin typeface="Courier New" panose="02070309020205020404" pitchFamily="49" charset="0"/>
                <a:cs typeface="Courier New" panose="02070309020205020404" pitchFamily="49" charset="0"/>
              </a:rPr>
              <a:t>}​</a:t>
            </a:r>
          </a:p>
          <a:p>
            <a:pPr fontAlgn="base"/>
            <a:r>
              <a:rPr lang="en-US" dirty="0">
                <a:latin typeface="Courier New" panose="02070309020205020404" pitchFamily="49" charset="0"/>
                <a:cs typeface="Courier New" panose="02070309020205020404" pitchFamily="49" charset="0"/>
              </a:rPr>
              <a:t>catch(</a:t>
            </a:r>
            <a:r>
              <a:rPr lang="en-US" dirty="0" err="1">
                <a:latin typeface="Courier New" panose="02070309020205020404" pitchFamily="49" charset="0"/>
                <a:cs typeface="Courier New" panose="02070309020205020404" pitchFamily="49" charset="0"/>
              </a:rPr>
              <a:t>MsalUiRequiredException</a:t>
            </a:r>
            <a:r>
              <a:rPr lang="en-US" dirty="0">
                <a:latin typeface="Courier New" panose="02070309020205020404" pitchFamily="49" charset="0"/>
                <a:cs typeface="Courier New" panose="02070309020205020404" pitchFamily="49" charset="0"/>
              </a:rPr>
              <a:t> ex)​{​</a:t>
            </a:r>
          </a:p>
          <a:p>
            <a:pPr fontAlgn="base"/>
            <a:r>
              <a:rPr lang="en-US" dirty="0">
                <a:latin typeface="Courier New" panose="02070309020205020404" pitchFamily="49" charset="0"/>
                <a:cs typeface="Courier New" panose="02070309020205020404" pitchFamily="49" charset="0"/>
              </a:rPr>
              <a:t>  result = await </a:t>
            </a:r>
            <a:r>
              <a:rPr lang="en-US" dirty="0" err="1">
                <a:latin typeface="Courier New" panose="02070309020205020404" pitchFamily="49" charset="0"/>
                <a:cs typeface="Courier New" panose="02070309020205020404" pitchFamily="49" charset="0"/>
              </a:rPr>
              <a:t>app.AcquireToken</a:t>
            </a:r>
            <a:r>
              <a:rPr lang="en-US" dirty="0">
                <a:latin typeface="Courier New" panose="02070309020205020404" pitchFamily="49" charset="0"/>
                <a:cs typeface="Courier New" panose="02070309020205020404" pitchFamily="49" charset="0"/>
              </a:rPr>
              <a:t>(scopes, account).</a:t>
            </a:r>
            <a:r>
              <a:rPr lang="en-US" dirty="0" err="1">
                <a:latin typeface="Courier New" panose="02070309020205020404" pitchFamily="49" charset="0"/>
                <a:cs typeface="Courier New" panose="02070309020205020404" pitchFamily="49" charset="0"/>
              </a:rPr>
              <a:t>ExecuteAsync</a:t>
            </a:r>
            <a:r>
              <a:rPr lang="en-US" dirty="0">
                <a:latin typeface="Courier New" panose="02070309020205020404" pitchFamily="49" charset="0"/>
                <a:cs typeface="Courier New" panose="02070309020205020404" pitchFamily="49" charset="0"/>
              </a:rPr>
              <a:t>();​</a:t>
            </a:r>
          </a:p>
          <a:p>
            <a:pPr fontAlgn="base"/>
            <a:r>
              <a:rPr lang="en-US" dirty="0">
                <a:latin typeface="Courier New" panose="02070309020205020404" pitchFamily="49" charset="0"/>
                <a:cs typeface="Courier New" panose="02070309020205020404" pitchFamily="49" charset="0"/>
              </a:rPr>
              <a:t>}​</a:t>
            </a:r>
          </a:p>
          <a:p>
            <a:pPr fontAlgn="base"/>
            <a:endParaRPr lang="en-US" dirty="0"/>
          </a:p>
          <a:p>
            <a:pPr fontAlgn="base"/>
            <a:r>
              <a:rPr lang="en-US" dirty="0"/>
              <a:t>This simple pattern enables Single Sign On and handling IT policy​​</a:t>
            </a:r>
          </a:p>
        </p:txBody>
      </p:sp>
    </p:spTree>
    <p:extLst>
      <p:ext uri="{BB962C8B-B14F-4D97-AF65-F5344CB8AC3E}">
        <p14:creationId xmlns:p14="http://schemas.microsoft.com/office/powerpoint/2010/main" val="1820648162"/>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205718-8827-1341-819B-BF50670C4636}"/>
              </a:ext>
            </a:extLst>
          </p:cNvPr>
          <p:cNvSpPr>
            <a:spLocks noGrp="1"/>
          </p:cNvSpPr>
          <p:nvPr>
            <p:ph type="title"/>
          </p:nvPr>
        </p:nvSpPr>
        <p:spPr/>
        <p:txBody>
          <a:bodyPr/>
          <a:lstStyle/>
          <a:p>
            <a:r>
              <a:rPr lang="en-US" dirty="0"/>
              <a:t>Difference between user and application access tokens</a:t>
            </a:r>
          </a:p>
        </p:txBody>
      </p:sp>
      <p:sp>
        <p:nvSpPr>
          <p:cNvPr id="3" name="Text Placeholder 2">
            <a:extLst>
              <a:ext uri="{FF2B5EF4-FFF2-40B4-BE49-F238E27FC236}">
                <a16:creationId xmlns:a16="http://schemas.microsoft.com/office/drawing/2014/main" id="{E821525B-D706-7143-8C5E-0C86B7C7D169}"/>
              </a:ext>
            </a:extLst>
          </p:cNvPr>
          <p:cNvSpPr>
            <a:spLocks noGrp="1"/>
          </p:cNvSpPr>
          <p:nvPr>
            <p:ph type="body" sz="quarter" idx="10"/>
          </p:nvPr>
        </p:nvSpPr>
        <p:spPr>
          <a:xfrm>
            <a:off x="465138" y="1919804"/>
            <a:ext cx="11533187" cy="2154436"/>
          </a:xfrm>
        </p:spPr>
        <p:txBody>
          <a:bodyPr/>
          <a:lstStyle/>
          <a:p>
            <a:r>
              <a:rPr lang="en-US" dirty="0"/>
              <a:t>Applications can receive tokens…</a:t>
            </a:r>
          </a:p>
          <a:p>
            <a:endParaRPr lang="en-US" dirty="0"/>
          </a:p>
          <a:p>
            <a:r>
              <a:rPr lang="en-US" dirty="0"/>
              <a:t>	… on behalf of a user</a:t>
            </a:r>
          </a:p>
          <a:p>
            <a:r>
              <a:rPr lang="en-US" dirty="0"/>
              <a:t>	… directly from an application (for example: daemon or service applications</a:t>
            </a:r>
          </a:p>
          <a:p>
            <a:endParaRPr lang="en-US" dirty="0"/>
          </a:p>
          <a:p>
            <a:r>
              <a:rPr lang="en-US" dirty="0"/>
              <a:t>App-only tokens indicate the request is coming from an application and has no user backing it</a:t>
            </a:r>
          </a:p>
        </p:txBody>
      </p:sp>
    </p:spTree>
    <p:extLst>
      <p:ext uri="{BB962C8B-B14F-4D97-AF65-F5344CB8AC3E}">
        <p14:creationId xmlns:p14="http://schemas.microsoft.com/office/powerpoint/2010/main" val="2194940375"/>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Demo</a:t>
            </a:r>
            <a:endParaRPr lang="en-US" dirty="0"/>
          </a:p>
        </p:txBody>
      </p:sp>
    </p:spTree>
    <p:extLst>
      <p:ext uri="{BB962C8B-B14F-4D97-AF65-F5344CB8AC3E}">
        <p14:creationId xmlns:p14="http://schemas.microsoft.com/office/powerpoint/2010/main" val="127486474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65137" y="960438"/>
            <a:ext cx="3298789" cy="917575"/>
          </a:xfrm>
        </p:spPr>
        <p:txBody>
          <a:bodyPr/>
          <a:lstStyle/>
          <a:p>
            <a:r>
              <a:rPr lang="en-US" sz="2800" dirty="0"/>
              <a:t>Overview</a:t>
            </a:r>
          </a:p>
        </p:txBody>
      </p:sp>
      <p:sp>
        <p:nvSpPr>
          <p:cNvPr id="5" name="Text Placeholder 4"/>
          <p:cNvSpPr>
            <a:spLocks noGrp="1"/>
          </p:cNvSpPr>
          <p:nvPr>
            <p:ph type="body" sz="quarter" idx="10"/>
          </p:nvPr>
        </p:nvSpPr>
        <p:spPr>
          <a:xfrm>
            <a:off x="465137" y="2574721"/>
            <a:ext cx="5097463" cy="3862387"/>
          </a:xfrm>
        </p:spPr>
        <p:txBody>
          <a:bodyPr/>
          <a:lstStyle/>
          <a:p>
            <a:pPr>
              <a:spcBef>
                <a:spcPts val="1200"/>
              </a:spcBef>
            </a:pPr>
            <a:r>
              <a:rPr lang="en-US" sz="2000" dirty="0"/>
              <a:t>Overview of Microsoft Identity</a:t>
            </a:r>
          </a:p>
          <a:p>
            <a:pPr>
              <a:spcBef>
                <a:spcPts val="1200"/>
              </a:spcBef>
            </a:pPr>
            <a:endParaRPr lang="en-US" sz="2000" dirty="0"/>
          </a:p>
          <a:p>
            <a:pPr>
              <a:spcBef>
                <a:spcPts val="1200"/>
              </a:spcBef>
            </a:pPr>
            <a:r>
              <a:rPr lang="en-US" sz="2000" dirty="0"/>
              <a:t>ID tokens</a:t>
            </a:r>
          </a:p>
          <a:p>
            <a:pPr>
              <a:spcBef>
                <a:spcPts val="1200"/>
              </a:spcBef>
            </a:pPr>
            <a:endParaRPr lang="en-US" sz="2000" dirty="0"/>
          </a:p>
          <a:p>
            <a:pPr>
              <a:spcBef>
                <a:spcPts val="1200"/>
              </a:spcBef>
            </a:pPr>
            <a:r>
              <a:rPr lang="en-US" sz="2000" dirty="0"/>
              <a:t>Access tokens</a:t>
            </a:r>
          </a:p>
        </p:txBody>
      </p:sp>
      <p:pic>
        <p:nvPicPr>
          <p:cNvPr id="6" name="Picture 5" descr="A person sitting at a table using a computer&#10;&#10;Description generated with very high confidence">
            <a:extLst>
              <a:ext uri="{FF2B5EF4-FFF2-40B4-BE49-F238E27FC236}">
                <a16:creationId xmlns:a16="http://schemas.microsoft.com/office/drawing/2014/main" id="{30367F61-06EB-468E-A286-8CF474339EEC}"/>
              </a:ext>
            </a:extLst>
          </p:cNvPr>
          <p:cNvPicPr>
            <a:picLocks noChangeAspect="1"/>
          </p:cNvPicPr>
          <p:nvPr/>
        </p:nvPicPr>
        <p:blipFill rotWithShape="1">
          <a:blip r:embed="rId3"/>
          <a:srcRect l="28999" r="11517"/>
          <a:stretch/>
        </p:blipFill>
        <p:spPr>
          <a:xfrm>
            <a:off x="6193971" y="0"/>
            <a:ext cx="6242504" cy="6994525"/>
          </a:xfrm>
          <a:prstGeom prst="rect">
            <a:avLst/>
          </a:prstGeom>
        </p:spPr>
      </p:pic>
    </p:spTree>
    <p:extLst>
      <p:ext uri="{BB962C8B-B14F-4D97-AF65-F5344CB8AC3E}">
        <p14:creationId xmlns:p14="http://schemas.microsoft.com/office/powerpoint/2010/main" val="39707739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1858403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9778584"/>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 name="Rectangle 187">
            <a:extLst>
              <a:ext uri="{FF2B5EF4-FFF2-40B4-BE49-F238E27FC236}">
                <a16:creationId xmlns:a16="http://schemas.microsoft.com/office/drawing/2014/main" id="{718FA562-14A3-41A0-957B-57263C0E3BFF}"/>
              </a:ext>
            </a:extLst>
          </p:cNvPr>
          <p:cNvSpPr/>
          <p:nvPr/>
        </p:nvSpPr>
        <p:spPr>
          <a:xfrm>
            <a:off x="514246" y="1645136"/>
            <a:ext cx="3124241" cy="3362300"/>
          </a:xfrm>
          <a:prstGeom prst="rect">
            <a:avLst/>
          </a:prstGeom>
        </p:spPr>
        <p:txBody>
          <a:bodyPr wrap="square">
            <a:spAutoFit/>
          </a:bodyPr>
          <a:lstStyle/>
          <a:p>
            <a:pPr defTabSz="932563">
              <a:lnSpc>
                <a:spcPct val="90000"/>
              </a:lnSpc>
              <a:spcAft>
                <a:spcPts val="1199"/>
              </a:spcAft>
              <a:defRPr/>
            </a:pPr>
            <a:r>
              <a:rPr lang="en-US" sz="2353" kern="0">
                <a:solidFill>
                  <a:srgbClr val="0078D4"/>
                </a:solidFill>
                <a:latin typeface="Segoe UI Semilight" panose="020B0402040204020203" pitchFamily="34" charset="0"/>
                <a:cs typeface="Segoe UI Semilight" panose="020B0402040204020203" pitchFamily="34" charset="0"/>
              </a:rPr>
              <a:t>Employees</a:t>
            </a:r>
          </a:p>
          <a:p>
            <a:pPr defTabSz="932563">
              <a:lnSpc>
                <a:spcPct val="90000"/>
              </a:lnSpc>
              <a:spcAft>
                <a:spcPts val="1199"/>
              </a:spcAft>
              <a:defRPr/>
            </a:pPr>
            <a:r>
              <a:rPr lang="en-US" sz="2353" kern="0">
                <a:solidFill>
                  <a:srgbClr val="0078D4"/>
                </a:solidFill>
                <a:latin typeface="Segoe UI Semilight" panose="020B0402040204020203" pitchFamily="34" charset="0"/>
                <a:cs typeface="Segoe UI Semilight" panose="020B0402040204020203" pitchFamily="34" charset="0"/>
              </a:rPr>
              <a:t>Customers</a:t>
            </a:r>
          </a:p>
          <a:p>
            <a:pPr defTabSz="932563">
              <a:lnSpc>
                <a:spcPct val="90000"/>
              </a:lnSpc>
              <a:spcAft>
                <a:spcPts val="1199"/>
              </a:spcAft>
              <a:defRPr/>
            </a:pPr>
            <a:r>
              <a:rPr lang="en-US" sz="2353" kern="0">
                <a:solidFill>
                  <a:srgbClr val="0078D4"/>
                </a:solidFill>
                <a:latin typeface="Segoe UI Semilight" panose="020B0402040204020203" pitchFamily="34" charset="0"/>
                <a:cs typeface="Segoe UI Semilight" panose="020B0402040204020203" pitchFamily="34" charset="0"/>
              </a:rPr>
              <a:t>Partners</a:t>
            </a:r>
          </a:p>
          <a:p>
            <a:pPr defTabSz="932563">
              <a:lnSpc>
                <a:spcPct val="90000"/>
              </a:lnSpc>
              <a:spcAft>
                <a:spcPts val="1199"/>
              </a:spcAft>
              <a:defRPr/>
            </a:pPr>
            <a:r>
              <a:rPr lang="en-US" sz="2353" kern="0">
                <a:solidFill>
                  <a:srgbClr val="0078D4"/>
                </a:solidFill>
                <a:latin typeface="Segoe UI Semilight" panose="020B0402040204020203" pitchFamily="34" charset="0"/>
                <a:cs typeface="Segoe UI Semilight" panose="020B0402040204020203" pitchFamily="34" charset="0"/>
              </a:rPr>
              <a:t>Distributors</a:t>
            </a:r>
          </a:p>
          <a:p>
            <a:pPr defTabSz="932563">
              <a:lnSpc>
                <a:spcPct val="90000"/>
              </a:lnSpc>
              <a:spcAft>
                <a:spcPts val="1199"/>
              </a:spcAft>
              <a:defRPr/>
            </a:pPr>
            <a:r>
              <a:rPr lang="en-US" sz="2353" kern="0">
                <a:solidFill>
                  <a:srgbClr val="0078D4"/>
                </a:solidFill>
                <a:latin typeface="Segoe UI Semilight" panose="020B0402040204020203" pitchFamily="34" charset="0"/>
                <a:cs typeface="Segoe UI Semilight" panose="020B0402040204020203" pitchFamily="34" charset="0"/>
              </a:rPr>
              <a:t>Suppliers</a:t>
            </a:r>
          </a:p>
          <a:p>
            <a:pPr defTabSz="932563">
              <a:lnSpc>
                <a:spcPct val="90000"/>
              </a:lnSpc>
              <a:spcAft>
                <a:spcPts val="1199"/>
              </a:spcAft>
              <a:defRPr/>
            </a:pPr>
            <a:r>
              <a:rPr lang="en-US" sz="2353" kern="0">
                <a:solidFill>
                  <a:srgbClr val="0078D4"/>
                </a:solidFill>
                <a:latin typeface="Segoe UI Semilight" panose="020B0402040204020203" pitchFamily="34" charset="0"/>
                <a:cs typeface="Segoe UI Semilight" panose="020B0402040204020203" pitchFamily="34" charset="0"/>
              </a:rPr>
              <a:t>Devices</a:t>
            </a:r>
          </a:p>
          <a:p>
            <a:pPr defTabSz="932563">
              <a:lnSpc>
                <a:spcPct val="90000"/>
              </a:lnSpc>
              <a:spcAft>
                <a:spcPts val="1199"/>
              </a:spcAft>
              <a:defRPr/>
            </a:pPr>
            <a:r>
              <a:rPr lang="en-US" sz="2353" kern="0">
                <a:solidFill>
                  <a:srgbClr val="0078D4"/>
                </a:solidFill>
                <a:latin typeface="Segoe UI Semilight" panose="020B0402040204020203" pitchFamily="34" charset="0"/>
                <a:cs typeface="Segoe UI Semilight" panose="020B0402040204020203" pitchFamily="34" charset="0"/>
              </a:rPr>
              <a:t>Things</a:t>
            </a:r>
          </a:p>
        </p:txBody>
      </p:sp>
      <p:sp>
        <p:nvSpPr>
          <p:cNvPr id="14" name="Title 13">
            <a:extLst>
              <a:ext uri="{FF2B5EF4-FFF2-40B4-BE49-F238E27FC236}">
                <a16:creationId xmlns:a16="http://schemas.microsoft.com/office/drawing/2014/main" id="{0F62C468-C237-468B-A107-011E1713C650}"/>
              </a:ext>
            </a:extLst>
          </p:cNvPr>
          <p:cNvSpPr>
            <a:spLocks noGrp="1"/>
          </p:cNvSpPr>
          <p:nvPr>
            <p:ph type="title"/>
          </p:nvPr>
        </p:nvSpPr>
        <p:spPr/>
        <p:txBody>
          <a:bodyPr/>
          <a:lstStyle/>
          <a:p>
            <a:r>
              <a:rPr lang="en-US" sz="4000" dirty="0"/>
              <a:t>Digital Transformation is about connections </a:t>
            </a:r>
          </a:p>
        </p:txBody>
      </p:sp>
      <p:grpSp>
        <p:nvGrpSpPr>
          <p:cNvPr id="144" name="Group 143">
            <a:extLst>
              <a:ext uri="{FF2B5EF4-FFF2-40B4-BE49-F238E27FC236}">
                <a16:creationId xmlns:a16="http://schemas.microsoft.com/office/drawing/2014/main" id="{00FD025E-8AEA-4064-9BFF-D4557F099A70}"/>
              </a:ext>
            </a:extLst>
          </p:cNvPr>
          <p:cNvGrpSpPr>
            <a:grpSpLocks noChangeAspect="1"/>
          </p:cNvGrpSpPr>
          <p:nvPr/>
        </p:nvGrpSpPr>
        <p:grpSpPr>
          <a:xfrm>
            <a:off x="3353334" y="5544635"/>
            <a:ext cx="466302" cy="466302"/>
            <a:chOff x="1896627" y="5215781"/>
            <a:chExt cx="482174" cy="482174"/>
          </a:xfrm>
        </p:grpSpPr>
        <p:sp useBgFill="1">
          <p:nvSpPr>
            <p:cNvPr id="145" name="Oval 144">
              <a:extLst>
                <a:ext uri="{FF2B5EF4-FFF2-40B4-BE49-F238E27FC236}">
                  <a16:creationId xmlns:a16="http://schemas.microsoft.com/office/drawing/2014/main" id="{CE4FDCE6-AB54-47CA-89F5-3C13BE4C70B0}"/>
                </a:ext>
              </a:extLst>
            </p:cNvPr>
            <p:cNvSpPr/>
            <p:nvPr/>
          </p:nvSpPr>
          <p:spPr bwMode="auto">
            <a:xfrm rot="20949588">
              <a:off x="1896627" y="5215781"/>
              <a:ext cx="482174" cy="482174"/>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6" name="graph_9" title="Icon of a line chart with connected circles at varying points">
              <a:extLst>
                <a:ext uri="{FF2B5EF4-FFF2-40B4-BE49-F238E27FC236}">
                  <a16:creationId xmlns:a16="http://schemas.microsoft.com/office/drawing/2014/main" id="{2A9FEF00-86B7-4D17-BD7A-BB671CC6B23E}"/>
                </a:ext>
              </a:extLst>
            </p:cNvPr>
            <p:cNvSpPr>
              <a:spLocks noChangeAspect="1" noEditPoints="1"/>
            </p:cNvSpPr>
            <p:nvPr/>
          </p:nvSpPr>
          <p:spPr bwMode="auto">
            <a:xfrm>
              <a:off x="2003742" y="5300371"/>
              <a:ext cx="304008" cy="274320"/>
            </a:xfrm>
            <a:custGeom>
              <a:avLst/>
              <a:gdLst>
                <a:gd name="T0" fmla="*/ 352 w 352"/>
                <a:gd name="T1" fmla="*/ 318 h 318"/>
                <a:gd name="T2" fmla="*/ 0 w 352"/>
                <a:gd name="T3" fmla="*/ 318 h 318"/>
                <a:gd name="T4" fmla="*/ 0 w 352"/>
                <a:gd name="T5" fmla="*/ 0 h 318"/>
                <a:gd name="T6" fmla="*/ 266 w 352"/>
                <a:gd name="T7" fmla="*/ 105 h 318"/>
                <a:gd name="T8" fmla="*/ 286 w 352"/>
                <a:gd name="T9" fmla="*/ 126 h 318"/>
                <a:gd name="T10" fmla="*/ 307 w 352"/>
                <a:gd name="T11" fmla="*/ 105 h 318"/>
                <a:gd name="T12" fmla="*/ 286 w 352"/>
                <a:gd name="T13" fmla="*/ 84 h 318"/>
                <a:gd name="T14" fmla="*/ 266 w 352"/>
                <a:gd name="T15" fmla="*/ 105 h 318"/>
                <a:gd name="T16" fmla="*/ 57 w 352"/>
                <a:gd name="T17" fmla="*/ 252 h 318"/>
                <a:gd name="T18" fmla="*/ 100 w 352"/>
                <a:gd name="T19" fmla="*/ 188 h 318"/>
                <a:gd name="T20" fmla="*/ 200 w 352"/>
                <a:gd name="T21" fmla="*/ 205 h 318"/>
                <a:gd name="T22" fmla="*/ 134 w 352"/>
                <a:gd name="T23" fmla="*/ 181 h 318"/>
                <a:gd name="T24" fmla="*/ 236 w 352"/>
                <a:gd name="T25" fmla="*/ 187 h 318"/>
                <a:gd name="T26" fmla="*/ 276 w 352"/>
                <a:gd name="T27" fmla="*/ 123 h 318"/>
                <a:gd name="T28" fmla="*/ 200 w 352"/>
                <a:gd name="T29" fmla="*/ 201 h 318"/>
                <a:gd name="T30" fmla="*/ 221 w 352"/>
                <a:gd name="T31" fmla="*/ 222 h 318"/>
                <a:gd name="T32" fmla="*/ 241 w 352"/>
                <a:gd name="T33" fmla="*/ 201 h 318"/>
                <a:gd name="T34" fmla="*/ 221 w 352"/>
                <a:gd name="T35" fmla="*/ 180 h 318"/>
                <a:gd name="T36" fmla="*/ 200 w 352"/>
                <a:gd name="T37" fmla="*/ 201 h 318"/>
                <a:gd name="T38" fmla="*/ 200 w 352"/>
                <a:gd name="T39" fmla="*/ 201 h 318"/>
                <a:gd name="T40" fmla="*/ 94 w 352"/>
                <a:gd name="T41" fmla="*/ 174 h 318"/>
                <a:gd name="T42" fmla="*/ 115 w 352"/>
                <a:gd name="T43" fmla="*/ 194 h 318"/>
                <a:gd name="T44" fmla="*/ 136 w 352"/>
                <a:gd name="T45" fmla="*/ 174 h 318"/>
                <a:gd name="T46" fmla="*/ 115 w 352"/>
                <a:gd name="T47" fmla="*/ 153 h 318"/>
                <a:gd name="T48" fmla="*/ 94 w 352"/>
                <a:gd name="T49" fmla="*/ 174 h 318"/>
                <a:gd name="T50" fmla="*/ 94 w 352"/>
                <a:gd name="T51" fmla="*/ 174 h 318"/>
                <a:gd name="T52" fmla="*/ 25 w 352"/>
                <a:gd name="T53" fmla="*/ 269 h 318"/>
                <a:gd name="T54" fmla="*/ 46 w 352"/>
                <a:gd name="T55" fmla="*/ 289 h 318"/>
                <a:gd name="T56" fmla="*/ 66 w 352"/>
                <a:gd name="T57" fmla="*/ 269 h 318"/>
                <a:gd name="T58" fmla="*/ 46 w 352"/>
                <a:gd name="T59" fmla="*/ 248 h 318"/>
                <a:gd name="T60" fmla="*/ 25 w 352"/>
                <a:gd name="T61" fmla="*/ 269 h 318"/>
                <a:gd name="T62" fmla="*/ 25 w 352"/>
                <a:gd name="T63" fmla="*/ 269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52" h="318">
                  <a:moveTo>
                    <a:pt x="352" y="318"/>
                  </a:moveTo>
                  <a:cubicBezTo>
                    <a:pt x="0" y="318"/>
                    <a:pt x="0" y="318"/>
                    <a:pt x="0" y="318"/>
                  </a:cubicBezTo>
                  <a:cubicBezTo>
                    <a:pt x="0" y="0"/>
                    <a:pt x="0" y="0"/>
                    <a:pt x="0" y="0"/>
                  </a:cubicBezTo>
                  <a:moveTo>
                    <a:pt x="266" y="105"/>
                  </a:moveTo>
                  <a:cubicBezTo>
                    <a:pt x="266" y="116"/>
                    <a:pt x="275" y="126"/>
                    <a:pt x="286" y="126"/>
                  </a:cubicBezTo>
                  <a:cubicBezTo>
                    <a:pt x="298" y="126"/>
                    <a:pt x="307" y="116"/>
                    <a:pt x="307" y="105"/>
                  </a:cubicBezTo>
                  <a:cubicBezTo>
                    <a:pt x="307" y="93"/>
                    <a:pt x="298" y="84"/>
                    <a:pt x="286" y="84"/>
                  </a:cubicBezTo>
                  <a:cubicBezTo>
                    <a:pt x="275" y="84"/>
                    <a:pt x="266" y="93"/>
                    <a:pt x="266" y="105"/>
                  </a:cubicBezTo>
                  <a:close/>
                  <a:moveTo>
                    <a:pt x="57" y="252"/>
                  </a:moveTo>
                  <a:cubicBezTo>
                    <a:pt x="100" y="188"/>
                    <a:pt x="100" y="188"/>
                    <a:pt x="100" y="188"/>
                  </a:cubicBezTo>
                  <a:moveTo>
                    <a:pt x="200" y="205"/>
                  </a:moveTo>
                  <a:cubicBezTo>
                    <a:pt x="134" y="181"/>
                    <a:pt x="134" y="181"/>
                    <a:pt x="134" y="181"/>
                  </a:cubicBezTo>
                  <a:moveTo>
                    <a:pt x="236" y="187"/>
                  </a:moveTo>
                  <a:cubicBezTo>
                    <a:pt x="276" y="123"/>
                    <a:pt x="276" y="123"/>
                    <a:pt x="276" y="123"/>
                  </a:cubicBezTo>
                  <a:moveTo>
                    <a:pt x="200" y="201"/>
                  </a:moveTo>
                  <a:cubicBezTo>
                    <a:pt x="200" y="213"/>
                    <a:pt x="209" y="222"/>
                    <a:pt x="221" y="222"/>
                  </a:cubicBezTo>
                  <a:cubicBezTo>
                    <a:pt x="232" y="222"/>
                    <a:pt x="241" y="213"/>
                    <a:pt x="241" y="201"/>
                  </a:cubicBezTo>
                  <a:cubicBezTo>
                    <a:pt x="241" y="190"/>
                    <a:pt x="232" y="180"/>
                    <a:pt x="221" y="180"/>
                  </a:cubicBezTo>
                  <a:cubicBezTo>
                    <a:pt x="209" y="180"/>
                    <a:pt x="200" y="190"/>
                    <a:pt x="200" y="201"/>
                  </a:cubicBezTo>
                  <a:cubicBezTo>
                    <a:pt x="200" y="201"/>
                    <a:pt x="200" y="201"/>
                    <a:pt x="200" y="201"/>
                  </a:cubicBezTo>
                  <a:moveTo>
                    <a:pt x="94" y="174"/>
                  </a:moveTo>
                  <a:cubicBezTo>
                    <a:pt x="94" y="185"/>
                    <a:pt x="104" y="194"/>
                    <a:pt x="115" y="194"/>
                  </a:cubicBezTo>
                  <a:cubicBezTo>
                    <a:pt x="127" y="194"/>
                    <a:pt x="136" y="185"/>
                    <a:pt x="136" y="174"/>
                  </a:cubicBezTo>
                  <a:cubicBezTo>
                    <a:pt x="136" y="162"/>
                    <a:pt x="127" y="153"/>
                    <a:pt x="115" y="153"/>
                  </a:cubicBezTo>
                  <a:cubicBezTo>
                    <a:pt x="104" y="153"/>
                    <a:pt x="94" y="162"/>
                    <a:pt x="94" y="174"/>
                  </a:cubicBezTo>
                  <a:cubicBezTo>
                    <a:pt x="94" y="174"/>
                    <a:pt x="94" y="174"/>
                    <a:pt x="94" y="174"/>
                  </a:cubicBezTo>
                  <a:moveTo>
                    <a:pt x="25" y="269"/>
                  </a:moveTo>
                  <a:cubicBezTo>
                    <a:pt x="25" y="280"/>
                    <a:pt x="34" y="289"/>
                    <a:pt x="46" y="289"/>
                  </a:cubicBezTo>
                  <a:cubicBezTo>
                    <a:pt x="57" y="289"/>
                    <a:pt x="66" y="280"/>
                    <a:pt x="66" y="269"/>
                  </a:cubicBezTo>
                  <a:cubicBezTo>
                    <a:pt x="66" y="257"/>
                    <a:pt x="57" y="248"/>
                    <a:pt x="46" y="248"/>
                  </a:cubicBezTo>
                  <a:cubicBezTo>
                    <a:pt x="34" y="248"/>
                    <a:pt x="25" y="257"/>
                    <a:pt x="25" y="269"/>
                  </a:cubicBezTo>
                  <a:cubicBezTo>
                    <a:pt x="25" y="269"/>
                    <a:pt x="25" y="269"/>
                    <a:pt x="25" y="26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gradFill>
                  <a:gsLst>
                    <a:gs pos="0">
                      <a:srgbClr val="505050"/>
                    </a:gs>
                    <a:gs pos="100000">
                      <a:srgbClr val="505050"/>
                    </a:gs>
                  </a:gsLst>
                </a:gradFill>
                <a:latin typeface="Segoe UI"/>
              </a:endParaRPr>
            </a:p>
          </p:txBody>
        </p:sp>
      </p:grpSp>
      <p:grpSp>
        <p:nvGrpSpPr>
          <p:cNvPr id="187" name="Group 186">
            <a:extLst>
              <a:ext uri="{FF2B5EF4-FFF2-40B4-BE49-F238E27FC236}">
                <a16:creationId xmlns:a16="http://schemas.microsoft.com/office/drawing/2014/main" id="{1FD2248C-1B7D-4E63-BC38-0CD4094059E9}"/>
              </a:ext>
            </a:extLst>
          </p:cNvPr>
          <p:cNvGrpSpPr>
            <a:grpSpLocks noChangeAspect="1"/>
          </p:cNvGrpSpPr>
          <p:nvPr/>
        </p:nvGrpSpPr>
        <p:grpSpPr>
          <a:xfrm>
            <a:off x="2778455" y="4684557"/>
            <a:ext cx="466302" cy="466302"/>
            <a:chOff x="1157026" y="4622545"/>
            <a:chExt cx="541630" cy="541630"/>
          </a:xfrm>
        </p:grpSpPr>
        <p:sp useBgFill="1">
          <p:nvSpPr>
            <p:cNvPr id="190" name="Oval 189">
              <a:extLst>
                <a:ext uri="{FF2B5EF4-FFF2-40B4-BE49-F238E27FC236}">
                  <a16:creationId xmlns:a16="http://schemas.microsoft.com/office/drawing/2014/main" id="{EE8B459E-5785-40F2-A384-0C5155DBDBD8}"/>
                </a:ext>
              </a:extLst>
            </p:cNvPr>
            <p:cNvSpPr/>
            <p:nvPr/>
          </p:nvSpPr>
          <p:spPr bwMode="auto">
            <a:xfrm rot="1963522">
              <a:off x="1157026" y="4622545"/>
              <a:ext cx="541630" cy="54163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2" name="Browser_4" title="Icon of a website or an app window">
              <a:extLst>
                <a:ext uri="{FF2B5EF4-FFF2-40B4-BE49-F238E27FC236}">
                  <a16:creationId xmlns:a16="http://schemas.microsoft.com/office/drawing/2014/main" id="{E81F1722-029E-4DB8-8AD5-0CFEF96AB5D8}"/>
                </a:ext>
              </a:extLst>
            </p:cNvPr>
            <p:cNvSpPr>
              <a:spLocks noChangeAspect="1" noEditPoints="1"/>
            </p:cNvSpPr>
            <p:nvPr/>
          </p:nvSpPr>
          <p:spPr bwMode="auto">
            <a:xfrm>
              <a:off x="1239119" y="4750395"/>
              <a:ext cx="370670" cy="274320"/>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grpSp>
      <p:grpSp>
        <p:nvGrpSpPr>
          <p:cNvPr id="194" name="Group 193">
            <a:extLst>
              <a:ext uri="{FF2B5EF4-FFF2-40B4-BE49-F238E27FC236}">
                <a16:creationId xmlns:a16="http://schemas.microsoft.com/office/drawing/2014/main" id="{579B98A8-7D71-4BCC-8E97-7AC56A4520B8}"/>
              </a:ext>
            </a:extLst>
          </p:cNvPr>
          <p:cNvGrpSpPr>
            <a:grpSpLocks noChangeAspect="1"/>
          </p:cNvGrpSpPr>
          <p:nvPr/>
        </p:nvGrpSpPr>
        <p:grpSpPr>
          <a:xfrm>
            <a:off x="6070896" y="4243291"/>
            <a:ext cx="466302" cy="466302"/>
            <a:chOff x="4294815" y="4541652"/>
            <a:chExt cx="532130" cy="532130"/>
          </a:xfrm>
        </p:grpSpPr>
        <p:sp useBgFill="1">
          <p:nvSpPr>
            <p:cNvPr id="195" name="Oval 194">
              <a:extLst>
                <a:ext uri="{FF2B5EF4-FFF2-40B4-BE49-F238E27FC236}">
                  <a16:creationId xmlns:a16="http://schemas.microsoft.com/office/drawing/2014/main" id="{BECDB5DB-DFCB-48C8-87EB-D470CB4B906F}"/>
                </a:ext>
              </a:extLst>
            </p:cNvPr>
            <p:cNvSpPr/>
            <p:nvPr/>
          </p:nvSpPr>
          <p:spPr bwMode="auto">
            <a:xfrm rot="829071">
              <a:off x="4294815" y="4541652"/>
              <a:ext cx="532130" cy="53213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6" name="Browser" title="Icon of a browser window">
              <a:extLst>
                <a:ext uri="{FF2B5EF4-FFF2-40B4-BE49-F238E27FC236}">
                  <a16:creationId xmlns:a16="http://schemas.microsoft.com/office/drawing/2014/main" id="{9D689C18-05ED-41D8-B630-7233C16328C7}"/>
                </a:ext>
              </a:extLst>
            </p:cNvPr>
            <p:cNvSpPr>
              <a:spLocks noChangeAspect="1" noEditPoints="1"/>
            </p:cNvSpPr>
            <p:nvPr/>
          </p:nvSpPr>
          <p:spPr bwMode="auto">
            <a:xfrm>
              <a:off x="4389498" y="4670557"/>
              <a:ext cx="342765" cy="274320"/>
            </a:xfrm>
            <a:custGeom>
              <a:avLst/>
              <a:gdLst>
                <a:gd name="T0" fmla="*/ 3750 w 3750"/>
                <a:gd name="T1" fmla="*/ 3000 h 3000"/>
                <a:gd name="T2" fmla="*/ 0 w 3750"/>
                <a:gd name="T3" fmla="*/ 3000 h 3000"/>
                <a:gd name="T4" fmla="*/ 0 w 3750"/>
                <a:gd name="T5" fmla="*/ 0 h 3000"/>
                <a:gd name="T6" fmla="*/ 3750 w 3750"/>
                <a:gd name="T7" fmla="*/ 0 h 3000"/>
                <a:gd name="T8" fmla="*/ 3750 w 3750"/>
                <a:gd name="T9" fmla="*/ 3000 h 3000"/>
                <a:gd name="T10" fmla="*/ 0 w 3750"/>
                <a:gd name="T11" fmla="*/ 750 h 3000"/>
                <a:gd name="T12" fmla="*/ 3750 w 3750"/>
                <a:gd name="T13" fmla="*/ 750 h 3000"/>
                <a:gd name="T14" fmla="*/ 3335 w 3750"/>
                <a:gd name="T15" fmla="*/ 375 h 3000"/>
                <a:gd name="T16" fmla="*/ 3375 w 3750"/>
                <a:gd name="T17" fmla="*/ 415 h 3000"/>
                <a:gd name="T18" fmla="*/ 3414 w 3750"/>
                <a:gd name="T19" fmla="*/ 375 h 3000"/>
                <a:gd name="T20" fmla="*/ 3375 w 3750"/>
                <a:gd name="T21" fmla="*/ 336 h 3000"/>
                <a:gd name="T22" fmla="*/ 3335 w 3750"/>
                <a:gd name="T23" fmla="*/ 375 h 3000"/>
                <a:gd name="T24" fmla="*/ 2886 w 3750"/>
                <a:gd name="T25" fmla="*/ 375 h 3000"/>
                <a:gd name="T26" fmla="*/ 2925 w 3750"/>
                <a:gd name="T27" fmla="*/ 415 h 3000"/>
                <a:gd name="T28" fmla="*/ 2965 w 3750"/>
                <a:gd name="T29" fmla="*/ 375 h 3000"/>
                <a:gd name="T30" fmla="*/ 2925 w 3750"/>
                <a:gd name="T31" fmla="*/ 336 h 3000"/>
                <a:gd name="T32" fmla="*/ 2886 w 3750"/>
                <a:gd name="T33" fmla="*/ 375 h 3000"/>
                <a:gd name="T34" fmla="*/ 2437 w 3750"/>
                <a:gd name="T35" fmla="*/ 375 h 3000"/>
                <a:gd name="T36" fmla="*/ 2476 w 3750"/>
                <a:gd name="T37" fmla="*/ 415 h 3000"/>
                <a:gd name="T38" fmla="*/ 2516 w 3750"/>
                <a:gd name="T39" fmla="*/ 375 h 3000"/>
                <a:gd name="T40" fmla="*/ 2476 w 3750"/>
                <a:gd name="T41" fmla="*/ 336 h 3000"/>
                <a:gd name="T42" fmla="*/ 2437 w 3750"/>
                <a:gd name="T43" fmla="*/ 375 h 3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50" h="3000">
                  <a:moveTo>
                    <a:pt x="3750" y="3000"/>
                  </a:moveTo>
                  <a:cubicBezTo>
                    <a:pt x="0" y="3000"/>
                    <a:pt x="0" y="3000"/>
                    <a:pt x="0" y="3000"/>
                  </a:cubicBezTo>
                  <a:cubicBezTo>
                    <a:pt x="0" y="0"/>
                    <a:pt x="0" y="0"/>
                    <a:pt x="0" y="0"/>
                  </a:cubicBezTo>
                  <a:cubicBezTo>
                    <a:pt x="3750" y="0"/>
                    <a:pt x="3750" y="0"/>
                    <a:pt x="3750" y="0"/>
                  </a:cubicBezTo>
                  <a:lnTo>
                    <a:pt x="3750" y="3000"/>
                  </a:lnTo>
                  <a:close/>
                  <a:moveTo>
                    <a:pt x="0" y="750"/>
                  </a:moveTo>
                  <a:cubicBezTo>
                    <a:pt x="3750" y="750"/>
                    <a:pt x="3750" y="750"/>
                    <a:pt x="3750" y="750"/>
                  </a:cubicBezTo>
                  <a:moveTo>
                    <a:pt x="3335" y="375"/>
                  </a:moveTo>
                  <a:cubicBezTo>
                    <a:pt x="3335" y="397"/>
                    <a:pt x="3353" y="415"/>
                    <a:pt x="3375" y="415"/>
                  </a:cubicBezTo>
                  <a:cubicBezTo>
                    <a:pt x="3397" y="415"/>
                    <a:pt x="3414" y="397"/>
                    <a:pt x="3414" y="375"/>
                  </a:cubicBezTo>
                  <a:cubicBezTo>
                    <a:pt x="3414" y="353"/>
                    <a:pt x="3397" y="336"/>
                    <a:pt x="3375" y="336"/>
                  </a:cubicBezTo>
                  <a:cubicBezTo>
                    <a:pt x="3353" y="336"/>
                    <a:pt x="3335" y="353"/>
                    <a:pt x="3335" y="375"/>
                  </a:cubicBezTo>
                  <a:close/>
                  <a:moveTo>
                    <a:pt x="2886" y="375"/>
                  </a:moveTo>
                  <a:cubicBezTo>
                    <a:pt x="2886" y="397"/>
                    <a:pt x="2904" y="415"/>
                    <a:pt x="2925" y="415"/>
                  </a:cubicBezTo>
                  <a:cubicBezTo>
                    <a:pt x="2947" y="415"/>
                    <a:pt x="2965" y="397"/>
                    <a:pt x="2965" y="375"/>
                  </a:cubicBezTo>
                  <a:cubicBezTo>
                    <a:pt x="2965" y="353"/>
                    <a:pt x="2947" y="336"/>
                    <a:pt x="2925" y="336"/>
                  </a:cubicBezTo>
                  <a:cubicBezTo>
                    <a:pt x="2904" y="336"/>
                    <a:pt x="2886" y="353"/>
                    <a:pt x="2886" y="375"/>
                  </a:cubicBezTo>
                  <a:close/>
                  <a:moveTo>
                    <a:pt x="2437" y="375"/>
                  </a:moveTo>
                  <a:cubicBezTo>
                    <a:pt x="2437" y="397"/>
                    <a:pt x="2454" y="415"/>
                    <a:pt x="2476" y="415"/>
                  </a:cubicBezTo>
                  <a:cubicBezTo>
                    <a:pt x="2498" y="415"/>
                    <a:pt x="2516" y="397"/>
                    <a:pt x="2516" y="375"/>
                  </a:cubicBezTo>
                  <a:cubicBezTo>
                    <a:pt x="2516" y="353"/>
                    <a:pt x="2498" y="336"/>
                    <a:pt x="2476" y="336"/>
                  </a:cubicBezTo>
                  <a:cubicBezTo>
                    <a:pt x="2454" y="336"/>
                    <a:pt x="2437" y="353"/>
                    <a:pt x="2437" y="375"/>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grpSp>
      <p:grpSp>
        <p:nvGrpSpPr>
          <p:cNvPr id="204" name="Group 203">
            <a:extLst>
              <a:ext uri="{FF2B5EF4-FFF2-40B4-BE49-F238E27FC236}">
                <a16:creationId xmlns:a16="http://schemas.microsoft.com/office/drawing/2014/main" id="{679350B5-742A-4302-9923-E126507848EA}"/>
              </a:ext>
            </a:extLst>
          </p:cNvPr>
          <p:cNvGrpSpPr>
            <a:grpSpLocks noChangeAspect="1"/>
          </p:cNvGrpSpPr>
          <p:nvPr/>
        </p:nvGrpSpPr>
        <p:grpSpPr>
          <a:xfrm>
            <a:off x="10905795" y="4620949"/>
            <a:ext cx="466302" cy="466302"/>
            <a:chOff x="1140250" y="3639754"/>
            <a:chExt cx="604488" cy="604488"/>
          </a:xfrm>
        </p:grpSpPr>
        <p:sp useBgFill="1">
          <p:nvSpPr>
            <p:cNvPr id="205" name="Oval 204">
              <a:extLst>
                <a:ext uri="{FF2B5EF4-FFF2-40B4-BE49-F238E27FC236}">
                  <a16:creationId xmlns:a16="http://schemas.microsoft.com/office/drawing/2014/main" id="{8B73F305-6985-411E-A35C-E6070E04386A}"/>
                </a:ext>
              </a:extLst>
            </p:cNvPr>
            <p:cNvSpPr/>
            <p:nvPr/>
          </p:nvSpPr>
          <p:spPr bwMode="auto">
            <a:xfrm rot="20989471">
              <a:off x="1140250" y="3639754"/>
              <a:ext cx="604488" cy="604488"/>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6" name="Financial_E7BB" title="Icon of a chart made of vertical lines with a line tracing the top of each, turning into an arrow pointing up">
              <a:extLst>
                <a:ext uri="{FF2B5EF4-FFF2-40B4-BE49-F238E27FC236}">
                  <a16:creationId xmlns:a16="http://schemas.microsoft.com/office/drawing/2014/main" id="{5C9B9B6F-6A4D-45CB-B9E1-A3EAD98F3957}"/>
                </a:ext>
              </a:extLst>
            </p:cNvPr>
            <p:cNvSpPr>
              <a:spLocks noChangeAspect="1" noEditPoints="1"/>
            </p:cNvSpPr>
            <p:nvPr/>
          </p:nvSpPr>
          <p:spPr bwMode="auto">
            <a:xfrm>
              <a:off x="1237479" y="3759118"/>
              <a:ext cx="410030" cy="365760"/>
            </a:xfrm>
            <a:custGeom>
              <a:avLst/>
              <a:gdLst>
                <a:gd name="T0" fmla="*/ 47 w 4770"/>
                <a:gd name="T1" fmla="*/ 4255 h 4255"/>
                <a:gd name="T2" fmla="*/ 47 w 4770"/>
                <a:gd name="T3" fmla="*/ 3626 h 4255"/>
                <a:gd name="T4" fmla="*/ 676 w 4770"/>
                <a:gd name="T5" fmla="*/ 4255 h 4255"/>
                <a:gd name="T6" fmla="*/ 676 w 4770"/>
                <a:gd name="T7" fmla="*/ 2996 h 4255"/>
                <a:gd name="T8" fmla="*/ 1306 w 4770"/>
                <a:gd name="T9" fmla="*/ 4255 h 4255"/>
                <a:gd name="T10" fmla="*/ 1306 w 4770"/>
                <a:gd name="T11" fmla="*/ 2366 h 4255"/>
                <a:gd name="T12" fmla="*/ 1935 w 4770"/>
                <a:gd name="T13" fmla="*/ 4255 h 4255"/>
                <a:gd name="T14" fmla="*/ 1935 w 4770"/>
                <a:gd name="T15" fmla="*/ 1736 h 4255"/>
                <a:gd name="T16" fmla="*/ 2564 w 4770"/>
                <a:gd name="T17" fmla="*/ 4255 h 4255"/>
                <a:gd name="T18" fmla="*/ 2564 w 4770"/>
                <a:gd name="T19" fmla="*/ 1736 h 4255"/>
                <a:gd name="T20" fmla="*/ 3194 w 4770"/>
                <a:gd name="T21" fmla="*/ 4255 h 4255"/>
                <a:gd name="T22" fmla="*/ 3194 w 4770"/>
                <a:gd name="T23" fmla="*/ 2361 h 4255"/>
                <a:gd name="T24" fmla="*/ 3823 w 4770"/>
                <a:gd name="T25" fmla="*/ 4255 h 4255"/>
                <a:gd name="T26" fmla="*/ 3823 w 4770"/>
                <a:gd name="T27" fmla="*/ 1736 h 4255"/>
                <a:gd name="T28" fmla="*/ 4453 w 4770"/>
                <a:gd name="T29" fmla="*/ 4255 h 4255"/>
                <a:gd name="T30" fmla="*/ 4453 w 4770"/>
                <a:gd name="T31" fmla="*/ 1424 h 4255"/>
                <a:gd name="T32" fmla="*/ 4760 w 4770"/>
                <a:gd name="T33" fmla="*/ 5 h 4255"/>
                <a:gd name="T34" fmla="*/ 3191 w 4770"/>
                <a:gd name="T35" fmla="*/ 1575 h 4255"/>
                <a:gd name="T36" fmla="*/ 2247 w 4770"/>
                <a:gd name="T37" fmla="*/ 630 h 4255"/>
                <a:gd name="T38" fmla="*/ 0 w 4770"/>
                <a:gd name="T39" fmla="*/ 2879 h 4255"/>
                <a:gd name="T40" fmla="*/ 4770 w 4770"/>
                <a:gd name="T41" fmla="*/ 948 h 4255"/>
                <a:gd name="T42" fmla="*/ 4770 w 4770"/>
                <a:gd name="T43" fmla="*/ 0 h 4255"/>
                <a:gd name="T44" fmla="*/ 3818 w 4770"/>
                <a:gd name="T45" fmla="*/ 0 h 4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70" h="4255">
                  <a:moveTo>
                    <a:pt x="47" y="4255"/>
                  </a:moveTo>
                  <a:lnTo>
                    <a:pt x="47" y="3626"/>
                  </a:lnTo>
                  <a:moveTo>
                    <a:pt x="676" y="4255"/>
                  </a:moveTo>
                  <a:lnTo>
                    <a:pt x="676" y="2996"/>
                  </a:lnTo>
                  <a:moveTo>
                    <a:pt x="1306" y="4255"/>
                  </a:moveTo>
                  <a:lnTo>
                    <a:pt x="1306" y="2366"/>
                  </a:lnTo>
                  <a:moveTo>
                    <a:pt x="1935" y="4255"/>
                  </a:moveTo>
                  <a:lnTo>
                    <a:pt x="1935" y="1736"/>
                  </a:lnTo>
                  <a:moveTo>
                    <a:pt x="2564" y="4255"/>
                  </a:moveTo>
                  <a:lnTo>
                    <a:pt x="2564" y="1736"/>
                  </a:lnTo>
                  <a:moveTo>
                    <a:pt x="3194" y="4255"/>
                  </a:moveTo>
                  <a:lnTo>
                    <a:pt x="3194" y="2361"/>
                  </a:lnTo>
                  <a:moveTo>
                    <a:pt x="3823" y="4255"/>
                  </a:moveTo>
                  <a:lnTo>
                    <a:pt x="3823" y="1736"/>
                  </a:lnTo>
                  <a:moveTo>
                    <a:pt x="4453" y="4255"/>
                  </a:moveTo>
                  <a:lnTo>
                    <a:pt x="4453" y="1424"/>
                  </a:lnTo>
                  <a:moveTo>
                    <a:pt x="4760" y="5"/>
                  </a:moveTo>
                  <a:lnTo>
                    <a:pt x="3191" y="1575"/>
                  </a:lnTo>
                  <a:lnTo>
                    <a:pt x="2247" y="630"/>
                  </a:lnTo>
                  <a:lnTo>
                    <a:pt x="0" y="2879"/>
                  </a:lnTo>
                  <a:moveTo>
                    <a:pt x="4770" y="948"/>
                  </a:moveTo>
                  <a:lnTo>
                    <a:pt x="4770" y="0"/>
                  </a:lnTo>
                  <a:lnTo>
                    <a:pt x="3818" y="0"/>
                  </a:lnTo>
                </a:path>
              </a:pathLst>
            </a:custGeom>
            <a:noFill/>
            <a:ln w="15875" cap="sq">
              <a:solidFill>
                <a:schemeClr val="tx1"/>
              </a:solidFill>
              <a:prstDash val="solid"/>
              <a:miter lim="800000"/>
              <a:headEnd/>
              <a:tailEnd/>
            </a:ln>
          </p:spPr>
          <p:txBody>
            <a:bodyPr vert="horz" wrap="square" lIns="93260" tIns="46630" rIns="93260" bIns="46630" numCol="1" anchor="t" anchorCtr="0" compatLnSpc="1">
              <a:prstTxWarp prst="textNoShape">
                <a:avLst/>
              </a:prstTxWarp>
            </a:bodyPr>
            <a:lstStyle/>
            <a:p>
              <a:pPr defTabSz="932563">
                <a:defRPr/>
              </a:pPr>
              <a:endParaRPr lang="en-US" sz="918">
                <a:gradFill>
                  <a:gsLst>
                    <a:gs pos="0">
                      <a:srgbClr val="505050"/>
                    </a:gs>
                    <a:gs pos="100000">
                      <a:srgbClr val="505050"/>
                    </a:gs>
                  </a:gsLst>
                  <a:lin ang="5400000" scaled="1"/>
                </a:gradFill>
                <a:latin typeface="Segoe UI"/>
              </a:endParaRPr>
            </a:p>
          </p:txBody>
        </p:sp>
      </p:grpSp>
      <p:grpSp>
        <p:nvGrpSpPr>
          <p:cNvPr id="207" name="Group 206">
            <a:extLst>
              <a:ext uri="{FF2B5EF4-FFF2-40B4-BE49-F238E27FC236}">
                <a16:creationId xmlns:a16="http://schemas.microsoft.com/office/drawing/2014/main" id="{6AB666DE-6B3E-4F4D-B65D-02369D56A437}"/>
              </a:ext>
            </a:extLst>
          </p:cNvPr>
          <p:cNvGrpSpPr>
            <a:grpSpLocks noChangeAspect="1"/>
          </p:cNvGrpSpPr>
          <p:nvPr/>
        </p:nvGrpSpPr>
        <p:grpSpPr>
          <a:xfrm>
            <a:off x="9232711" y="3538144"/>
            <a:ext cx="466302" cy="466302"/>
            <a:chOff x="10622587" y="5638640"/>
            <a:chExt cx="457810" cy="457810"/>
          </a:xfrm>
        </p:grpSpPr>
        <p:sp useBgFill="1">
          <p:nvSpPr>
            <p:cNvPr id="208" name="Oval 207">
              <a:extLst>
                <a:ext uri="{FF2B5EF4-FFF2-40B4-BE49-F238E27FC236}">
                  <a16:creationId xmlns:a16="http://schemas.microsoft.com/office/drawing/2014/main" id="{0E48D5BF-6787-4EA7-A260-EBF6110997A9}"/>
                </a:ext>
              </a:extLst>
            </p:cNvPr>
            <p:cNvSpPr/>
            <p:nvPr/>
          </p:nvSpPr>
          <p:spPr bwMode="auto">
            <a:xfrm rot="943274">
              <a:off x="10622587" y="5638640"/>
              <a:ext cx="457810" cy="45781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9" name="signal_3" title="Icon of a communication tower with signal lines">
              <a:extLst>
                <a:ext uri="{FF2B5EF4-FFF2-40B4-BE49-F238E27FC236}">
                  <a16:creationId xmlns:a16="http://schemas.microsoft.com/office/drawing/2014/main" id="{4FF7495D-DE8E-41EB-9D4F-0CF3D95C4AEC}"/>
                </a:ext>
              </a:extLst>
            </p:cNvPr>
            <p:cNvSpPr>
              <a:spLocks noChangeAspect="1" noEditPoints="1"/>
            </p:cNvSpPr>
            <p:nvPr/>
          </p:nvSpPr>
          <p:spPr bwMode="auto">
            <a:xfrm>
              <a:off x="10718158" y="5708602"/>
              <a:ext cx="266669" cy="365760"/>
            </a:xfrm>
            <a:custGeom>
              <a:avLst/>
              <a:gdLst>
                <a:gd name="T0" fmla="*/ 96 w 253"/>
                <a:gd name="T1" fmla="*/ 87 h 347"/>
                <a:gd name="T2" fmla="*/ 126 w 253"/>
                <a:gd name="T3" fmla="*/ 57 h 347"/>
                <a:gd name="T4" fmla="*/ 156 w 253"/>
                <a:gd name="T5" fmla="*/ 87 h 347"/>
                <a:gd name="T6" fmla="*/ 126 w 253"/>
                <a:gd name="T7" fmla="*/ 117 h 347"/>
                <a:gd name="T8" fmla="*/ 96 w 253"/>
                <a:gd name="T9" fmla="*/ 87 h 347"/>
                <a:gd name="T10" fmla="*/ 38 w 253"/>
                <a:gd name="T11" fmla="*/ 347 h 347"/>
                <a:gd name="T12" fmla="*/ 116 w 253"/>
                <a:gd name="T13" fmla="*/ 115 h 347"/>
                <a:gd name="T14" fmla="*/ 213 w 253"/>
                <a:gd name="T15" fmla="*/ 347 h 347"/>
                <a:gd name="T16" fmla="*/ 135 w 253"/>
                <a:gd name="T17" fmla="*/ 116 h 347"/>
                <a:gd name="T18" fmla="*/ 85 w 253"/>
                <a:gd name="T19" fmla="*/ 209 h 347"/>
                <a:gd name="T20" fmla="*/ 167 w 253"/>
                <a:gd name="T21" fmla="*/ 209 h 347"/>
                <a:gd name="T22" fmla="*/ 59 w 253"/>
                <a:gd name="T23" fmla="*/ 283 h 347"/>
                <a:gd name="T24" fmla="*/ 192 w 253"/>
                <a:gd name="T25" fmla="*/ 283 h 347"/>
                <a:gd name="T26" fmla="*/ 35 w 253"/>
                <a:gd name="T27" fmla="*/ 0 h 347"/>
                <a:gd name="T28" fmla="*/ 0 w 253"/>
                <a:gd name="T29" fmla="*/ 86 h 347"/>
                <a:gd name="T30" fmla="*/ 36 w 253"/>
                <a:gd name="T31" fmla="*/ 173 h 347"/>
                <a:gd name="T32" fmla="*/ 72 w 253"/>
                <a:gd name="T33" fmla="*/ 38 h 347"/>
                <a:gd name="T34" fmla="*/ 52 w 253"/>
                <a:gd name="T35" fmla="*/ 87 h 347"/>
                <a:gd name="T36" fmla="*/ 72 w 253"/>
                <a:gd name="T37" fmla="*/ 135 h 347"/>
                <a:gd name="T38" fmla="*/ 216 w 253"/>
                <a:gd name="T39" fmla="*/ 173 h 347"/>
                <a:gd name="T40" fmla="*/ 253 w 253"/>
                <a:gd name="T41" fmla="*/ 86 h 347"/>
                <a:gd name="T42" fmla="*/ 217 w 253"/>
                <a:gd name="T43" fmla="*/ 0 h 347"/>
                <a:gd name="T44" fmla="*/ 180 w 253"/>
                <a:gd name="T45" fmla="*/ 135 h 347"/>
                <a:gd name="T46" fmla="*/ 200 w 253"/>
                <a:gd name="T47" fmla="*/ 87 h 347"/>
                <a:gd name="T48" fmla="*/ 180 w 253"/>
                <a:gd name="T49" fmla="*/ 38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53" h="347">
                  <a:moveTo>
                    <a:pt x="96" y="87"/>
                  </a:moveTo>
                  <a:cubicBezTo>
                    <a:pt x="96" y="70"/>
                    <a:pt x="109" y="57"/>
                    <a:pt x="126" y="57"/>
                  </a:cubicBezTo>
                  <a:cubicBezTo>
                    <a:pt x="143" y="57"/>
                    <a:pt x="156" y="70"/>
                    <a:pt x="156" y="87"/>
                  </a:cubicBezTo>
                  <a:cubicBezTo>
                    <a:pt x="156" y="104"/>
                    <a:pt x="143" y="117"/>
                    <a:pt x="126" y="117"/>
                  </a:cubicBezTo>
                  <a:cubicBezTo>
                    <a:pt x="109" y="117"/>
                    <a:pt x="96" y="104"/>
                    <a:pt x="96" y="87"/>
                  </a:cubicBezTo>
                  <a:close/>
                  <a:moveTo>
                    <a:pt x="38" y="347"/>
                  </a:moveTo>
                  <a:cubicBezTo>
                    <a:pt x="116" y="115"/>
                    <a:pt x="116" y="115"/>
                    <a:pt x="116" y="115"/>
                  </a:cubicBezTo>
                  <a:moveTo>
                    <a:pt x="213" y="347"/>
                  </a:moveTo>
                  <a:cubicBezTo>
                    <a:pt x="135" y="116"/>
                    <a:pt x="135" y="116"/>
                    <a:pt x="135" y="116"/>
                  </a:cubicBezTo>
                  <a:moveTo>
                    <a:pt x="85" y="209"/>
                  </a:moveTo>
                  <a:cubicBezTo>
                    <a:pt x="167" y="209"/>
                    <a:pt x="167" y="209"/>
                    <a:pt x="167" y="209"/>
                  </a:cubicBezTo>
                  <a:moveTo>
                    <a:pt x="59" y="283"/>
                  </a:moveTo>
                  <a:cubicBezTo>
                    <a:pt x="192" y="283"/>
                    <a:pt x="192" y="283"/>
                    <a:pt x="192" y="283"/>
                  </a:cubicBezTo>
                  <a:moveTo>
                    <a:pt x="35" y="0"/>
                  </a:moveTo>
                  <a:cubicBezTo>
                    <a:pt x="13" y="22"/>
                    <a:pt x="0" y="52"/>
                    <a:pt x="0" y="86"/>
                  </a:cubicBezTo>
                  <a:cubicBezTo>
                    <a:pt x="0" y="120"/>
                    <a:pt x="13" y="151"/>
                    <a:pt x="36" y="173"/>
                  </a:cubicBezTo>
                  <a:moveTo>
                    <a:pt x="72" y="38"/>
                  </a:moveTo>
                  <a:cubicBezTo>
                    <a:pt x="60" y="50"/>
                    <a:pt x="52" y="68"/>
                    <a:pt x="52" y="87"/>
                  </a:cubicBezTo>
                  <a:cubicBezTo>
                    <a:pt x="52" y="105"/>
                    <a:pt x="60" y="122"/>
                    <a:pt x="72" y="135"/>
                  </a:cubicBezTo>
                  <a:moveTo>
                    <a:pt x="216" y="173"/>
                  </a:moveTo>
                  <a:cubicBezTo>
                    <a:pt x="239" y="151"/>
                    <a:pt x="253" y="120"/>
                    <a:pt x="253" y="86"/>
                  </a:cubicBezTo>
                  <a:cubicBezTo>
                    <a:pt x="253" y="52"/>
                    <a:pt x="239" y="22"/>
                    <a:pt x="217" y="0"/>
                  </a:cubicBezTo>
                  <a:moveTo>
                    <a:pt x="180" y="135"/>
                  </a:moveTo>
                  <a:cubicBezTo>
                    <a:pt x="192" y="122"/>
                    <a:pt x="200" y="105"/>
                    <a:pt x="200" y="87"/>
                  </a:cubicBezTo>
                  <a:cubicBezTo>
                    <a:pt x="200" y="68"/>
                    <a:pt x="192" y="50"/>
                    <a:pt x="180" y="3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grpSp>
      <p:grpSp>
        <p:nvGrpSpPr>
          <p:cNvPr id="210" name="Group 209">
            <a:extLst>
              <a:ext uri="{FF2B5EF4-FFF2-40B4-BE49-F238E27FC236}">
                <a16:creationId xmlns:a16="http://schemas.microsoft.com/office/drawing/2014/main" id="{B2A6E926-6C76-4189-919D-C629222ECA78}"/>
              </a:ext>
            </a:extLst>
          </p:cNvPr>
          <p:cNvGrpSpPr>
            <a:grpSpLocks noChangeAspect="1"/>
          </p:cNvGrpSpPr>
          <p:nvPr/>
        </p:nvGrpSpPr>
        <p:grpSpPr>
          <a:xfrm>
            <a:off x="9675781" y="4392581"/>
            <a:ext cx="466302" cy="466302"/>
            <a:chOff x="7475573" y="4676210"/>
            <a:chExt cx="498762" cy="498762"/>
          </a:xfrm>
        </p:grpSpPr>
        <p:sp useBgFill="1">
          <p:nvSpPr>
            <p:cNvPr id="211" name="Oval 210">
              <a:extLst>
                <a:ext uri="{FF2B5EF4-FFF2-40B4-BE49-F238E27FC236}">
                  <a16:creationId xmlns:a16="http://schemas.microsoft.com/office/drawing/2014/main" id="{D6AC87E8-A630-41F1-BC5E-ACE3DEA934FC}"/>
                </a:ext>
              </a:extLst>
            </p:cNvPr>
            <p:cNvSpPr/>
            <p:nvPr/>
          </p:nvSpPr>
          <p:spPr bwMode="auto">
            <a:xfrm rot="21111426">
              <a:off x="7475573" y="4676210"/>
              <a:ext cx="498762" cy="498762"/>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12" name="server" title="Icon of a server tower">
              <a:extLst>
                <a:ext uri="{FF2B5EF4-FFF2-40B4-BE49-F238E27FC236}">
                  <a16:creationId xmlns:a16="http://schemas.microsoft.com/office/drawing/2014/main" id="{B67BE75C-2470-4674-9566-413019BCE30E}"/>
                </a:ext>
              </a:extLst>
            </p:cNvPr>
            <p:cNvSpPr>
              <a:spLocks noChangeAspect="1" noEditPoints="1"/>
            </p:cNvSpPr>
            <p:nvPr/>
          </p:nvSpPr>
          <p:spPr bwMode="auto">
            <a:xfrm>
              <a:off x="7630073" y="4753846"/>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sz="918">
                <a:gradFill>
                  <a:gsLst>
                    <a:gs pos="0">
                      <a:srgbClr val="505050"/>
                    </a:gs>
                    <a:gs pos="100000">
                      <a:srgbClr val="505050"/>
                    </a:gs>
                  </a:gsLst>
                  <a:lin ang="5400000" scaled="1"/>
                </a:gradFill>
                <a:latin typeface="Segoe UI"/>
              </a:endParaRPr>
            </a:p>
          </p:txBody>
        </p:sp>
      </p:grpSp>
      <p:grpSp>
        <p:nvGrpSpPr>
          <p:cNvPr id="213" name="Group 212">
            <a:extLst>
              <a:ext uri="{FF2B5EF4-FFF2-40B4-BE49-F238E27FC236}">
                <a16:creationId xmlns:a16="http://schemas.microsoft.com/office/drawing/2014/main" id="{0B8130AC-FABE-4886-A79B-9836A2BDAED6}"/>
              </a:ext>
            </a:extLst>
          </p:cNvPr>
          <p:cNvGrpSpPr>
            <a:grpSpLocks noChangeAspect="1"/>
          </p:cNvGrpSpPr>
          <p:nvPr/>
        </p:nvGrpSpPr>
        <p:grpSpPr>
          <a:xfrm>
            <a:off x="3125577" y="2529012"/>
            <a:ext cx="466302" cy="466302"/>
            <a:chOff x="1126865" y="2366817"/>
            <a:chExt cx="604488" cy="604488"/>
          </a:xfrm>
        </p:grpSpPr>
        <p:sp useBgFill="1">
          <p:nvSpPr>
            <p:cNvPr id="214" name="Oval 213">
              <a:extLst>
                <a:ext uri="{FF2B5EF4-FFF2-40B4-BE49-F238E27FC236}">
                  <a16:creationId xmlns:a16="http://schemas.microsoft.com/office/drawing/2014/main" id="{45E7D6F0-A95C-4EDF-883A-9ACF65E668AF}"/>
                </a:ext>
              </a:extLst>
            </p:cNvPr>
            <p:cNvSpPr/>
            <p:nvPr/>
          </p:nvSpPr>
          <p:spPr bwMode="auto">
            <a:xfrm>
              <a:off x="1126865" y="2366817"/>
              <a:ext cx="604488" cy="604488"/>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15" name="Database_EFC7" title="Icon of a cylinder">
              <a:extLst>
                <a:ext uri="{FF2B5EF4-FFF2-40B4-BE49-F238E27FC236}">
                  <a16:creationId xmlns:a16="http://schemas.microsoft.com/office/drawing/2014/main" id="{7BB61741-8AC3-4325-910A-68CAB0387409}"/>
                </a:ext>
              </a:extLst>
            </p:cNvPr>
            <p:cNvSpPr>
              <a:spLocks noChangeAspect="1" noEditPoints="1"/>
            </p:cNvSpPr>
            <p:nvPr/>
          </p:nvSpPr>
          <p:spPr bwMode="auto">
            <a:xfrm>
              <a:off x="1270828" y="2463321"/>
              <a:ext cx="316562" cy="411480"/>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grpSp>
      <p:grpSp>
        <p:nvGrpSpPr>
          <p:cNvPr id="216" name="Group 215">
            <a:extLst>
              <a:ext uri="{FF2B5EF4-FFF2-40B4-BE49-F238E27FC236}">
                <a16:creationId xmlns:a16="http://schemas.microsoft.com/office/drawing/2014/main" id="{9F9539DD-95F2-4190-98E0-0C5AD43E0FDD}"/>
              </a:ext>
            </a:extLst>
          </p:cNvPr>
          <p:cNvGrpSpPr>
            <a:grpSpLocks noChangeAspect="1"/>
          </p:cNvGrpSpPr>
          <p:nvPr/>
        </p:nvGrpSpPr>
        <p:grpSpPr>
          <a:xfrm>
            <a:off x="8738399" y="4387573"/>
            <a:ext cx="466302" cy="466302"/>
            <a:chOff x="3432614" y="1830309"/>
            <a:chExt cx="604488" cy="604488"/>
          </a:xfrm>
        </p:grpSpPr>
        <p:sp useBgFill="1">
          <p:nvSpPr>
            <p:cNvPr id="217" name="Oval 216">
              <a:extLst>
                <a:ext uri="{FF2B5EF4-FFF2-40B4-BE49-F238E27FC236}">
                  <a16:creationId xmlns:a16="http://schemas.microsoft.com/office/drawing/2014/main" id="{FF5F95B1-D99D-4C9D-9CD8-0B44DABF8F18}"/>
                </a:ext>
              </a:extLst>
            </p:cNvPr>
            <p:cNvSpPr/>
            <p:nvPr/>
          </p:nvSpPr>
          <p:spPr bwMode="auto">
            <a:xfrm rot="3278507">
              <a:off x="3432614" y="1830309"/>
              <a:ext cx="604488" cy="604488"/>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18" name="brain_2" title="Icon of a brain with circles and connection lines inside">
              <a:extLst>
                <a:ext uri="{FF2B5EF4-FFF2-40B4-BE49-F238E27FC236}">
                  <a16:creationId xmlns:a16="http://schemas.microsoft.com/office/drawing/2014/main" id="{B1B7AC7D-629F-4781-83FA-AF2A56E274E6}"/>
                </a:ext>
              </a:extLst>
            </p:cNvPr>
            <p:cNvSpPr>
              <a:spLocks noChangeAspect="1" noEditPoints="1"/>
            </p:cNvSpPr>
            <p:nvPr/>
          </p:nvSpPr>
          <p:spPr bwMode="auto">
            <a:xfrm>
              <a:off x="3457503" y="1948486"/>
              <a:ext cx="544536" cy="365128"/>
            </a:xfrm>
            <a:custGeom>
              <a:avLst/>
              <a:gdLst>
                <a:gd name="T0" fmla="*/ 379 w 440"/>
                <a:gd name="T1" fmla="*/ 133 h 295"/>
                <a:gd name="T2" fmla="*/ 379 w 440"/>
                <a:gd name="T3" fmla="*/ 169 h 295"/>
                <a:gd name="T4" fmla="*/ 259 w 440"/>
                <a:gd name="T5" fmla="*/ 181 h 295"/>
                <a:gd name="T6" fmla="*/ 295 w 440"/>
                <a:gd name="T7" fmla="*/ 181 h 295"/>
                <a:gd name="T8" fmla="*/ 259 w 440"/>
                <a:gd name="T9" fmla="*/ 181 h 295"/>
                <a:gd name="T10" fmla="*/ 114 w 440"/>
                <a:gd name="T11" fmla="*/ 179 h 295"/>
                <a:gd name="T12" fmla="*/ 78 w 440"/>
                <a:gd name="T13" fmla="*/ 169 h 295"/>
                <a:gd name="T14" fmla="*/ 235 w 440"/>
                <a:gd name="T15" fmla="*/ 88 h 295"/>
                <a:gd name="T16" fmla="*/ 192 w 440"/>
                <a:gd name="T17" fmla="*/ 79 h 295"/>
                <a:gd name="T18" fmla="*/ 174 w 440"/>
                <a:gd name="T19" fmla="*/ 97 h 295"/>
                <a:gd name="T20" fmla="*/ 174 w 440"/>
                <a:gd name="T21" fmla="*/ 61 h 295"/>
                <a:gd name="T22" fmla="*/ 277 w 440"/>
                <a:gd name="T23" fmla="*/ 85 h 295"/>
                <a:gd name="T24" fmla="*/ 313 w 440"/>
                <a:gd name="T25" fmla="*/ 85 h 295"/>
                <a:gd name="T26" fmla="*/ 277 w 440"/>
                <a:gd name="T27" fmla="*/ 85 h 295"/>
                <a:gd name="T28" fmla="*/ 168 w 440"/>
                <a:gd name="T29" fmla="*/ 205 h 295"/>
                <a:gd name="T30" fmla="*/ 168 w 440"/>
                <a:gd name="T31" fmla="*/ 169 h 295"/>
                <a:gd name="T32" fmla="*/ 42 w 440"/>
                <a:gd name="T33" fmla="*/ 169 h 295"/>
                <a:gd name="T34" fmla="*/ 78 w 440"/>
                <a:gd name="T35" fmla="*/ 169 h 295"/>
                <a:gd name="T36" fmla="*/ 42 w 440"/>
                <a:gd name="T37" fmla="*/ 169 h 295"/>
                <a:gd name="T38" fmla="*/ 284 w 440"/>
                <a:gd name="T39" fmla="*/ 121 h 295"/>
                <a:gd name="T40" fmla="*/ 295 w 440"/>
                <a:gd name="T41" fmla="*/ 103 h 295"/>
                <a:gd name="T42" fmla="*/ 114 w 440"/>
                <a:gd name="T43" fmla="*/ 125 h 295"/>
                <a:gd name="T44" fmla="*/ 143 w 440"/>
                <a:gd name="T45" fmla="*/ 133 h 295"/>
                <a:gd name="T46" fmla="*/ 168 w 440"/>
                <a:gd name="T47" fmla="*/ 144 h 295"/>
                <a:gd name="T48" fmla="*/ 361 w 440"/>
                <a:gd name="T49" fmla="*/ 151 h 295"/>
                <a:gd name="T50" fmla="*/ 331 w 440"/>
                <a:gd name="T51" fmla="*/ 160 h 295"/>
                <a:gd name="T52" fmla="*/ 331 w 440"/>
                <a:gd name="T53" fmla="*/ 243 h 295"/>
                <a:gd name="T54" fmla="*/ 321 w 440"/>
                <a:gd name="T55" fmla="*/ 181 h 295"/>
                <a:gd name="T56" fmla="*/ 358 w 440"/>
                <a:gd name="T57" fmla="*/ 206 h 295"/>
                <a:gd name="T58" fmla="*/ 440 w 440"/>
                <a:gd name="T59" fmla="*/ 163 h 295"/>
                <a:gd name="T60" fmla="*/ 388 w 440"/>
                <a:gd name="T61" fmla="*/ 110 h 295"/>
                <a:gd name="T62" fmla="*/ 227 w 440"/>
                <a:gd name="T63" fmla="*/ 30 h 295"/>
                <a:gd name="T64" fmla="*/ 68 w 440"/>
                <a:gd name="T65" fmla="*/ 103 h 295"/>
                <a:gd name="T66" fmla="*/ 4 w 440"/>
                <a:gd name="T67" fmla="*/ 165 h 295"/>
                <a:gd name="T68" fmla="*/ 164 w 440"/>
                <a:gd name="T69" fmla="*/ 237 h 295"/>
                <a:gd name="T70" fmla="*/ 358 w 440"/>
                <a:gd name="T71"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40" h="295">
                  <a:moveTo>
                    <a:pt x="361" y="151"/>
                  </a:moveTo>
                  <a:cubicBezTo>
                    <a:pt x="361" y="141"/>
                    <a:pt x="369" y="133"/>
                    <a:pt x="379" y="133"/>
                  </a:cubicBezTo>
                  <a:cubicBezTo>
                    <a:pt x="389" y="133"/>
                    <a:pt x="397" y="141"/>
                    <a:pt x="397" y="151"/>
                  </a:cubicBezTo>
                  <a:cubicBezTo>
                    <a:pt x="397" y="161"/>
                    <a:pt x="389" y="169"/>
                    <a:pt x="379" y="169"/>
                  </a:cubicBezTo>
                  <a:cubicBezTo>
                    <a:pt x="369" y="169"/>
                    <a:pt x="361" y="161"/>
                    <a:pt x="361" y="151"/>
                  </a:cubicBezTo>
                  <a:close/>
                  <a:moveTo>
                    <a:pt x="259" y="181"/>
                  </a:moveTo>
                  <a:cubicBezTo>
                    <a:pt x="259" y="191"/>
                    <a:pt x="267" y="199"/>
                    <a:pt x="277" y="199"/>
                  </a:cubicBezTo>
                  <a:cubicBezTo>
                    <a:pt x="287" y="199"/>
                    <a:pt x="295" y="191"/>
                    <a:pt x="295" y="181"/>
                  </a:cubicBezTo>
                  <a:cubicBezTo>
                    <a:pt x="295" y="171"/>
                    <a:pt x="287" y="163"/>
                    <a:pt x="277" y="163"/>
                  </a:cubicBezTo>
                  <a:cubicBezTo>
                    <a:pt x="267" y="163"/>
                    <a:pt x="259" y="171"/>
                    <a:pt x="259" y="181"/>
                  </a:cubicBezTo>
                  <a:close/>
                  <a:moveTo>
                    <a:pt x="114" y="239"/>
                  </a:moveTo>
                  <a:cubicBezTo>
                    <a:pt x="114" y="179"/>
                    <a:pt x="114" y="179"/>
                    <a:pt x="114" y="179"/>
                  </a:cubicBezTo>
                  <a:cubicBezTo>
                    <a:pt x="114" y="179"/>
                    <a:pt x="109" y="169"/>
                    <a:pt x="104" y="169"/>
                  </a:cubicBezTo>
                  <a:cubicBezTo>
                    <a:pt x="104" y="169"/>
                    <a:pt x="104" y="169"/>
                    <a:pt x="78" y="169"/>
                  </a:cubicBezTo>
                  <a:moveTo>
                    <a:pt x="235" y="260"/>
                  </a:moveTo>
                  <a:cubicBezTo>
                    <a:pt x="235" y="260"/>
                    <a:pt x="235" y="260"/>
                    <a:pt x="235" y="88"/>
                  </a:cubicBezTo>
                  <a:cubicBezTo>
                    <a:pt x="235" y="82"/>
                    <a:pt x="231" y="79"/>
                    <a:pt x="225" y="79"/>
                  </a:cubicBezTo>
                  <a:cubicBezTo>
                    <a:pt x="225" y="79"/>
                    <a:pt x="225" y="79"/>
                    <a:pt x="192" y="79"/>
                  </a:cubicBezTo>
                  <a:moveTo>
                    <a:pt x="156" y="79"/>
                  </a:moveTo>
                  <a:cubicBezTo>
                    <a:pt x="156" y="89"/>
                    <a:pt x="164" y="97"/>
                    <a:pt x="174" y="97"/>
                  </a:cubicBezTo>
                  <a:cubicBezTo>
                    <a:pt x="184" y="97"/>
                    <a:pt x="192" y="89"/>
                    <a:pt x="192" y="79"/>
                  </a:cubicBezTo>
                  <a:cubicBezTo>
                    <a:pt x="192" y="69"/>
                    <a:pt x="184" y="61"/>
                    <a:pt x="174" y="61"/>
                  </a:cubicBezTo>
                  <a:cubicBezTo>
                    <a:pt x="164" y="61"/>
                    <a:pt x="156" y="69"/>
                    <a:pt x="156" y="79"/>
                  </a:cubicBezTo>
                  <a:close/>
                  <a:moveTo>
                    <a:pt x="277" y="85"/>
                  </a:moveTo>
                  <a:cubicBezTo>
                    <a:pt x="277" y="95"/>
                    <a:pt x="285" y="103"/>
                    <a:pt x="295" y="103"/>
                  </a:cubicBezTo>
                  <a:cubicBezTo>
                    <a:pt x="305" y="103"/>
                    <a:pt x="313" y="95"/>
                    <a:pt x="313" y="85"/>
                  </a:cubicBezTo>
                  <a:cubicBezTo>
                    <a:pt x="313" y="75"/>
                    <a:pt x="305" y="67"/>
                    <a:pt x="295" y="67"/>
                  </a:cubicBezTo>
                  <a:cubicBezTo>
                    <a:pt x="285" y="67"/>
                    <a:pt x="277" y="75"/>
                    <a:pt x="277" y="85"/>
                  </a:cubicBezTo>
                  <a:close/>
                  <a:moveTo>
                    <a:pt x="150" y="187"/>
                  </a:moveTo>
                  <a:cubicBezTo>
                    <a:pt x="150" y="197"/>
                    <a:pt x="158" y="205"/>
                    <a:pt x="168" y="205"/>
                  </a:cubicBezTo>
                  <a:cubicBezTo>
                    <a:pt x="178" y="205"/>
                    <a:pt x="186" y="197"/>
                    <a:pt x="186" y="187"/>
                  </a:cubicBezTo>
                  <a:cubicBezTo>
                    <a:pt x="186" y="177"/>
                    <a:pt x="178" y="169"/>
                    <a:pt x="168" y="169"/>
                  </a:cubicBezTo>
                  <a:cubicBezTo>
                    <a:pt x="158" y="169"/>
                    <a:pt x="150" y="177"/>
                    <a:pt x="150" y="187"/>
                  </a:cubicBezTo>
                  <a:close/>
                  <a:moveTo>
                    <a:pt x="42" y="169"/>
                  </a:moveTo>
                  <a:cubicBezTo>
                    <a:pt x="42" y="179"/>
                    <a:pt x="50" y="187"/>
                    <a:pt x="60" y="187"/>
                  </a:cubicBezTo>
                  <a:cubicBezTo>
                    <a:pt x="70" y="187"/>
                    <a:pt x="78" y="179"/>
                    <a:pt x="78" y="169"/>
                  </a:cubicBezTo>
                  <a:cubicBezTo>
                    <a:pt x="78" y="159"/>
                    <a:pt x="70" y="151"/>
                    <a:pt x="60" y="151"/>
                  </a:cubicBezTo>
                  <a:cubicBezTo>
                    <a:pt x="50" y="151"/>
                    <a:pt x="42" y="159"/>
                    <a:pt x="42" y="169"/>
                  </a:cubicBezTo>
                  <a:close/>
                  <a:moveTo>
                    <a:pt x="235" y="121"/>
                  </a:moveTo>
                  <a:cubicBezTo>
                    <a:pt x="235" y="121"/>
                    <a:pt x="235" y="121"/>
                    <a:pt x="284" y="121"/>
                  </a:cubicBezTo>
                  <a:cubicBezTo>
                    <a:pt x="290" y="121"/>
                    <a:pt x="295" y="117"/>
                    <a:pt x="295" y="112"/>
                  </a:cubicBezTo>
                  <a:cubicBezTo>
                    <a:pt x="295" y="112"/>
                    <a:pt x="295" y="112"/>
                    <a:pt x="295" y="103"/>
                  </a:cubicBezTo>
                  <a:moveTo>
                    <a:pt x="114" y="49"/>
                  </a:moveTo>
                  <a:cubicBezTo>
                    <a:pt x="114" y="49"/>
                    <a:pt x="114" y="51"/>
                    <a:pt x="114" y="125"/>
                  </a:cubicBezTo>
                  <a:cubicBezTo>
                    <a:pt x="114" y="130"/>
                    <a:pt x="118" y="133"/>
                    <a:pt x="123" y="133"/>
                  </a:cubicBezTo>
                  <a:cubicBezTo>
                    <a:pt x="123" y="133"/>
                    <a:pt x="123" y="133"/>
                    <a:pt x="143" y="133"/>
                  </a:cubicBezTo>
                  <a:cubicBezTo>
                    <a:pt x="143" y="133"/>
                    <a:pt x="143" y="133"/>
                    <a:pt x="158" y="133"/>
                  </a:cubicBezTo>
                  <a:cubicBezTo>
                    <a:pt x="163" y="133"/>
                    <a:pt x="168" y="139"/>
                    <a:pt x="168" y="144"/>
                  </a:cubicBezTo>
                  <a:cubicBezTo>
                    <a:pt x="168" y="144"/>
                    <a:pt x="168" y="144"/>
                    <a:pt x="168" y="169"/>
                  </a:cubicBezTo>
                  <a:moveTo>
                    <a:pt x="361" y="151"/>
                  </a:moveTo>
                  <a:cubicBezTo>
                    <a:pt x="361" y="151"/>
                    <a:pt x="361" y="151"/>
                    <a:pt x="340" y="151"/>
                  </a:cubicBezTo>
                  <a:cubicBezTo>
                    <a:pt x="335" y="151"/>
                    <a:pt x="331" y="155"/>
                    <a:pt x="331" y="160"/>
                  </a:cubicBezTo>
                  <a:cubicBezTo>
                    <a:pt x="331" y="160"/>
                    <a:pt x="331" y="160"/>
                    <a:pt x="331" y="205"/>
                  </a:cubicBezTo>
                  <a:moveTo>
                    <a:pt x="331" y="243"/>
                  </a:moveTo>
                  <a:cubicBezTo>
                    <a:pt x="331" y="243"/>
                    <a:pt x="331" y="243"/>
                    <a:pt x="331" y="190"/>
                  </a:cubicBezTo>
                  <a:cubicBezTo>
                    <a:pt x="331" y="185"/>
                    <a:pt x="327" y="181"/>
                    <a:pt x="321" y="181"/>
                  </a:cubicBezTo>
                  <a:cubicBezTo>
                    <a:pt x="321" y="181"/>
                    <a:pt x="321" y="181"/>
                    <a:pt x="295" y="181"/>
                  </a:cubicBezTo>
                  <a:moveTo>
                    <a:pt x="358" y="206"/>
                  </a:moveTo>
                  <a:cubicBezTo>
                    <a:pt x="367" y="212"/>
                    <a:pt x="377" y="215"/>
                    <a:pt x="388" y="215"/>
                  </a:cubicBezTo>
                  <a:cubicBezTo>
                    <a:pt x="417" y="215"/>
                    <a:pt x="440" y="192"/>
                    <a:pt x="440" y="163"/>
                  </a:cubicBezTo>
                  <a:cubicBezTo>
                    <a:pt x="440" y="134"/>
                    <a:pt x="417" y="111"/>
                    <a:pt x="388" y="111"/>
                  </a:cubicBezTo>
                  <a:cubicBezTo>
                    <a:pt x="388" y="110"/>
                    <a:pt x="388" y="110"/>
                    <a:pt x="388" y="110"/>
                  </a:cubicBezTo>
                  <a:cubicBezTo>
                    <a:pt x="388" y="110"/>
                    <a:pt x="379" y="38"/>
                    <a:pt x="310" y="41"/>
                  </a:cubicBezTo>
                  <a:cubicBezTo>
                    <a:pt x="310" y="41"/>
                    <a:pt x="275" y="4"/>
                    <a:pt x="227" y="30"/>
                  </a:cubicBezTo>
                  <a:cubicBezTo>
                    <a:pt x="227" y="30"/>
                    <a:pt x="183" y="0"/>
                    <a:pt x="146" y="53"/>
                  </a:cubicBezTo>
                  <a:cubicBezTo>
                    <a:pt x="146" y="53"/>
                    <a:pt x="79" y="26"/>
                    <a:pt x="68" y="103"/>
                  </a:cubicBezTo>
                  <a:cubicBezTo>
                    <a:pt x="68" y="103"/>
                    <a:pt x="68" y="103"/>
                    <a:pt x="68" y="103"/>
                  </a:cubicBezTo>
                  <a:cubicBezTo>
                    <a:pt x="68" y="103"/>
                    <a:pt x="7" y="116"/>
                    <a:pt x="4" y="165"/>
                  </a:cubicBezTo>
                  <a:cubicBezTo>
                    <a:pt x="0" y="213"/>
                    <a:pt x="42" y="247"/>
                    <a:pt x="87" y="215"/>
                  </a:cubicBezTo>
                  <a:cubicBezTo>
                    <a:pt x="87" y="215"/>
                    <a:pt x="120" y="263"/>
                    <a:pt x="164" y="237"/>
                  </a:cubicBezTo>
                  <a:cubicBezTo>
                    <a:pt x="164" y="237"/>
                    <a:pt x="222" y="295"/>
                    <a:pt x="270" y="235"/>
                  </a:cubicBezTo>
                  <a:cubicBezTo>
                    <a:pt x="270" y="235"/>
                    <a:pt x="329" y="282"/>
                    <a:pt x="358" y="206"/>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gradFill>
                  <a:gsLst>
                    <a:gs pos="0">
                      <a:srgbClr val="505050"/>
                    </a:gs>
                    <a:gs pos="100000">
                      <a:srgbClr val="505050"/>
                    </a:gs>
                  </a:gsLst>
                </a:gradFill>
                <a:latin typeface="Segoe UI"/>
              </a:endParaRPr>
            </a:p>
          </p:txBody>
        </p:sp>
      </p:grpSp>
      <p:grpSp>
        <p:nvGrpSpPr>
          <p:cNvPr id="219" name="Group 218">
            <a:extLst>
              <a:ext uri="{FF2B5EF4-FFF2-40B4-BE49-F238E27FC236}">
                <a16:creationId xmlns:a16="http://schemas.microsoft.com/office/drawing/2014/main" id="{E38D6CF9-8D32-402B-AF01-FD65AA10B561}"/>
              </a:ext>
            </a:extLst>
          </p:cNvPr>
          <p:cNvGrpSpPr/>
          <p:nvPr/>
        </p:nvGrpSpPr>
        <p:grpSpPr>
          <a:xfrm>
            <a:off x="6718843" y="3404619"/>
            <a:ext cx="466302" cy="466302"/>
            <a:chOff x="9463232" y="4272032"/>
            <a:chExt cx="457200" cy="457200"/>
          </a:xfrm>
        </p:grpSpPr>
        <p:sp useBgFill="1">
          <p:nvSpPr>
            <p:cNvPr id="220" name="Oval 219">
              <a:extLst>
                <a:ext uri="{FF2B5EF4-FFF2-40B4-BE49-F238E27FC236}">
                  <a16:creationId xmlns:a16="http://schemas.microsoft.com/office/drawing/2014/main" id="{087AA6F9-A69B-4F31-892C-09D890908292}"/>
                </a:ext>
              </a:extLst>
            </p:cNvPr>
            <p:cNvSpPr>
              <a:spLocks noChangeAspect="1"/>
            </p:cNvSpPr>
            <p:nvPr/>
          </p:nvSpPr>
          <p:spPr bwMode="auto">
            <a:xfrm>
              <a:off x="9463232" y="4272032"/>
              <a:ext cx="457200" cy="45720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21" name="printer" title="Icon of a printer">
              <a:extLst>
                <a:ext uri="{FF2B5EF4-FFF2-40B4-BE49-F238E27FC236}">
                  <a16:creationId xmlns:a16="http://schemas.microsoft.com/office/drawing/2014/main" id="{01D8462B-55EC-487E-915A-DBBAB3C6014C}"/>
                </a:ext>
              </a:extLst>
            </p:cNvPr>
            <p:cNvSpPr>
              <a:spLocks noChangeAspect="1" noEditPoints="1"/>
            </p:cNvSpPr>
            <p:nvPr/>
          </p:nvSpPr>
          <p:spPr bwMode="auto">
            <a:xfrm>
              <a:off x="9550005" y="4359393"/>
              <a:ext cx="283654" cy="282478"/>
            </a:xfrm>
            <a:custGeom>
              <a:avLst/>
              <a:gdLst>
                <a:gd name="T0" fmla="*/ 88 w 333"/>
                <a:gd name="T1" fmla="*/ 285 h 331"/>
                <a:gd name="T2" fmla="*/ 0 w 333"/>
                <a:gd name="T3" fmla="*/ 285 h 331"/>
                <a:gd name="T4" fmla="*/ 0 w 333"/>
                <a:gd name="T5" fmla="*/ 146 h 331"/>
                <a:gd name="T6" fmla="*/ 18 w 333"/>
                <a:gd name="T7" fmla="*/ 128 h 331"/>
                <a:gd name="T8" fmla="*/ 315 w 333"/>
                <a:gd name="T9" fmla="*/ 128 h 331"/>
                <a:gd name="T10" fmla="*/ 333 w 333"/>
                <a:gd name="T11" fmla="*/ 146 h 331"/>
                <a:gd name="T12" fmla="*/ 333 w 333"/>
                <a:gd name="T13" fmla="*/ 285 h 331"/>
                <a:gd name="T14" fmla="*/ 243 w 333"/>
                <a:gd name="T15" fmla="*/ 285 h 331"/>
                <a:gd name="T16" fmla="*/ 244 w 333"/>
                <a:gd name="T17" fmla="*/ 128 h 331"/>
                <a:gd name="T18" fmla="*/ 244 w 333"/>
                <a:gd name="T19" fmla="*/ 0 h 331"/>
                <a:gd name="T20" fmla="*/ 88 w 333"/>
                <a:gd name="T21" fmla="*/ 0 h 331"/>
                <a:gd name="T22" fmla="*/ 88 w 333"/>
                <a:gd name="T23" fmla="*/ 128 h 331"/>
                <a:gd name="T24" fmla="*/ 244 w 333"/>
                <a:gd name="T25" fmla="*/ 222 h 331"/>
                <a:gd name="T26" fmla="*/ 88 w 333"/>
                <a:gd name="T27" fmla="*/ 222 h 331"/>
                <a:gd name="T28" fmla="*/ 88 w 333"/>
                <a:gd name="T29" fmla="*/ 331 h 331"/>
                <a:gd name="T30" fmla="*/ 244 w 333"/>
                <a:gd name="T31" fmla="*/ 331 h 331"/>
                <a:gd name="T32" fmla="*/ 244 w 333"/>
                <a:gd name="T33" fmla="*/ 222 h 331"/>
                <a:gd name="T34" fmla="*/ 44 w 333"/>
                <a:gd name="T35" fmla="*/ 181 h 331"/>
                <a:gd name="T36" fmla="*/ 50 w 333"/>
                <a:gd name="T37" fmla="*/ 175 h 331"/>
                <a:gd name="T38" fmla="*/ 44 w 333"/>
                <a:gd name="T39" fmla="*/ 168 h 331"/>
                <a:gd name="T40" fmla="*/ 37 w 333"/>
                <a:gd name="T41" fmla="*/ 175 h 331"/>
                <a:gd name="T42" fmla="*/ 44 w 333"/>
                <a:gd name="T43" fmla="*/ 181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3" h="331">
                  <a:moveTo>
                    <a:pt x="88" y="285"/>
                  </a:moveTo>
                  <a:cubicBezTo>
                    <a:pt x="0" y="285"/>
                    <a:pt x="0" y="285"/>
                    <a:pt x="0" y="285"/>
                  </a:cubicBezTo>
                  <a:cubicBezTo>
                    <a:pt x="0" y="146"/>
                    <a:pt x="0" y="146"/>
                    <a:pt x="0" y="146"/>
                  </a:cubicBezTo>
                  <a:cubicBezTo>
                    <a:pt x="0" y="136"/>
                    <a:pt x="8" y="128"/>
                    <a:pt x="18" y="128"/>
                  </a:cubicBezTo>
                  <a:cubicBezTo>
                    <a:pt x="315" y="128"/>
                    <a:pt x="315" y="128"/>
                    <a:pt x="315" y="128"/>
                  </a:cubicBezTo>
                  <a:cubicBezTo>
                    <a:pt x="325" y="128"/>
                    <a:pt x="333" y="136"/>
                    <a:pt x="333" y="146"/>
                  </a:cubicBezTo>
                  <a:cubicBezTo>
                    <a:pt x="333" y="285"/>
                    <a:pt x="333" y="285"/>
                    <a:pt x="333" y="285"/>
                  </a:cubicBezTo>
                  <a:cubicBezTo>
                    <a:pt x="243" y="285"/>
                    <a:pt x="243" y="285"/>
                    <a:pt x="243" y="285"/>
                  </a:cubicBezTo>
                  <a:moveTo>
                    <a:pt x="244" y="128"/>
                  </a:moveTo>
                  <a:cubicBezTo>
                    <a:pt x="244" y="0"/>
                    <a:pt x="244" y="0"/>
                    <a:pt x="244" y="0"/>
                  </a:cubicBezTo>
                  <a:cubicBezTo>
                    <a:pt x="88" y="0"/>
                    <a:pt x="88" y="0"/>
                    <a:pt x="88" y="0"/>
                  </a:cubicBezTo>
                  <a:cubicBezTo>
                    <a:pt x="88" y="128"/>
                    <a:pt x="88" y="128"/>
                    <a:pt x="88" y="128"/>
                  </a:cubicBezTo>
                  <a:moveTo>
                    <a:pt x="244" y="222"/>
                  </a:moveTo>
                  <a:cubicBezTo>
                    <a:pt x="88" y="222"/>
                    <a:pt x="88" y="222"/>
                    <a:pt x="88" y="222"/>
                  </a:cubicBezTo>
                  <a:cubicBezTo>
                    <a:pt x="88" y="331"/>
                    <a:pt x="88" y="331"/>
                    <a:pt x="88" y="331"/>
                  </a:cubicBezTo>
                  <a:cubicBezTo>
                    <a:pt x="244" y="331"/>
                    <a:pt x="244" y="331"/>
                    <a:pt x="244" y="331"/>
                  </a:cubicBezTo>
                  <a:lnTo>
                    <a:pt x="244" y="222"/>
                  </a:lnTo>
                  <a:close/>
                  <a:moveTo>
                    <a:pt x="44" y="181"/>
                  </a:moveTo>
                  <a:cubicBezTo>
                    <a:pt x="47" y="181"/>
                    <a:pt x="50" y="178"/>
                    <a:pt x="50" y="175"/>
                  </a:cubicBezTo>
                  <a:cubicBezTo>
                    <a:pt x="50" y="171"/>
                    <a:pt x="47" y="168"/>
                    <a:pt x="44" y="168"/>
                  </a:cubicBezTo>
                  <a:cubicBezTo>
                    <a:pt x="40" y="168"/>
                    <a:pt x="37" y="171"/>
                    <a:pt x="37" y="175"/>
                  </a:cubicBezTo>
                  <a:cubicBezTo>
                    <a:pt x="37" y="178"/>
                    <a:pt x="40" y="181"/>
                    <a:pt x="44" y="181"/>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gradFill>
                  <a:gsLst>
                    <a:gs pos="0">
                      <a:srgbClr val="505050"/>
                    </a:gs>
                    <a:gs pos="100000">
                      <a:srgbClr val="505050"/>
                    </a:gs>
                  </a:gsLst>
                </a:gradFill>
                <a:latin typeface="Segoe UI"/>
              </a:endParaRPr>
            </a:p>
          </p:txBody>
        </p:sp>
      </p:grpSp>
      <p:grpSp>
        <p:nvGrpSpPr>
          <p:cNvPr id="222" name="Group 221">
            <a:extLst>
              <a:ext uri="{FF2B5EF4-FFF2-40B4-BE49-F238E27FC236}">
                <a16:creationId xmlns:a16="http://schemas.microsoft.com/office/drawing/2014/main" id="{494C77F1-7EC3-4B65-B1B2-9EDED833A371}"/>
              </a:ext>
            </a:extLst>
          </p:cNvPr>
          <p:cNvGrpSpPr>
            <a:grpSpLocks noChangeAspect="1"/>
          </p:cNvGrpSpPr>
          <p:nvPr/>
        </p:nvGrpSpPr>
        <p:grpSpPr>
          <a:xfrm>
            <a:off x="4357608" y="4874430"/>
            <a:ext cx="466302" cy="466302"/>
            <a:chOff x="2354380" y="4396466"/>
            <a:chExt cx="572142" cy="572142"/>
          </a:xfrm>
        </p:grpSpPr>
        <p:sp useBgFill="1">
          <p:nvSpPr>
            <p:cNvPr id="223" name="Oval 222">
              <a:extLst>
                <a:ext uri="{FF2B5EF4-FFF2-40B4-BE49-F238E27FC236}">
                  <a16:creationId xmlns:a16="http://schemas.microsoft.com/office/drawing/2014/main" id="{6AE14767-F43E-4002-A25B-A18B4EF98D97}"/>
                </a:ext>
              </a:extLst>
            </p:cNvPr>
            <p:cNvSpPr/>
            <p:nvPr/>
          </p:nvSpPr>
          <p:spPr bwMode="auto">
            <a:xfrm rot="20979210">
              <a:off x="2354380" y="4396466"/>
              <a:ext cx="572142" cy="572142"/>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24" name="server_2" title="Icon of a server tower with a padlock on the lower right corner">
              <a:extLst>
                <a:ext uri="{FF2B5EF4-FFF2-40B4-BE49-F238E27FC236}">
                  <a16:creationId xmlns:a16="http://schemas.microsoft.com/office/drawing/2014/main" id="{CD7BD766-96E4-4ED8-B16E-655AD4B2CA0F}"/>
                </a:ext>
              </a:extLst>
            </p:cNvPr>
            <p:cNvSpPr>
              <a:spLocks noChangeAspect="1" noEditPoints="1"/>
            </p:cNvSpPr>
            <p:nvPr/>
          </p:nvSpPr>
          <p:spPr bwMode="auto">
            <a:xfrm>
              <a:off x="2532563" y="4474713"/>
              <a:ext cx="295016" cy="365760"/>
            </a:xfrm>
            <a:custGeom>
              <a:avLst/>
              <a:gdLst>
                <a:gd name="T0" fmla="*/ 122 w 270"/>
                <a:gd name="T1" fmla="*/ 336 h 336"/>
                <a:gd name="T2" fmla="*/ 0 w 270"/>
                <a:gd name="T3" fmla="*/ 336 h 336"/>
                <a:gd name="T4" fmla="*/ 0 w 270"/>
                <a:gd name="T5" fmla="*/ 0 h 336"/>
                <a:gd name="T6" fmla="*/ 201 w 270"/>
                <a:gd name="T7" fmla="*/ 0 h 336"/>
                <a:gd name="T8" fmla="*/ 201 w 270"/>
                <a:gd name="T9" fmla="*/ 138 h 336"/>
                <a:gd name="T10" fmla="*/ 270 w 270"/>
                <a:gd name="T11" fmla="*/ 245 h 336"/>
                <a:gd name="T12" fmla="*/ 155 w 270"/>
                <a:gd name="T13" fmla="*/ 245 h 336"/>
                <a:gd name="T14" fmla="*/ 155 w 270"/>
                <a:gd name="T15" fmla="*/ 336 h 336"/>
                <a:gd name="T16" fmla="*/ 270 w 270"/>
                <a:gd name="T17" fmla="*/ 336 h 336"/>
                <a:gd name="T18" fmla="*/ 270 w 270"/>
                <a:gd name="T19" fmla="*/ 245 h 336"/>
                <a:gd name="T20" fmla="*/ 245 w 270"/>
                <a:gd name="T21" fmla="*/ 245 h 336"/>
                <a:gd name="T22" fmla="*/ 245 w 270"/>
                <a:gd name="T23" fmla="*/ 211 h 336"/>
                <a:gd name="T24" fmla="*/ 213 w 270"/>
                <a:gd name="T25" fmla="*/ 179 h 336"/>
                <a:gd name="T26" fmla="*/ 181 w 270"/>
                <a:gd name="T27" fmla="*/ 211 h 336"/>
                <a:gd name="T28" fmla="*/ 181 w 270"/>
                <a:gd name="T29" fmla="*/ 245 h 336"/>
                <a:gd name="T30" fmla="*/ 77 w 270"/>
                <a:gd name="T31" fmla="*/ 290 h 336"/>
                <a:gd name="T32" fmla="*/ 122 w 270"/>
                <a:gd name="T33" fmla="*/ 29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0" h="336">
                  <a:moveTo>
                    <a:pt x="122" y="336"/>
                  </a:moveTo>
                  <a:cubicBezTo>
                    <a:pt x="0" y="336"/>
                    <a:pt x="0" y="336"/>
                    <a:pt x="0" y="336"/>
                  </a:cubicBezTo>
                  <a:cubicBezTo>
                    <a:pt x="0" y="0"/>
                    <a:pt x="0" y="0"/>
                    <a:pt x="0" y="0"/>
                  </a:cubicBezTo>
                  <a:cubicBezTo>
                    <a:pt x="201" y="0"/>
                    <a:pt x="201" y="0"/>
                    <a:pt x="201" y="0"/>
                  </a:cubicBezTo>
                  <a:cubicBezTo>
                    <a:pt x="201" y="138"/>
                    <a:pt x="201" y="138"/>
                    <a:pt x="201" y="138"/>
                  </a:cubicBezTo>
                  <a:moveTo>
                    <a:pt x="270" y="245"/>
                  </a:moveTo>
                  <a:cubicBezTo>
                    <a:pt x="155" y="245"/>
                    <a:pt x="155" y="245"/>
                    <a:pt x="155" y="245"/>
                  </a:cubicBezTo>
                  <a:cubicBezTo>
                    <a:pt x="155" y="336"/>
                    <a:pt x="155" y="336"/>
                    <a:pt x="155" y="336"/>
                  </a:cubicBezTo>
                  <a:cubicBezTo>
                    <a:pt x="270" y="336"/>
                    <a:pt x="270" y="336"/>
                    <a:pt x="270" y="336"/>
                  </a:cubicBezTo>
                  <a:lnTo>
                    <a:pt x="270" y="245"/>
                  </a:lnTo>
                  <a:close/>
                  <a:moveTo>
                    <a:pt x="245" y="245"/>
                  </a:moveTo>
                  <a:cubicBezTo>
                    <a:pt x="245" y="211"/>
                    <a:pt x="245" y="211"/>
                    <a:pt x="245" y="211"/>
                  </a:cubicBezTo>
                  <a:cubicBezTo>
                    <a:pt x="245" y="193"/>
                    <a:pt x="230" y="179"/>
                    <a:pt x="213" y="179"/>
                  </a:cubicBezTo>
                  <a:cubicBezTo>
                    <a:pt x="195" y="179"/>
                    <a:pt x="181" y="193"/>
                    <a:pt x="181" y="211"/>
                  </a:cubicBezTo>
                  <a:cubicBezTo>
                    <a:pt x="181" y="245"/>
                    <a:pt x="181" y="245"/>
                    <a:pt x="181" y="245"/>
                  </a:cubicBezTo>
                  <a:moveTo>
                    <a:pt x="77" y="290"/>
                  </a:moveTo>
                  <a:cubicBezTo>
                    <a:pt x="122" y="290"/>
                    <a:pt x="122" y="290"/>
                    <a:pt x="122" y="29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gradFill>
                  <a:gsLst>
                    <a:gs pos="0">
                      <a:srgbClr val="505050"/>
                    </a:gs>
                    <a:gs pos="100000">
                      <a:srgbClr val="505050"/>
                    </a:gs>
                  </a:gsLst>
                </a:gradFill>
                <a:latin typeface="Segoe UI"/>
              </a:endParaRPr>
            </a:p>
          </p:txBody>
        </p:sp>
      </p:grpSp>
      <p:grpSp>
        <p:nvGrpSpPr>
          <p:cNvPr id="225" name="Group 224">
            <a:extLst>
              <a:ext uri="{FF2B5EF4-FFF2-40B4-BE49-F238E27FC236}">
                <a16:creationId xmlns:a16="http://schemas.microsoft.com/office/drawing/2014/main" id="{EA71E864-AAEF-4B56-B7A5-B11FBFB61C11}"/>
              </a:ext>
            </a:extLst>
          </p:cNvPr>
          <p:cNvGrpSpPr>
            <a:grpSpLocks noChangeAspect="1"/>
          </p:cNvGrpSpPr>
          <p:nvPr/>
        </p:nvGrpSpPr>
        <p:grpSpPr>
          <a:xfrm>
            <a:off x="8334498" y="5176433"/>
            <a:ext cx="466302" cy="466302"/>
            <a:chOff x="6538140" y="5095221"/>
            <a:chExt cx="512584" cy="512584"/>
          </a:xfrm>
        </p:grpSpPr>
        <p:sp useBgFill="1">
          <p:nvSpPr>
            <p:cNvPr id="226" name="Oval 225">
              <a:extLst>
                <a:ext uri="{FF2B5EF4-FFF2-40B4-BE49-F238E27FC236}">
                  <a16:creationId xmlns:a16="http://schemas.microsoft.com/office/drawing/2014/main" id="{CC7254EC-14FE-4A1C-9F4C-EFDB8D53822C}"/>
                </a:ext>
              </a:extLst>
            </p:cNvPr>
            <p:cNvSpPr/>
            <p:nvPr/>
          </p:nvSpPr>
          <p:spPr bwMode="auto">
            <a:xfrm rot="829071">
              <a:off x="6538140" y="5095221"/>
              <a:ext cx="512584" cy="512584"/>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27" name="watch" title="Icon of a smart watch">
              <a:extLst>
                <a:ext uri="{FF2B5EF4-FFF2-40B4-BE49-F238E27FC236}">
                  <a16:creationId xmlns:a16="http://schemas.microsoft.com/office/drawing/2014/main" id="{A9761689-4AF8-4696-989F-F25D84FCAE4C}"/>
                </a:ext>
              </a:extLst>
            </p:cNvPr>
            <p:cNvSpPr>
              <a:spLocks noChangeAspect="1" noEditPoints="1"/>
            </p:cNvSpPr>
            <p:nvPr/>
          </p:nvSpPr>
          <p:spPr bwMode="auto">
            <a:xfrm>
              <a:off x="6686058" y="5168632"/>
              <a:ext cx="216746" cy="365760"/>
            </a:xfrm>
            <a:custGeom>
              <a:avLst/>
              <a:gdLst>
                <a:gd name="T0" fmla="*/ 105 w 197"/>
                <a:gd name="T1" fmla="*/ 90 h 335"/>
                <a:gd name="T2" fmla="*/ 105 w 197"/>
                <a:gd name="T3" fmla="*/ 46 h 335"/>
                <a:gd name="T4" fmla="*/ 151 w 197"/>
                <a:gd name="T5" fmla="*/ 0 h 335"/>
                <a:gd name="T6" fmla="*/ 197 w 197"/>
                <a:gd name="T7" fmla="*/ 46 h 335"/>
                <a:gd name="T8" fmla="*/ 197 w 197"/>
                <a:gd name="T9" fmla="*/ 161 h 335"/>
                <a:gd name="T10" fmla="*/ 151 w 197"/>
                <a:gd name="T11" fmla="*/ 0 h 335"/>
                <a:gd name="T12" fmla="*/ 68 w 197"/>
                <a:gd name="T13" fmla="*/ 0 h 335"/>
                <a:gd name="T14" fmla="*/ 22 w 197"/>
                <a:gd name="T15" fmla="*/ 46 h 335"/>
                <a:gd name="T16" fmla="*/ 22 w 197"/>
                <a:gd name="T17" fmla="*/ 90 h 335"/>
                <a:gd name="T18" fmla="*/ 105 w 197"/>
                <a:gd name="T19" fmla="*/ 245 h 335"/>
                <a:gd name="T20" fmla="*/ 105 w 197"/>
                <a:gd name="T21" fmla="*/ 289 h 335"/>
                <a:gd name="T22" fmla="*/ 151 w 197"/>
                <a:gd name="T23" fmla="*/ 335 h 335"/>
                <a:gd name="T24" fmla="*/ 197 w 197"/>
                <a:gd name="T25" fmla="*/ 289 h 335"/>
                <a:gd name="T26" fmla="*/ 197 w 197"/>
                <a:gd name="T27" fmla="*/ 254 h 335"/>
                <a:gd name="T28" fmla="*/ 22 w 197"/>
                <a:gd name="T29" fmla="*/ 245 h 335"/>
                <a:gd name="T30" fmla="*/ 22 w 197"/>
                <a:gd name="T31" fmla="*/ 289 h 335"/>
                <a:gd name="T32" fmla="*/ 68 w 197"/>
                <a:gd name="T33" fmla="*/ 335 h 335"/>
                <a:gd name="T34" fmla="*/ 151 w 197"/>
                <a:gd name="T35" fmla="*/ 335 h 335"/>
                <a:gd name="T36" fmla="*/ 125 w 197"/>
                <a:gd name="T37" fmla="*/ 231 h 335"/>
                <a:gd name="T38" fmla="*/ 125 w 197"/>
                <a:gd name="T39" fmla="*/ 104 h 335"/>
                <a:gd name="T40" fmla="*/ 110 w 197"/>
                <a:gd name="T41" fmla="*/ 90 h 335"/>
                <a:gd name="T42" fmla="*/ 15 w 197"/>
                <a:gd name="T43" fmla="*/ 90 h 335"/>
                <a:gd name="T44" fmla="*/ 0 w 197"/>
                <a:gd name="T45" fmla="*/ 104 h 335"/>
                <a:gd name="T46" fmla="*/ 0 w 197"/>
                <a:gd name="T47" fmla="*/ 104 h 335"/>
                <a:gd name="T48" fmla="*/ 0 w 197"/>
                <a:gd name="T49" fmla="*/ 231 h 335"/>
                <a:gd name="T50" fmla="*/ 15 w 197"/>
                <a:gd name="T51" fmla="*/ 245 h 335"/>
                <a:gd name="T52" fmla="*/ 110 w 197"/>
                <a:gd name="T53" fmla="*/ 245 h 335"/>
                <a:gd name="T54" fmla="*/ 125 w 197"/>
                <a:gd name="T55" fmla="*/ 23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97" h="335">
                  <a:moveTo>
                    <a:pt x="105" y="90"/>
                  </a:moveTo>
                  <a:cubicBezTo>
                    <a:pt x="105" y="46"/>
                    <a:pt x="105" y="46"/>
                    <a:pt x="105" y="46"/>
                  </a:cubicBezTo>
                  <a:cubicBezTo>
                    <a:pt x="105" y="21"/>
                    <a:pt x="125" y="0"/>
                    <a:pt x="151" y="0"/>
                  </a:cubicBezTo>
                  <a:cubicBezTo>
                    <a:pt x="176" y="0"/>
                    <a:pt x="197" y="21"/>
                    <a:pt x="197" y="46"/>
                  </a:cubicBezTo>
                  <a:cubicBezTo>
                    <a:pt x="197" y="161"/>
                    <a:pt x="197" y="161"/>
                    <a:pt x="197" y="161"/>
                  </a:cubicBezTo>
                  <a:moveTo>
                    <a:pt x="151" y="0"/>
                  </a:moveTo>
                  <a:cubicBezTo>
                    <a:pt x="68" y="0"/>
                    <a:pt x="68" y="0"/>
                    <a:pt x="68" y="0"/>
                  </a:cubicBezTo>
                  <a:cubicBezTo>
                    <a:pt x="42" y="0"/>
                    <a:pt x="22" y="21"/>
                    <a:pt x="22" y="46"/>
                  </a:cubicBezTo>
                  <a:cubicBezTo>
                    <a:pt x="22" y="90"/>
                    <a:pt x="22" y="90"/>
                    <a:pt x="22" y="90"/>
                  </a:cubicBezTo>
                  <a:moveTo>
                    <a:pt x="105" y="245"/>
                  </a:moveTo>
                  <a:cubicBezTo>
                    <a:pt x="105" y="289"/>
                    <a:pt x="105" y="289"/>
                    <a:pt x="105" y="289"/>
                  </a:cubicBezTo>
                  <a:cubicBezTo>
                    <a:pt x="105" y="314"/>
                    <a:pt x="125" y="335"/>
                    <a:pt x="151" y="335"/>
                  </a:cubicBezTo>
                  <a:cubicBezTo>
                    <a:pt x="176" y="335"/>
                    <a:pt x="197" y="314"/>
                    <a:pt x="197" y="289"/>
                  </a:cubicBezTo>
                  <a:cubicBezTo>
                    <a:pt x="197" y="254"/>
                    <a:pt x="197" y="254"/>
                    <a:pt x="197" y="254"/>
                  </a:cubicBezTo>
                  <a:moveTo>
                    <a:pt x="22" y="245"/>
                  </a:moveTo>
                  <a:cubicBezTo>
                    <a:pt x="22" y="289"/>
                    <a:pt x="22" y="289"/>
                    <a:pt x="22" y="289"/>
                  </a:cubicBezTo>
                  <a:cubicBezTo>
                    <a:pt x="22" y="314"/>
                    <a:pt x="42" y="335"/>
                    <a:pt x="68" y="335"/>
                  </a:cubicBezTo>
                  <a:cubicBezTo>
                    <a:pt x="151" y="335"/>
                    <a:pt x="151" y="335"/>
                    <a:pt x="151" y="335"/>
                  </a:cubicBezTo>
                  <a:moveTo>
                    <a:pt x="125" y="231"/>
                  </a:moveTo>
                  <a:cubicBezTo>
                    <a:pt x="125" y="104"/>
                    <a:pt x="125" y="104"/>
                    <a:pt x="125" y="104"/>
                  </a:cubicBezTo>
                  <a:cubicBezTo>
                    <a:pt x="125" y="96"/>
                    <a:pt x="118" y="90"/>
                    <a:pt x="110" y="90"/>
                  </a:cubicBezTo>
                  <a:cubicBezTo>
                    <a:pt x="15" y="90"/>
                    <a:pt x="15" y="90"/>
                    <a:pt x="15" y="90"/>
                  </a:cubicBezTo>
                  <a:cubicBezTo>
                    <a:pt x="7" y="90"/>
                    <a:pt x="0" y="96"/>
                    <a:pt x="0" y="104"/>
                  </a:cubicBezTo>
                  <a:moveTo>
                    <a:pt x="0" y="104"/>
                  </a:moveTo>
                  <a:cubicBezTo>
                    <a:pt x="0" y="231"/>
                    <a:pt x="0" y="231"/>
                    <a:pt x="0" y="231"/>
                  </a:cubicBezTo>
                  <a:cubicBezTo>
                    <a:pt x="0" y="239"/>
                    <a:pt x="7" y="245"/>
                    <a:pt x="15" y="245"/>
                  </a:cubicBezTo>
                  <a:cubicBezTo>
                    <a:pt x="110" y="245"/>
                    <a:pt x="110" y="245"/>
                    <a:pt x="110" y="245"/>
                  </a:cubicBezTo>
                  <a:cubicBezTo>
                    <a:pt x="118" y="245"/>
                    <a:pt x="125" y="239"/>
                    <a:pt x="125" y="23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gradFill>
                  <a:gsLst>
                    <a:gs pos="0">
                      <a:srgbClr val="505050"/>
                    </a:gs>
                    <a:gs pos="100000">
                      <a:srgbClr val="505050"/>
                    </a:gs>
                  </a:gsLst>
                </a:gradFill>
                <a:latin typeface="Segoe UI"/>
              </a:endParaRPr>
            </a:p>
          </p:txBody>
        </p:sp>
      </p:grpSp>
      <p:grpSp>
        <p:nvGrpSpPr>
          <p:cNvPr id="228" name="Group 227">
            <a:extLst>
              <a:ext uri="{FF2B5EF4-FFF2-40B4-BE49-F238E27FC236}">
                <a16:creationId xmlns:a16="http://schemas.microsoft.com/office/drawing/2014/main" id="{C7A91324-5785-4176-9031-0DD170A93F65}"/>
              </a:ext>
            </a:extLst>
          </p:cNvPr>
          <p:cNvGrpSpPr>
            <a:grpSpLocks noChangeAspect="1"/>
          </p:cNvGrpSpPr>
          <p:nvPr/>
        </p:nvGrpSpPr>
        <p:grpSpPr>
          <a:xfrm>
            <a:off x="6438493" y="5389669"/>
            <a:ext cx="466302" cy="466302"/>
            <a:chOff x="4745624" y="5313894"/>
            <a:chExt cx="604488" cy="604488"/>
          </a:xfrm>
        </p:grpSpPr>
        <p:sp useBgFill="1">
          <p:nvSpPr>
            <p:cNvPr id="229" name="Oval 228">
              <a:extLst>
                <a:ext uri="{FF2B5EF4-FFF2-40B4-BE49-F238E27FC236}">
                  <a16:creationId xmlns:a16="http://schemas.microsoft.com/office/drawing/2014/main" id="{626E88D5-AAF7-4999-ACA7-7E9EF6B610C5}"/>
                </a:ext>
              </a:extLst>
            </p:cNvPr>
            <p:cNvSpPr/>
            <p:nvPr/>
          </p:nvSpPr>
          <p:spPr bwMode="auto">
            <a:xfrm rot="829071">
              <a:off x="4745624" y="5313894"/>
              <a:ext cx="604488" cy="604488"/>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30" name="network_3" title="Icon of a server connected to a network">
              <a:extLst>
                <a:ext uri="{FF2B5EF4-FFF2-40B4-BE49-F238E27FC236}">
                  <a16:creationId xmlns:a16="http://schemas.microsoft.com/office/drawing/2014/main" id="{970133D4-99FE-43F4-BA95-1BE1793AE43D}"/>
                </a:ext>
              </a:extLst>
            </p:cNvPr>
            <p:cNvSpPr>
              <a:spLocks noChangeAspect="1" noEditPoints="1"/>
            </p:cNvSpPr>
            <p:nvPr/>
          </p:nvSpPr>
          <p:spPr bwMode="auto">
            <a:xfrm>
              <a:off x="4871638" y="5433258"/>
              <a:ext cx="352461" cy="365760"/>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grpSp>
      <p:grpSp>
        <p:nvGrpSpPr>
          <p:cNvPr id="231" name="Group 230">
            <a:extLst>
              <a:ext uri="{FF2B5EF4-FFF2-40B4-BE49-F238E27FC236}">
                <a16:creationId xmlns:a16="http://schemas.microsoft.com/office/drawing/2014/main" id="{CCA6DF7A-CCF8-45FC-9793-BEBF9DAD69B7}"/>
              </a:ext>
            </a:extLst>
          </p:cNvPr>
          <p:cNvGrpSpPr/>
          <p:nvPr/>
        </p:nvGrpSpPr>
        <p:grpSpPr>
          <a:xfrm>
            <a:off x="7170347" y="4561476"/>
            <a:ext cx="466302" cy="466302"/>
            <a:chOff x="9689149" y="5198375"/>
            <a:chExt cx="457200" cy="457200"/>
          </a:xfrm>
        </p:grpSpPr>
        <p:sp useBgFill="1">
          <p:nvSpPr>
            <p:cNvPr id="232" name="Oval 231">
              <a:extLst>
                <a:ext uri="{FF2B5EF4-FFF2-40B4-BE49-F238E27FC236}">
                  <a16:creationId xmlns:a16="http://schemas.microsoft.com/office/drawing/2014/main" id="{C28CA12E-80D4-4310-8D62-36373A9C50B4}"/>
                </a:ext>
              </a:extLst>
            </p:cNvPr>
            <p:cNvSpPr>
              <a:spLocks noChangeAspect="1"/>
            </p:cNvSpPr>
            <p:nvPr/>
          </p:nvSpPr>
          <p:spPr bwMode="auto">
            <a:xfrm rot="21178379">
              <a:off x="9689149" y="5198375"/>
              <a:ext cx="457200" cy="45720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33" name="scanner_2" title="Icon of a barcode scanner">
              <a:extLst>
                <a:ext uri="{FF2B5EF4-FFF2-40B4-BE49-F238E27FC236}">
                  <a16:creationId xmlns:a16="http://schemas.microsoft.com/office/drawing/2014/main" id="{81EB4E46-E387-43FF-9BDB-90E6D22BB612}"/>
                </a:ext>
              </a:extLst>
            </p:cNvPr>
            <p:cNvSpPr>
              <a:spLocks noChangeAspect="1" noEditPoints="1"/>
            </p:cNvSpPr>
            <p:nvPr/>
          </p:nvSpPr>
          <p:spPr bwMode="auto">
            <a:xfrm>
              <a:off x="9795551" y="5284426"/>
              <a:ext cx="228014" cy="271676"/>
            </a:xfrm>
            <a:custGeom>
              <a:avLst/>
              <a:gdLst>
                <a:gd name="T0" fmla="*/ 61 w 238"/>
                <a:gd name="T1" fmla="*/ 120 h 286"/>
                <a:gd name="T2" fmla="*/ 57 w 238"/>
                <a:gd name="T3" fmla="*/ 116 h 286"/>
                <a:gd name="T4" fmla="*/ 40 w 238"/>
                <a:gd name="T5" fmla="*/ 57 h 286"/>
                <a:gd name="T6" fmla="*/ 62 w 238"/>
                <a:gd name="T7" fmla="*/ 7 h 286"/>
                <a:gd name="T8" fmla="*/ 230 w 238"/>
                <a:gd name="T9" fmla="*/ 101 h 286"/>
                <a:gd name="T10" fmla="*/ 40 w 238"/>
                <a:gd name="T11" fmla="*/ 64 h 286"/>
                <a:gd name="T12" fmla="*/ 24 w 238"/>
                <a:gd name="T13" fmla="*/ 1 h 286"/>
                <a:gd name="T14" fmla="*/ 2 w 238"/>
                <a:gd name="T15" fmla="*/ 50 h 286"/>
                <a:gd name="T16" fmla="*/ 19 w 238"/>
                <a:gd name="T17" fmla="*/ 108 h 286"/>
                <a:gd name="T18" fmla="*/ 23 w 238"/>
                <a:gd name="T19" fmla="*/ 112 h 286"/>
                <a:gd name="T20" fmla="*/ 31 w 238"/>
                <a:gd name="T21" fmla="*/ 114 h 286"/>
                <a:gd name="T22" fmla="*/ 116 w 238"/>
                <a:gd name="T23" fmla="*/ 129 h 286"/>
                <a:gd name="T24" fmla="*/ 150 w 238"/>
                <a:gd name="T25" fmla="*/ 286 h 286"/>
                <a:gd name="T26" fmla="*/ 228 w 238"/>
                <a:gd name="T27" fmla="*/ 286 h 286"/>
                <a:gd name="T28" fmla="*/ 197 w 238"/>
                <a:gd name="T29" fmla="*/ 131 h 286"/>
                <a:gd name="T30" fmla="*/ 234 w 238"/>
                <a:gd name="T31" fmla="*/ 88 h 286"/>
                <a:gd name="T32" fmla="*/ 226 w 238"/>
                <a:gd name="T33" fmla="*/ 49 h 286"/>
                <a:gd name="T34" fmla="*/ 210 w 238"/>
                <a:gd name="T35" fmla="*/ 39 h 286"/>
                <a:gd name="T36" fmla="*/ 187 w 238"/>
                <a:gd name="T37" fmla="*/ 33 h 286"/>
                <a:gd name="T38" fmla="*/ 29 w 238"/>
                <a:gd name="T39" fmla="*/ 1 h 286"/>
                <a:gd name="T40" fmla="*/ 24 w 238"/>
                <a:gd name="T41" fmla="*/ 1 h 286"/>
                <a:gd name="T42" fmla="*/ 150 w 238"/>
                <a:gd name="T43" fmla="*/ 286 h 286"/>
                <a:gd name="T44" fmla="*/ 117 w 238"/>
                <a:gd name="T45" fmla="*/ 286 h 286"/>
                <a:gd name="T46" fmla="*/ 79 w 238"/>
                <a:gd name="T47" fmla="*/ 123 h 286"/>
                <a:gd name="T48" fmla="*/ 79 w 238"/>
                <a:gd name="T49" fmla="*/ 168 h 286"/>
                <a:gd name="T50" fmla="*/ 68 w 238"/>
                <a:gd name="T51" fmla="*/ 190 h 286"/>
                <a:gd name="T52" fmla="*/ 129 w 238"/>
                <a:gd name="T53" fmla="*/ 19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38" h="286">
                  <a:moveTo>
                    <a:pt x="61" y="120"/>
                  </a:moveTo>
                  <a:cubicBezTo>
                    <a:pt x="60" y="119"/>
                    <a:pt x="60" y="119"/>
                    <a:pt x="57" y="116"/>
                  </a:cubicBezTo>
                  <a:cubicBezTo>
                    <a:pt x="51" y="107"/>
                    <a:pt x="38" y="82"/>
                    <a:pt x="40" y="57"/>
                  </a:cubicBezTo>
                  <a:cubicBezTo>
                    <a:pt x="42" y="33"/>
                    <a:pt x="52" y="16"/>
                    <a:pt x="62" y="7"/>
                  </a:cubicBezTo>
                  <a:moveTo>
                    <a:pt x="230" y="101"/>
                  </a:moveTo>
                  <a:cubicBezTo>
                    <a:pt x="40" y="64"/>
                    <a:pt x="40" y="64"/>
                    <a:pt x="40" y="64"/>
                  </a:cubicBezTo>
                  <a:moveTo>
                    <a:pt x="24" y="1"/>
                  </a:moveTo>
                  <a:cubicBezTo>
                    <a:pt x="14" y="10"/>
                    <a:pt x="4" y="27"/>
                    <a:pt x="2" y="50"/>
                  </a:cubicBezTo>
                  <a:cubicBezTo>
                    <a:pt x="0" y="75"/>
                    <a:pt x="12" y="99"/>
                    <a:pt x="19" y="108"/>
                  </a:cubicBezTo>
                  <a:cubicBezTo>
                    <a:pt x="21" y="111"/>
                    <a:pt x="22" y="112"/>
                    <a:pt x="23" y="112"/>
                  </a:cubicBezTo>
                  <a:cubicBezTo>
                    <a:pt x="24" y="113"/>
                    <a:pt x="31" y="114"/>
                    <a:pt x="31" y="114"/>
                  </a:cubicBezTo>
                  <a:cubicBezTo>
                    <a:pt x="116" y="129"/>
                    <a:pt x="116" y="129"/>
                    <a:pt x="116" y="129"/>
                  </a:cubicBezTo>
                  <a:cubicBezTo>
                    <a:pt x="150" y="286"/>
                    <a:pt x="150" y="286"/>
                    <a:pt x="150" y="286"/>
                  </a:cubicBezTo>
                  <a:cubicBezTo>
                    <a:pt x="228" y="286"/>
                    <a:pt x="228" y="286"/>
                    <a:pt x="228" y="286"/>
                  </a:cubicBezTo>
                  <a:cubicBezTo>
                    <a:pt x="197" y="131"/>
                    <a:pt x="197" y="131"/>
                    <a:pt x="197" y="131"/>
                  </a:cubicBezTo>
                  <a:cubicBezTo>
                    <a:pt x="197" y="131"/>
                    <a:pt x="226" y="123"/>
                    <a:pt x="234" y="88"/>
                  </a:cubicBezTo>
                  <a:cubicBezTo>
                    <a:pt x="238" y="73"/>
                    <a:pt x="233" y="57"/>
                    <a:pt x="226" y="49"/>
                  </a:cubicBezTo>
                  <a:cubicBezTo>
                    <a:pt x="219" y="42"/>
                    <a:pt x="214" y="41"/>
                    <a:pt x="210" y="39"/>
                  </a:cubicBezTo>
                  <a:cubicBezTo>
                    <a:pt x="206" y="38"/>
                    <a:pt x="187" y="33"/>
                    <a:pt x="187" y="33"/>
                  </a:cubicBezTo>
                  <a:cubicBezTo>
                    <a:pt x="29" y="1"/>
                    <a:pt x="29" y="1"/>
                    <a:pt x="29" y="1"/>
                  </a:cubicBezTo>
                  <a:cubicBezTo>
                    <a:pt x="29" y="1"/>
                    <a:pt x="26" y="0"/>
                    <a:pt x="24" y="1"/>
                  </a:cubicBezTo>
                  <a:close/>
                  <a:moveTo>
                    <a:pt x="150" y="286"/>
                  </a:moveTo>
                  <a:cubicBezTo>
                    <a:pt x="117" y="286"/>
                    <a:pt x="117" y="286"/>
                    <a:pt x="117" y="286"/>
                  </a:cubicBezTo>
                  <a:moveTo>
                    <a:pt x="79" y="123"/>
                  </a:moveTo>
                  <a:cubicBezTo>
                    <a:pt x="79" y="123"/>
                    <a:pt x="79" y="156"/>
                    <a:pt x="79" y="168"/>
                  </a:cubicBezTo>
                  <a:cubicBezTo>
                    <a:pt x="78" y="179"/>
                    <a:pt x="68" y="190"/>
                    <a:pt x="68" y="190"/>
                  </a:cubicBezTo>
                  <a:cubicBezTo>
                    <a:pt x="129" y="190"/>
                    <a:pt x="129" y="190"/>
                    <a:pt x="129" y="190"/>
                  </a:cubicBezTo>
                </a:path>
              </a:pathLst>
            </a:custGeom>
            <a:noFill/>
            <a:ln w="1587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grpSp>
      <p:grpSp>
        <p:nvGrpSpPr>
          <p:cNvPr id="234" name="Group 233">
            <a:extLst>
              <a:ext uri="{FF2B5EF4-FFF2-40B4-BE49-F238E27FC236}">
                <a16:creationId xmlns:a16="http://schemas.microsoft.com/office/drawing/2014/main" id="{628AECBC-94A2-4C85-AAB4-B15941A05741}"/>
              </a:ext>
            </a:extLst>
          </p:cNvPr>
          <p:cNvGrpSpPr>
            <a:grpSpLocks noChangeAspect="1"/>
          </p:cNvGrpSpPr>
          <p:nvPr/>
        </p:nvGrpSpPr>
        <p:grpSpPr>
          <a:xfrm>
            <a:off x="10435076" y="3981948"/>
            <a:ext cx="466302" cy="466302"/>
            <a:chOff x="8372808" y="4282304"/>
            <a:chExt cx="542496" cy="542496"/>
          </a:xfrm>
        </p:grpSpPr>
        <p:sp useBgFill="1">
          <p:nvSpPr>
            <p:cNvPr id="235" name="Oval 234">
              <a:extLst>
                <a:ext uri="{FF2B5EF4-FFF2-40B4-BE49-F238E27FC236}">
                  <a16:creationId xmlns:a16="http://schemas.microsoft.com/office/drawing/2014/main" id="{18F04BEA-4BD1-4BA3-976C-2D73BD4FB50E}"/>
                </a:ext>
              </a:extLst>
            </p:cNvPr>
            <p:cNvSpPr/>
            <p:nvPr/>
          </p:nvSpPr>
          <p:spPr bwMode="auto">
            <a:xfrm rot="2938855">
              <a:off x="8372808" y="4282304"/>
              <a:ext cx="542496" cy="542496"/>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36" name="CellPhone_E8EA" title="Icon of a cellphone">
              <a:extLst>
                <a:ext uri="{FF2B5EF4-FFF2-40B4-BE49-F238E27FC236}">
                  <a16:creationId xmlns:a16="http://schemas.microsoft.com/office/drawing/2014/main" id="{F3D7853E-1387-4B2F-AF28-D796BF30FD6A}"/>
                </a:ext>
              </a:extLst>
            </p:cNvPr>
            <p:cNvSpPr>
              <a:spLocks noChangeAspect="1" noEditPoints="1"/>
            </p:cNvSpPr>
            <p:nvPr/>
          </p:nvSpPr>
          <p:spPr bwMode="auto">
            <a:xfrm>
              <a:off x="8537022" y="4363327"/>
              <a:ext cx="219492" cy="365760"/>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sz="918">
                <a:gradFill>
                  <a:gsLst>
                    <a:gs pos="0">
                      <a:srgbClr val="505050"/>
                    </a:gs>
                    <a:gs pos="100000">
                      <a:srgbClr val="505050"/>
                    </a:gs>
                  </a:gsLst>
                </a:gradFill>
                <a:latin typeface="Segoe UI"/>
              </a:endParaRPr>
            </a:p>
          </p:txBody>
        </p:sp>
      </p:grpSp>
      <p:grpSp>
        <p:nvGrpSpPr>
          <p:cNvPr id="237" name="Group 236">
            <a:extLst>
              <a:ext uri="{FF2B5EF4-FFF2-40B4-BE49-F238E27FC236}">
                <a16:creationId xmlns:a16="http://schemas.microsoft.com/office/drawing/2014/main" id="{06C72A55-6515-463F-8D44-37863360F5EA}"/>
              </a:ext>
            </a:extLst>
          </p:cNvPr>
          <p:cNvGrpSpPr>
            <a:grpSpLocks noChangeAspect="1"/>
          </p:cNvGrpSpPr>
          <p:nvPr/>
        </p:nvGrpSpPr>
        <p:grpSpPr>
          <a:xfrm>
            <a:off x="10191021" y="5131691"/>
            <a:ext cx="466302" cy="466302"/>
            <a:chOff x="8424907" y="5060951"/>
            <a:chExt cx="604488" cy="604488"/>
          </a:xfrm>
        </p:grpSpPr>
        <p:sp useBgFill="1">
          <p:nvSpPr>
            <p:cNvPr id="238" name="Oval 237">
              <a:extLst>
                <a:ext uri="{FF2B5EF4-FFF2-40B4-BE49-F238E27FC236}">
                  <a16:creationId xmlns:a16="http://schemas.microsoft.com/office/drawing/2014/main" id="{F28F5E3B-9FC5-47D4-B742-3E0794501AA2}"/>
                </a:ext>
              </a:extLst>
            </p:cNvPr>
            <p:cNvSpPr/>
            <p:nvPr/>
          </p:nvSpPr>
          <p:spPr bwMode="auto">
            <a:xfrm rot="829071">
              <a:off x="8424907" y="5060951"/>
              <a:ext cx="604488" cy="604488"/>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39" name="Laptop_E770" title="Icon of a laptop">
              <a:extLst>
                <a:ext uri="{FF2B5EF4-FFF2-40B4-BE49-F238E27FC236}">
                  <a16:creationId xmlns:a16="http://schemas.microsoft.com/office/drawing/2014/main" id="{96CF428D-6BF1-423C-9E96-36AD6CC9DB73}"/>
                </a:ext>
              </a:extLst>
            </p:cNvPr>
            <p:cNvSpPr>
              <a:spLocks noChangeAspect="1" noEditPoints="1"/>
            </p:cNvSpPr>
            <p:nvPr/>
          </p:nvSpPr>
          <p:spPr bwMode="auto">
            <a:xfrm>
              <a:off x="8497531" y="5197557"/>
              <a:ext cx="457200" cy="305079"/>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sz="918">
                <a:gradFill>
                  <a:gsLst>
                    <a:gs pos="0">
                      <a:srgbClr val="505050"/>
                    </a:gs>
                    <a:gs pos="100000">
                      <a:srgbClr val="505050"/>
                    </a:gs>
                  </a:gsLst>
                </a:gradFill>
                <a:latin typeface="Segoe UI"/>
              </a:endParaRPr>
            </a:p>
          </p:txBody>
        </p:sp>
      </p:grpSp>
      <p:grpSp>
        <p:nvGrpSpPr>
          <p:cNvPr id="240" name="Group 239">
            <a:extLst>
              <a:ext uri="{FF2B5EF4-FFF2-40B4-BE49-F238E27FC236}">
                <a16:creationId xmlns:a16="http://schemas.microsoft.com/office/drawing/2014/main" id="{997E5666-AA3E-46E4-A39D-5E02EB2DCD36}"/>
              </a:ext>
            </a:extLst>
          </p:cNvPr>
          <p:cNvGrpSpPr>
            <a:grpSpLocks noChangeAspect="1"/>
          </p:cNvGrpSpPr>
          <p:nvPr/>
        </p:nvGrpSpPr>
        <p:grpSpPr>
          <a:xfrm>
            <a:off x="9134906" y="5715462"/>
            <a:ext cx="466302" cy="466302"/>
            <a:chOff x="7389406" y="5633327"/>
            <a:chExt cx="604488" cy="604488"/>
          </a:xfrm>
        </p:grpSpPr>
        <p:sp useBgFill="1">
          <p:nvSpPr>
            <p:cNvPr id="241" name="Oval 240">
              <a:extLst>
                <a:ext uri="{FF2B5EF4-FFF2-40B4-BE49-F238E27FC236}">
                  <a16:creationId xmlns:a16="http://schemas.microsoft.com/office/drawing/2014/main" id="{1B71B33C-A47F-468D-8AAC-F13271CDE0E6}"/>
                </a:ext>
              </a:extLst>
            </p:cNvPr>
            <p:cNvSpPr/>
            <p:nvPr/>
          </p:nvSpPr>
          <p:spPr bwMode="auto">
            <a:xfrm rot="829071">
              <a:off x="7389406" y="5633327"/>
              <a:ext cx="604488" cy="604488"/>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2" name="Devices3_EA6C" title="Icon of a cellphone in front of a monitor">
              <a:extLst>
                <a:ext uri="{FF2B5EF4-FFF2-40B4-BE49-F238E27FC236}">
                  <a16:creationId xmlns:a16="http://schemas.microsoft.com/office/drawing/2014/main" id="{3110CB77-D756-4D4C-932B-80B5B8EFDA15}"/>
                </a:ext>
              </a:extLst>
            </p:cNvPr>
            <p:cNvSpPr>
              <a:spLocks noChangeAspect="1" noEditPoints="1"/>
            </p:cNvSpPr>
            <p:nvPr/>
          </p:nvSpPr>
          <p:spPr bwMode="auto">
            <a:xfrm>
              <a:off x="7479885" y="5774213"/>
              <a:ext cx="411480" cy="285065"/>
            </a:xfrm>
            <a:custGeom>
              <a:avLst/>
              <a:gdLst>
                <a:gd name="T0" fmla="*/ 1320 w 5719"/>
                <a:gd name="T1" fmla="*/ 3962 h 3962"/>
                <a:gd name="T2" fmla="*/ 0 w 5719"/>
                <a:gd name="T3" fmla="*/ 3962 h 3962"/>
                <a:gd name="T4" fmla="*/ 0 w 5719"/>
                <a:gd name="T5" fmla="*/ 1761 h 3962"/>
                <a:gd name="T6" fmla="*/ 1320 w 5719"/>
                <a:gd name="T7" fmla="*/ 1761 h 3962"/>
                <a:gd name="T8" fmla="*/ 1320 w 5719"/>
                <a:gd name="T9" fmla="*/ 3962 h 3962"/>
                <a:gd name="T10" fmla="*/ 1320 w 5719"/>
                <a:gd name="T11" fmla="*/ 3081 h 3962"/>
                <a:gd name="T12" fmla="*/ 5719 w 5719"/>
                <a:gd name="T13" fmla="*/ 3081 h 3962"/>
                <a:gd name="T14" fmla="*/ 5719 w 5719"/>
                <a:gd name="T15" fmla="*/ 0 h 3962"/>
                <a:gd name="T16" fmla="*/ 440 w 5719"/>
                <a:gd name="T17" fmla="*/ 0 h 3962"/>
                <a:gd name="T18" fmla="*/ 440 w 5719"/>
                <a:gd name="T19" fmla="*/ 1761 h 3962"/>
                <a:gd name="T20" fmla="*/ 3080 w 5719"/>
                <a:gd name="T21" fmla="*/ 3962 h 3962"/>
                <a:gd name="T22" fmla="*/ 3080 w 5719"/>
                <a:gd name="T23" fmla="*/ 3081 h 3962"/>
                <a:gd name="T24" fmla="*/ 4180 w 5719"/>
                <a:gd name="T25" fmla="*/ 3962 h 3962"/>
                <a:gd name="T26" fmla="*/ 1980 w 5719"/>
                <a:gd name="T27" fmla="*/ 3962 h 39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19" h="3962">
                  <a:moveTo>
                    <a:pt x="1320" y="3962"/>
                  </a:moveTo>
                  <a:lnTo>
                    <a:pt x="0" y="3962"/>
                  </a:lnTo>
                  <a:lnTo>
                    <a:pt x="0" y="1761"/>
                  </a:lnTo>
                  <a:lnTo>
                    <a:pt x="1320" y="1761"/>
                  </a:lnTo>
                  <a:lnTo>
                    <a:pt x="1320" y="3962"/>
                  </a:lnTo>
                  <a:moveTo>
                    <a:pt x="1320" y="3081"/>
                  </a:moveTo>
                  <a:lnTo>
                    <a:pt x="5719" y="3081"/>
                  </a:lnTo>
                  <a:lnTo>
                    <a:pt x="5719" y="0"/>
                  </a:lnTo>
                  <a:lnTo>
                    <a:pt x="440" y="0"/>
                  </a:lnTo>
                  <a:lnTo>
                    <a:pt x="440" y="1761"/>
                  </a:lnTo>
                  <a:moveTo>
                    <a:pt x="3080" y="3962"/>
                  </a:moveTo>
                  <a:lnTo>
                    <a:pt x="3080" y="3081"/>
                  </a:lnTo>
                  <a:moveTo>
                    <a:pt x="4180" y="3962"/>
                  </a:moveTo>
                  <a:lnTo>
                    <a:pt x="1980" y="3962"/>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sz="918">
                <a:gradFill>
                  <a:gsLst>
                    <a:gs pos="0">
                      <a:srgbClr val="505050"/>
                    </a:gs>
                    <a:gs pos="100000">
                      <a:srgbClr val="505050"/>
                    </a:gs>
                  </a:gsLst>
                </a:gradFill>
                <a:latin typeface="Segoe UI"/>
              </a:endParaRPr>
            </a:p>
          </p:txBody>
        </p:sp>
      </p:grpSp>
      <p:grpSp>
        <p:nvGrpSpPr>
          <p:cNvPr id="243" name="Group 242">
            <a:extLst>
              <a:ext uri="{FF2B5EF4-FFF2-40B4-BE49-F238E27FC236}">
                <a16:creationId xmlns:a16="http://schemas.microsoft.com/office/drawing/2014/main" id="{43CE05E7-7401-4B77-8448-2375CEEC1F97}"/>
              </a:ext>
            </a:extLst>
          </p:cNvPr>
          <p:cNvGrpSpPr>
            <a:grpSpLocks noChangeAspect="1"/>
          </p:cNvGrpSpPr>
          <p:nvPr/>
        </p:nvGrpSpPr>
        <p:grpSpPr>
          <a:xfrm>
            <a:off x="4160140" y="2746800"/>
            <a:ext cx="466302" cy="466302"/>
            <a:chOff x="2918031" y="2453893"/>
            <a:chExt cx="475798" cy="475798"/>
          </a:xfrm>
        </p:grpSpPr>
        <p:sp useBgFill="1">
          <p:nvSpPr>
            <p:cNvPr id="244" name="Oval 243">
              <a:extLst>
                <a:ext uri="{FF2B5EF4-FFF2-40B4-BE49-F238E27FC236}">
                  <a16:creationId xmlns:a16="http://schemas.microsoft.com/office/drawing/2014/main" id="{3C085FF5-E46D-49CD-966F-962853F8F55B}"/>
                </a:ext>
              </a:extLst>
            </p:cNvPr>
            <p:cNvSpPr/>
            <p:nvPr/>
          </p:nvSpPr>
          <p:spPr bwMode="auto">
            <a:xfrm rot="1018474">
              <a:off x="2918031" y="2453893"/>
              <a:ext cx="475798" cy="475798"/>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5" name="Robot_E99A" title="Icon of a robot">
              <a:extLst>
                <a:ext uri="{FF2B5EF4-FFF2-40B4-BE49-F238E27FC236}">
                  <a16:creationId xmlns:a16="http://schemas.microsoft.com/office/drawing/2014/main" id="{E71A8954-70C4-4E7D-98F6-E0D2E62ECD87}"/>
                </a:ext>
              </a:extLst>
            </p:cNvPr>
            <p:cNvSpPr>
              <a:spLocks noChangeAspect="1" noEditPoints="1"/>
            </p:cNvSpPr>
            <p:nvPr/>
          </p:nvSpPr>
          <p:spPr bwMode="auto">
            <a:xfrm>
              <a:off x="3014404" y="2470166"/>
              <a:ext cx="283053" cy="365760"/>
            </a:xfrm>
            <a:custGeom>
              <a:avLst/>
              <a:gdLst>
                <a:gd name="T0" fmla="*/ 1750 w 3000"/>
                <a:gd name="T1" fmla="*/ 250 h 3875"/>
                <a:gd name="T2" fmla="*/ 1500 w 3000"/>
                <a:gd name="T3" fmla="*/ 500 h 3875"/>
                <a:gd name="T4" fmla="*/ 1250 w 3000"/>
                <a:gd name="T5" fmla="*/ 250 h 3875"/>
                <a:gd name="T6" fmla="*/ 1500 w 3000"/>
                <a:gd name="T7" fmla="*/ 0 h 3875"/>
                <a:gd name="T8" fmla="*/ 1750 w 3000"/>
                <a:gd name="T9" fmla="*/ 250 h 3875"/>
                <a:gd name="T10" fmla="*/ 2500 w 3000"/>
                <a:gd name="T11" fmla="*/ 2074 h 3875"/>
                <a:gd name="T12" fmla="*/ 2500 w 3000"/>
                <a:gd name="T13" fmla="*/ 1176 h 3875"/>
                <a:gd name="T14" fmla="*/ 2324 w 3000"/>
                <a:gd name="T15" fmla="*/ 1000 h 3875"/>
                <a:gd name="T16" fmla="*/ 676 w 3000"/>
                <a:gd name="T17" fmla="*/ 1000 h 3875"/>
                <a:gd name="T18" fmla="*/ 500 w 3000"/>
                <a:gd name="T19" fmla="*/ 1176 h 3875"/>
                <a:gd name="T20" fmla="*/ 500 w 3000"/>
                <a:gd name="T21" fmla="*/ 2074 h 3875"/>
                <a:gd name="T22" fmla="*/ 676 w 3000"/>
                <a:gd name="T23" fmla="*/ 2250 h 3875"/>
                <a:gd name="T24" fmla="*/ 2324 w 3000"/>
                <a:gd name="T25" fmla="*/ 2250 h 3875"/>
                <a:gd name="T26" fmla="*/ 2500 w 3000"/>
                <a:gd name="T27" fmla="*/ 2074 h 3875"/>
                <a:gd name="T28" fmla="*/ 3000 w 3000"/>
                <a:gd name="T29" fmla="*/ 3875 h 3875"/>
                <a:gd name="T30" fmla="*/ 3000 w 3000"/>
                <a:gd name="T31" fmla="*/ 2958 h 3875"/>
                <a:gd name="T32" fmla="*/ 2792 w 3000"/>
                <a:gd name="T33" fmla="*/ 2750 h 3875"/>
                <a:gd name="T34" fmla="*/ 208 w 3000"/>
                <a:gd name="T35" fmla="*/ 2750 h 3875"/>
                <a:gd name="T36" fmla="*/ 0 w 3000"/>
                <a:gd name="T37" fmla="*/ 2958 h 3875"/>
                <a:gd name="T38" fmla="*/ 0 w 3000"/>
                <a:gd name="T39" fmla="*/ 3875 h 3875"/>
                <a:gd name="T40" fmla="*/ 1000 w 3000"/>
                <a:gd name="T41" fmla="*/ 2250 h 3875"/>
                <a:gd name="T42" fmla="*/ 1000 w 3000"/>
                <a:gd name="T43" fmla="*/ 2750 h 3875"/>
                <a:gd name="T44" fmla="*/ 1500 w 3000"/>
                <a:gd name="T45" fmla="*/ 500 h 3875"/>
                <a:gd name="T46" fmla="*/ 1500 w 3000"/>
                <a:gd name="T47" fmla="*/ 1000 h 3875"/>
                <a:gd name="T48" fmla="*/ 2000 w 3000"/>
                <a:gd name="T49" fmla="*/ 2250 h 3875"/>
                <a:gd name="T50" fmla="*/ 2000 w 3000"/>
                <a:gd name="T51" fmla="*/ 2750 h 3875"/>
                <a:gd name="T52" fmla="*/ 875 w 3000"/>
                <a:gd name="T53" fmla="*/ 1500 h 3875"/>
                <a:gd name="T54" fmla="*/ 1125 w 3000"/>
                <a:gd name="T55" fmla="*/ 1500 h 3875"/>
                <a:gd name="T56" fmla="*/ 1875 w 3000"/>
                <a:gd name="T57" fmla="*/ 1500 h 3875"/>
                <a:gd name="T58" fmla="*/ 2125 w 3000"/>
                <a:gd name="T59" fmla="*/ 1500 h 3875"/>
                <a:gd name="T60" fmla="*/ 381 w 3000"/>
                <a:gd name="T61" fmla="*/ 1375 h 3875"/>
                <a:gd name="T62" fmla="*/ 381 w 3000"/>
                <a:gd name="T63" fmla="*/ 1875 h 3875"/>
                <a:gd name="T64" fmla="*/ 2624 w 3000"/>
                <a:gd name="T65" fmla="*/ 1375 h 3875"/>
                <a:gd name="T66" fmla="*/ 2624 w 3000"/>
                <a:gd name="T67" fmla="*/ 1875 h 38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00" h="3875">
                  <a:moveTo>
                    <a:pt x="1750" y="250"/>
                  </a:moveTo>
                  <a:cubicBezTo>
                    <a:pt x="1750" y="388"/>
                    <a:pt x="1638" y="500"/>
                    <a:pt x="1500" y="500"/>
                  </a:cubicBezTo>
                  <a:cubicBezTo>
                    <a:pt x="1362" y="500"/>
                    <a:pt x="1250" y="388"/>
                    <a:pt x="1250" y="250"/>
                  </a:cubicBezTo>
                  <a:cubicBezTo>
                    <a:pt x="1250" y="112"/>
                    <a:pt x="1362" y="0"/>
                    <a:pt x="1500" y="0"/>
                  </a:cubicBezTo>
                  <a:cubicBezTo>
                    <a:pt x="1638" y="0"/>
                    <a:pt x="1750" y="112"/>
                    <a:pt x="1750" y="250"/>
                  </a:cubicBezTo>
                  <a:close/>
                  <a:moveTo>
                    <a:pt x="2500" y="2074"/>
                  </a:moveTo>
                  <a:cubicBezTo>
                    <a:pt x="2500" y="1176"/>
                    <a:pt x="2500" y="1176"/>
                    <a:pt x="2500" y="1176"/>
                  </a:cubicBezTo>
                  <a:cubicBezTo>
                    <a:pt x="2500" y="1079"/>
                    <a:pt x="2421" y="1000"/>
                    <a:pt x="2324" y="1000"/>
                  </a:cubicBezTo>
                  <a:cubicBezTo>
                    <a:pt x="676" y="1000"/>
                    <a:pt x="676" y="1000"/>
                    <a:pt x="676" y="1000"/>
                  </a:cubicBezTo>
                  <a:cubicBezTo>
                    <a:pt x="579" y="1000"/>
                    <a:pt x="500" y="1079"/>
                    <a:pt x="500" y="1176"/>
                  </a:cubicBezTo>
                  <a:cubicBezTo>
                    <a:pt x="500" y="2074"/>
                    <a:pt x="500" y="2074"/>
                    <a:pt x="500" y="2074"/>
                  </a:cubicBezTo>
                  <a:cubicBezTo>
                    <a:pt x="500" y="2171"/>
                    <a:pt x="579" y="2250"/>
                    <a:pt x="676" y="2250"/>
                  </a:cubicBezTo>
                  <a:cubicBezTo>
                    <a:pt x="2324" y="2250"/>
                    <a:pt x="2324" y="2250"/>
                    <a:pt x="2324" y="2250"/>
                  </a:cubicBezTo>
                  <a:cubicBezTo>
                    <a:pt x="2421" y="2250"/>
                    <a:pt x="2500" y="2171"/>
                    <a:pt x="2500" y="2074"/>
                  </a:cubicBezTo>
                  <a:close/>
                  <a:moveTo>
                    <a:pt x="3000" y="3875"/>
                  </a:moveTo>
                  <a:cubicBezTo>
                    <a:pt x="3000" y="2958"/>
                    <a:pt x="3000" y="2958"/>
                    <a:pt x="3000" y="2958"/>
                  </a:cubicBezTo>
                  <a:cubicBezTo>
                    <a:pt x="3000" y="2843"/>
                    <a:pt x="2907" y="2750"/>
                    <a:pt x="2792" y="2750"/>
                  </a:cubicBezTo>
                  <a:cubicBezTo>
                    <a:pt x="208" y="2750"/>
                    <a:pt x="208" y="2750"/>
                    <a:pt x="208" y="2750"/>
                  </a:cubicBezTo>
                  <a:cubicBezTo>
                    <a:pt x="93" y="2750"/>
                    <a:pt x="0" y="2843"/>
                    <a:pt x="0" y="2958"/>
                  </a:cubicBezTo>
                  <a:cubicBezTo>
                    <a:pt x="0" y="3875"/>
                    <a:pt x="0" y="3875"/>
                    <a:pt x="0" y="3875"/>
                  </a:cubicBezTo>
                  <a:moveTo>
                    <a:pt x="1000" y="2250"/>
                  </a:moveTo>
                  <a:cubicBezTo>
                    <a:pt x="1000" y="2750"/>
                    <a:pt x="1000" y="2750"/>
                    <a:pt x="1000" y="2750"/>
                  </a:cubicBezTo>
                  <a:moveTo>
                    <a:pt x="1500" y="500"/>
                  </a:moveTo>
                  <a:cubicBezTo>
                    <a:pt x="1500" y="1000"/>
                    <a:pt x="1500" y="1000"/>
                    <a:pt x="1500" y="1000"/>
                  </a:cubicBezTo>
                  <a:moveTo>
                    <a:pt x="2000" y="2250"/>
                  </a:moveTo>
                  <a:cubicBezTo>
                    <a:pt x="2000" y="2750"/>
                    <a:pt x="2000" y="2750"/>
                    <a:pt x="2000" y="2750"/>
                  </a:cubicBezTo>
                  <a:moveTo>
                    <a:pt x="875" y="1500"/>
                  </a:moveTo>
                  <a:cubicBezTo>
                    <a:pt x="1125" y="1500"/>
                    <a:pt x="1125" y="1500"/>
                    <a:pt x="1125" y="1500"/>
                  </a:cubicBezTo>
                  <a:moveTo>
                    <a:pt x="1875" y="1500"/>
                  </a:moveTo>
                  <a:cubicBezTo>
                    <a:pt x="2125" y="1500"/>
                    <a:pt x="2125" y="1500"/>
                    <a:pt x="2125" y="1500"/>
                  </a:cubicBezTo>
                  <a:moveTo>
                    <a:pt x="381" y="1375"/>
                  </a:moveTo>
                  <a:cubicBezTo>
                    <a:pt x="381" y="1875"/>
                    <a:pt x="381" y="1875"/>
                    <a:pt x="381" y="1875"/>
                  </a:cubicBezTo>
                  <a:moveTo>
                    <a:pt x="2624" y="1375"/>
                  </a:moveTo>
                  <a:cubicBezTo>
                    <a:pt x="2624" y="1875"/>
                    <a:pt x="2624" y="1875"/>
                    <a:pt x="2624" y="187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sz="918">
                <a:gradFill>
                  <a:gsLst>
                    <a:gs pos="0">
                      <a:srgbClr val="505050"/>
                    </a:gs>
                    <a:gs pos="100000">
                      <a:srgbClr val="505050"/>
                    </a:gs>
                  </a:gsLst>
                </a:gradFill>
                <a:latin typeface="Segoe UI"/>
              </a:endParaRPr>
            </a:p>
          </p:txBody>
        </p:sp>
      </p:grpSp>
      <p:grpSp>
        <p:nvGrpSpPr>
          <p:cNvPr id="246" name="Group 245">
            <a:extLst>
              <a:ext uri="{FF2B5EF4-FFF2-40B4-BE49-F238E27FC236}">
                <a16:creationId xmlns:a16="http://schemas.microsoft.com/office/drawing/2014/main" id="{47CC68AB-CB1F-4138-BC31-E3A0F37DE96A}"/>
              </a:ext>
            </a:extLst>
          </p:cNvPr>
          <p:cNvGrpSpPr>
            <a:grpSpLocks noChangeAspect="1"/>
          </p:cNvGrpSpPr>
          <p:nvPr/>
        </p:nvGrpSpPr>
        <p:grpSpPr>
          <a:xfrm>
            <a:off x="2516488" y="6013587"/>
            <a:ext cx="466302" cy="466302"/>
            <a:chOff x="10742419" y="4392663"/>
            <a:chExt cx="503962" cy="503962"/>
          </a:xfrm>
        </p:grpSpPr>
        <p:sp useBgFill="1">
          <p:nvSpPr>
            <p:cNvPr id="247" name="Oval 246">
              <a:extLst>
                <a:ext uri="{FF2B5EF4-FFF2-40B4-BE49-F238E27FC236}">
                  <a16:creationId xmlns:a16="http://schemas.microsoft.com/office/drawing/2014/main" id="{CF076BE7-E20F-42E1-9905-5DA3C0D79287}"/>
                </a:ext>
              </a:extLst>
            </p:cNvPr>
            <p:cNvSpPr/>
            <p:nvPr/>
          </p:nvSpPr>
          <p:spPr bwMode="auto">
            <a:xfrm rot="829071">
              <a:off x="10742419" y="4392663"/>
              <a:ext cx="503962" cy="503962"/>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8" name="camera_4" title="Icon of a security camera">
              <a:extLst>
                <a:ext uri="{FF2B5EF4-FFF2-40B4-BE49-F238E27FC236}">
                  <a16:creationId xmlns:a16="http://schemas.microsoft.com/office/drawing/2014/main" id="{AA943B61-1391-4D3E-86D6-8F7041301B06}"/>
                </a:ext>
              </a:extLst>
            </p:cNvPr>
            <p:cNvSpPr>
              <a:spLocks noChangeAspect="1" noEditPoints="1"/>
            </p:cNvSpPr>
            <p:nvPr/>
          </p:nvSpPr>
          <p:spPr bwMode="auto">
            <a:xfrm>
              <a:off x="10810826" y="4533107"/>
              <a:ext cx="348001" cy="280518"/>
            </a:xfrm>
            <a:custGeom>
              <a:avLst/>
              <a:gdLst>
                <a:gd name="T0" fmla="*/ 284 w 297"/>
                <a:gd name="T1" fmla="*/ 84 h 238"/>
                <a:gd name="T2" fmla="*/ 13 w 297"/>
                <a:gd name="T3" fmla="*/ 84 h 238"/>
                <a:gd name="T4" fmla="*/ 0 w 297"/>
                <a:gd name="T5" fmla="*/ 71 h 238"/>
                <a:gd name="T6" fmla="*/ 0 w 297"/>
                <a:gd name="T7" fmla="*/ 13 h 238"/>
                <a:gd name="T8" fmla="*/ 13 w 297"/>
                <a:gd name="T9" fmla="*/ 0 h 238"/>
                <a:gd name="T10" fmla="*/ 284 w 297"/>
                <a:gd name="T11" fmla="*/ 0 h 238"/>
                <a:gd name="T12" fmla="*/ 297 w 297"/>
                <a:gd name="T13" fmla="*/ 13 h 238"/>
                <a:gd name="T14" fmla="*/ 297 w 297"/>
                <a:gd name="T15" fmla="*/ 71 h 238"/>
                <a:gd name="T16" fmla="*/ 284 w 297"/>
                <a:gd name="T17" fmla="*/ 84 h 238"/>
                <a:gd name="T18" fmla="*/ 31 w 297"/>
                <a:gd name="T19" fmla="*/ 84 h 238"/>
                <a:gd name="T20" fmla="*/ 31 w 297"/>
                <a:gd name="T21" fmla="*/ 121 h 238"/>
                <a:gd name="T22" fmla="*/ 149 w 297"/>
                <a:gd name="T23" fmla="*/ 238 h 238"/>
                <a:gd name="T24" fmla="*/ 149 w 297"/>
                <a:gd name="T25" fmla="*/ 238 h 238"/>
                <a:gd name="T26" fmla="*/ 266 w 297"/>
                <a:gd name="T27" fmla="*/ 121 h 238"/>
                <a:gd name="T28" fmla="*/ 266 w 297"/>
                <a:gd name="T29" fmla="*/ 84 h 238"/>
                <a:gd name="T30" fmla="*/ 207 w 297"/>
                <a:gd name="T31" fmla="*/ 223 h 238"/>
                <a:gd name="T32" fmla="*/ 207 w 297"/>
                <a:gd name="T33" fmla="*/ 174 h 238"/>
                <a:gd name="T34" fmla="*/ 149 w 297"/>
                <a:gd name="T35" fmla="*/ 115 h 238"/>
                <a:gd name="T36" fmla="*/ 149 w 297"/>
                <a:gd name="T37" fmla="*/ 115 h 238"/>
                <a:gd name="T38" fmla="*/ 90 w 297"/>
                <a:gd name="T39" fmla="*/ 174 h 238"/>
                <a:gd name="T40" fmla="*/ 90 w 297"/>
                <a:gd name="T41" fmla="*/ 223 h 238"/>
                <a:gd name="T42" fmla="*/ 149 w 297"/>
                <a:gd name="T43" fmla="*/ 135 h 238"/>
                <a:gd name="T44" fmla="*/ 112 w 297"/>
                <a:gd name="T45" fmla="*/ 172 h 238"/>
                <a:gd name="T46" fmla="*/ 149 w 297"/>
                <a:gd name="T47" fmla="*/ 209 h 238"/>
                <a:gd name="T48" fmla="*/ 185 w 297"/>
                <a:gd name="T49" fmla="*/ 172 h 238"/>
                <a:gd name="T50" fmla="*/ 149 w 297"/>
                <a:gd name="T51" fmla="*/ 135 h 238"/>
                <a:gd name="T52" fmla="*/ 266 w 297"/>
                <a:gd name="T53" fmla="*/ 41 h 238"/>
                <a:gd name="T54" fmla="*/ 259 w 297"/>
                <a:gd name="T55" fmla="*/ 48 h 238"/>
                <a:gd name="T56" fmla="*/ 266 w 297"/>
                <a:gd name="T57" fmla="*/ 56 h 238"/>
                <a:gd name="T58" fmla="*/ 274 w 297"/>
                <a:gd name="T59" fmla="*/ 48 h 238"/>
                <a:gd name="T60" fmla="*/ 266 w 297"/>
                <a:gd name="T61" fmla="*/ 41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97" h="238">
                  <a:moveTo>
                    <a:pt x="284" y="84"/>
                  </a:moveTo>
                  <a:cubicBezTo>
                    <a:pt x="13" y="84"/>
                    <a:pt x="13" y="84"/>
                    <a:pt x="13" y="84"/>
                  </a:cubicBezTo>
                  <a:cubicBezTo>
                    <a:pt x="6" y="84"/>
                    <a:pt x="0" y="78"/>
                    <a:pt x="0" y="71"/>
                  </a:cubicBezTo>
                  <a:cubicBezTo>
                    <a:pt x="0" y="13"/>
                    <a:pt x="0" y="13"/>
                    <a:pt x="0" y="13"/>
                  </a:cubicBezTo>
                  <a:cubicBezTo>
                    <a:pt x="0" y="6"/>
                    <a:pt x="6" y="0"/>
                    <a:pt x="13" y="0"/>
                  </a:cubicBezTo>
                  <a:cubicBezTo>
                    <a:pt x="284" y="0"/>
                    <a:pt x="284" y="0"/>
                    <a:pt x="284" y="0"/>
                  </a:cubicBezTo>
                  <a:cubicBezTo>
                    <a:pt x="291" y="0"/>
                    <a:pt x="297" y="6"/>
                    <a:pt x="297" y="13"/>
                  </a:cubicBezTo>
                  <a:cubicBezTo>
                    <a:pt x="297" y="71"/>
                    <a:pt x="297" y="71"/>
                    <a:pt x="297" y="71"/>
                  </a:cubicBezTo>
                  <a:cubicBezTo>
                    <a:pt x="297" y="78"/>
                    <a:pt x="291" y="84"/>
                    <a:pt x="284" y="84"/>
                  </a:cubicBezTo>
                  <a:close/>
                  <a:moveTo>
                    <a:pt x="31" y="84"/>
                  </a:moveTo>
                  <a:cubicBezTo>
                    <a:pt x="31" y="121"/>
                    <a:pt x="31" y="121"/>
                    <a:pt x="31" y="121"/>
                  </a:cubicBezTo>
                  <a:cubicBezTo>
                    <a:pt x="31" y="185"/>
                    <a:pt x="84" y="238"/>
                    <a:pt x="149" y="238"/>
                  </a:cubicBezTo>
                  <a:cubicBezTo>
                    <a:pt x="149" y="238"/>
                    <a:pt x="149" y="238"/>
                    <a:pt x="149" y="238"/>
                  </a:cubicBezTo>
                  <a:cubicBezTo>
                    <a:pt x="213" y="238"/>
                    <a:pt x="266" y="185"/>
                    <a:pt x="266" y="121"/>
                  </a:cubicBezTo>
                  <a:cubicBezTo>
                    <a:pt x="266" y="84"/>
                    <a:pt x="266" y="84"/>
                    <a:pt x="266" y="84"/>
                  </a:cubicBezTo>
                  <a:moveTo>
                    <a:pt x="207" y="223"/>
                  </a:moveTo>
                  <a:cubicBezTo>
                    <a:pt x="207" y="174"/>
                    <a:pt x="207" y="174"/>
                    <a:pt x="207" y="174"/>
                  </a:cubicBezTo>
                  <a:cubicBezTo>
                    <a:pt x="207" y="141"/>
                    <a:pt x="181" y="115"/>
                    <a:pt x="149" y="115"/>
                  </a:cubicBezTo>
                  <a:cubicBezTo>
                    <a:pt x="149" y="115"/>
                    <a:pt x="149" y="115"/>
                    <a:pt x="149" y="115"/>
                  </a:cubicBezTo>
                  <a:cubicBezTo>
                    <a:pt x="117" y="115"/>
                    <a:pt x="90" y="141"/>
                    <a:pt x="90" y="174"/>
                  </a:cubicBezTo>
                  <a:cubicBezTo>
                    <a:pt x="90" y="223"/>
                    <a:pt x="90" y="223"/>
                    <a:pt x="90" y="223"/>
                  </a:cubicBezTo>
                  <a:moveTo>
                    <a:pt x="149" y="135"/>
                  </a:moveTo>
                  <a:cubicBezTo>
                    <a:pt x="128" y="135"/>
                    <a:pt x="112" y="152"/>
                    <a:pt x="112" y="172"/>
                  </a:cubicBezTo>
                  <a:cubicBezTo>
                    <a:pt x="112" y="192"/>
                    <a:pt x="128" y="209"/>
                    <a:pt x="149" y="209"/>
                  </a:cubicBezTo>
                  <a:cubicBezTo>
                    <a:pt x="169" y="209"/>
                    <a:pt x="185" y="192"/>
                    <a:pt x="185" y="172"/>
                  </a:cubicBezTo>
                  <a:cubicBezTo>
                    <a:pt x="185" y="152"/>
                    <a:pt x="169" y="135"/>
                    <a:pt x="149" y="135"/>
                  </a:cubicBezTo>
                  <a:close/>
                  <a:moveTo>
                    <a:pt x="266" y="41"/>
                  </a:moveTo>
                  <a:cubicBezTo>
                    <a:pt x="262" y="41"/>
                    <a:pt x="259" y="44"/>
                    <a:pt x="259" y="48"/>
                  </a:cubicBezTo>
                  <a:cubicBezTo>
                    <a:pt x="259" y="53"/>
                    <a:pt x="262" y="56"/>
                    <a:pt x="266" y="56"/>
                  </a:cubicBezTo>
                  <a:cubicBezTo>
                    <a:pt x="270" y="56"/>
                    <a:pt x="274" y="53"/>
                    <a:pt x="274" y="48"/>
                  </a:cubicBezTo>
                  <a:cubicBezTo>
                    <a:pt x="274" y="44"/>
                    <a:pt x="270" y="41"/>
                    <a:pt x="266" y="41"/>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sz="918">
                <a:gradFill>
                  <a:gsLst>
                    <a:gs pos="0">
                      <a:srgbClr val="505050"/>
                    </a:gs>
                    <a:gs pos="100000">
                      <a:srgbClr val="505050"/>
                    </a:gs>
                  </a:gsLst>
                </a:gradFill>
                <a:latin typeface="Segoe UI"/>
              </a:endParaRPr>
            </a:p>
          </p:txBody>
        </p:sp>
      </p:grpSp>
      <p:grpSp>
        <p:nvGrpSpPr>
          <p:cNvPr id="249" name="Group 248">
            <a:extLst>
              <a:ext uri="{FF2B5EF4-FFF2-40B4-BE49-F238E27FC236}">
                <a16:creationId xmlns:a16="http://schemas.microsoft.com/office/drawing/2014/main" id="{D623B022-D9F2-402D-A397-8F05DD8CA88E}"/>
              </a:ext>
            </a:extLst>
          </p:cNvPr>
          <p:cNvGrpSpPr>
            <a:grpSpLocks noChangeAspect="1"/>
          </p:cNvGrpSpPr>
          <p:nvPr/>
        </p:nvGrpSpPr>
        <p:grpSpPr>
          <a:xfrm>
            <a:off x="4983246" y="1715937"/>
            <a:ext cx="466302" cy="466302"/>
            <a:chOff x="1991812" y="2055341"/>
            <a:chExt cx="531570" cy="531570"/>
          </a:xfrm>
        </p:grpSpPr>
        <p:sp useBgFill="1">
          <p:nvSpPr>
            <p:cNvPr id="250" name="Oval 249">
              <a:extLst>
                <a:ext uri="{FF2B5EF4-FFF2-40B4-BE49-F238E27FC236}">
                  <a16:creationId xmlns:a16="http://schemas.microsoft.com/office/drawing/2014/main" id="{82045330-BEDE-4C03-B941-0043B119D49A}"/>
                </a:ext>
              </a:extLst>
            </p:cNvPr>
            <p:cNvSpPr/>
            <p:nvPr/>
          </p:nvSpPr>
          <p:spPr bwMode="auto">
            <a:xfrm rot="20650545">
              <a:off x="1991812" y="2055341"/>
              <a:ext cx="531570" cy="53157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1" name="chip" title="Icon of a computer chip">
              <a:extLst>
                <a:ext uri="{FF2B5EF4-FFF2-40B4-BE49-F238E27FC236}">
                  <a16:creationId xmlns:a16="http://schemas.microsoft.com/office/drawing/2014/main" id="{8C4DDC2D-9577-4FB9-9FE0-F049D7BA1AC4}"/>
                </a:ext>
              </a:extLst>
            </p:cNvPr>
            <p:cNvSpPr>
              <a:spLocks noChangeAspect="1" noEditPoints="1"/>
            </p:cNvSpPr>
            <p:nvPr/>
          </p:nvSpPr>
          <p:spPr bwMode="auto">
            <a:xfrm>
              <a:off x="2078350" y="2138246"/>
              <a:ext cx="358494" cy="365760"/>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sz="918">
                <a:gradFill>
                  <a:gsLst>
                    <a:gs pos="0">
                      <a:srgbClr val="505050"/>
                    </a:gs>
                    <a:gs pos="100000">
                      <a:srgbClr val="505050"/>
                    </a:gs>
                  </a:gsLst>
                </a:gradFill>
                <a:latin typeface="Segoe UI"/>
              </a:endParaRPr>
            </a:p>
          </p:txBody>
        </p:sp>
      </p:grpSp>
      <p:grpSp>
        <p:nvGrpSpPr>
          <p:cNvPr id="252" name="Group 251">
            <a:extLst>
              <a:ext uri="{FF2B5EF4-FFF2-40B4-BE49-F238E27FC236}">
                <a16:creationId xmlns:a16="http://schemas.microsoft.com/office/drawing/2014/main" id="{F57F0ED5-2A04-42D8-8BC3-10FEA2CC296F}"/>
              </a:ext>
            </a:extLst>
          </p:cNvPr>
          <p:cNvGrpSpPr>
            <a:grpSpLocks noChangeAspect="1"/>
          </p:cNvGrpSpPr>
          <p:nvPr/>
        </p:nvGrpSpPr>
        <p:grpSpPr>
          <a:xfrm>
            <a:off x="5730859" y="2849094"/>
            <a:ext cx="466302" cy="466302"/>
            <a:chOff x="4333356" y="2180217"/>
            <a:chExt cx="604488" cy="604488"/>
          </a:xfrm>
        </p:grpSpPr>
        <p:sp useBgFill="1">
          <p:nvSpPr>
            <p:cNvPr id="253" name="Oval 252">
              <a:extLst>
                <a:ext uri="{FF2B5EF4-FFF2-40B4-BE49-F238E27FC236}">
                  <a16:creationId xmlns:a16="http://schemas.microsoft.com/office/drawing/2014/main" id="{E0259C01-03BE-4D5B-A150-9BF09A0CAD93}"/>
                </a:ext>
              </a:extLst>
            </p:cNvPr>
            <p:cNvSpPr/>
            <p:nvPr/>
          </p:nvSpPr>
          <p:spPr bwMode="auto">
            <a:xfrm rot="1864674">
              <a:off x="4333356" y="2180217"/>
              <a:ext cx="604488" cy="604488"/>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4" name="Browser_2" title="Icon of a browser window with a home symbol inside">
              <a:extLst>
                <a:ext uri="{FF2B5EF4-FFF2-40B4-BE49-F238E27FC236}">
                  <a16:creationId xmlns:a16="http://schemas.microsoft.com/office/drawing/2014/main" id="{CFA6CCA5-6CEC-4136-95F3-910DEDF6D9F5}"/>
                </a:ext>
              </a:extLst>
            </p:cNvPr>
            <p:cNvSpPr>
              <a:spLocks noChangeAspect="1" noEditPoints="1"/>
            </p:cNvSpPr>
            <p:nvPr/>
          </p:nvSpPr>
          <p:spPr bwMode="auto">
            <a:xfrm>
              <a:off x="4413378" y="2289618"/>
              <a:ext cx="430220" cy="365760"/>
            </a:xfrm>
            <a:custGeom>
              <a:avLst/>
              <a:gdLst>
                <a:gd name="T0" fmla="*/ 0 w 335"/>
                <a:gd name="T1" fmla="*/ 0 h 285"/>
                <a:gd name="T2" fmla="*/ 335 w 335"/>
                <a:gd name="T3" fmla="*/ 0 h 285"/>
                <a:gd name="T4" fmla="*/ 335 w 335"/>
                <a:gd name="T5" fmla="*/ 285 h 285"/>
                <a:gd name="T6" fmla="*/ 0 w 335"/>
                <a:gd name="T7" fmla="*/ 285 h 285"/>
                <a:gd name="T8" fmla="*/ 0 w 335"/>
                <a:gd name="T9" fmla="*/ 0 h 285"/>
                <a:gd name="T10" fmla="*/ 0 w 335"/>
                <a:gd name="T11" fmla="*/ 64 h 285"/>
                <a:gd name="T12" fmla="*/ 335 w 335"/>
                <a:gd name="T13" fmla="*/ 64 h 285"/>
                <a:gd name="T14" fmla="*/ 293 w 335"/>
                <a:gd name="T15" fmla="*/ 36 h 285"/>
                <a:gd name="T16" fmla="*/ 298 w 335"/>
                <a:gd name="T17" fmla="*/ 31 h 285"/>
                <a:gd name="T18" fmla="*/ 293 w 335"/>
                <a:gd name="T19" fmla="*/ 27 h 285"/>
                <a:gd name="T20" fmla="*/ 289 w 335"/>
                <a:gd name="T21" fmla="*/ 31 h 285"/>
                <a:gd name="T22" fmla="*/ 293 w 335"/>
                <a:gd name="T23" fmla="*/ 36 h 285"/>
                <a:gd name="T24" fmla="*/ 240 w 335"/>
                <a:gd name="T25" fmla="*/ 36 h 285"/>
                <a:gd name="T26" fmla="*/ 245 w 335"/>
                <a:gd name="T27" fmla="*/ 31 h 285"/>
                <a:gd name="T28" fmla="*/ 240 w 335"/>
                <a:gd name="T29" fmla="*/ 27 h 285"/>
                <a:gd name="T30" fmla="*/ 235 w 335"/>
                <a:gd name="T31" fmla="*/ 31 h 285"/>
                <a:gd name="T32" fmla="*/ 240 w 335"/>
                <a:gd name="T33" fmla="*/ 36 h 285"/>
                <a:gd name="T34" fmla="*/ 187 w 335"/>
                <a:gd name="T35" fmla="*/ 36 h 285"/>
                <a:gd name="T36" fmla="*/ 192 w 335"/>
                <a:gd name="T37" fmla="*/ 31 h 285"/>
                <a:gd name="T38" fmla="*/ 187 w 335"/>
                <a:gd name="T39" fmla="*/ 27 h 285"/>
                <a:gd name="T40" fmla="*/ 182 w 335"/>
                <a:gd name="T41" fmla="*/ 31 h 285"/>
                <a:gd name="T42" fmla="*/ 187 w 335"/>
                <a:gd name="T43" fmla="*/ 36 h 285"/>
                <a:gd name="T44" fmla="*/ 157 w 335"/>
                <a:gd name="T45" fmla="*/ 233 h 285"/>
                <a:gd name="T46" fmla="*/ 157 w 335"/>
                <a:gd name="T47" fmla="*/ 190 h 285"/>
                <a:gd name="T48" fmla="*/ 185 w 335"/>
                <a:gd name="T49" fmla="*/ 190 h 285"/>
                <a:gd name="T50" fmla="*/ 185 w 335"/>
                <a:gd name="T51" fmla="*/ 233 h 285"/>
                <a:gd name="T52" fmla="*/ 232 w 335"/>
                <a:gd name="T53" fmla="*/ 233 h 285"/>
                <a:gd name="T54" fmla="*/ 232 w 335"/>
                <a:gd name="T55" fmla="*/ 165 h 285"/>
                <a:gd name="T56" fmla="*/ 171 w 335"/>
                <a:gd name="T57" fmla="*/ 105 h 285"/>
                <a:gd name="T58" fmla="*/ 111 w 335"/>
                <a:gd name="T59" fmla="*/ 165 h 285"/>
                <a:gd name="T60" fmla="*/ 111 w 335"/>
                <a:gd name="T61" fmla="*/ 233 h 285"/>
                <a:gd name="T62" fmla="*/ 157 w 335"/>
                <a:gd name="T63" fmla="*/ 233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35" h="285">
                  <a:moveTo>
                    <a:pt x="0" y="0"/>
                  </a:moveTo>
                  <a:cubicBezTo>
                    <a:pt x="335" y="0"/>
                    <a:pt x="335" y="0"/>
                    <a:pt x="335" y="0"/>
                  </a:cubicBezTo>
                  <a:cubicBezTo>
                    <a:pt x="335" y="285"/>
                    <a:pt x="335" y="285"/>
                    <a:pt x="335" y="285"/>
                  </a:cubicBezTo>
                  <a:cubicBezTo>
                    <a:pt x="0" y="285"/>
                    <a:pt x="0" y="285"/>
                    <a:pt x="0" y="285"/>
                  </a:cubicBezTo>
                  <a:cubicBezTo>
                    <a:pt x="0" y="0"/>
                    <a:pt x="0" y="0"/>
                    <a:pt x="0" y="0"/>
                  </a:cubicBezTo>
                  <a:close/>
                  <a:moveTo>
                    <a:pt x="0" y="64"/>
                  </a:moveTo>
                  <a:cubicBezTo>
                    <a:pt x="335" y="64"/>
                    <a:pt x="335" y="64"/>
                    <a:pt x="335" y="64"/>
                  </a:cubicBezTo>
                  <a:moveTo>
                    <a:pt x="293" y="36"/>
                  </a:moveTo>
                  <a:cubicBezTo>
                    <a:pt x="296" y="36"/>
                    <a:pt x="298" y="34"/>
                    <a:pt x="298" y="31"/>
                  </a:cubicBezTo>
                  <a:cubicBezTo>
                    <a:pt x="298" y="29"/>
                    <a:pt x="296" y="27"/>
                    <a:pt x="293" y="27"/>
                  </a:cubicBezTo>
                  <a:cubicBezTo>
                    <a:pt x="291" y="27"/>
                    <a:pt x="289" y="29"/>
                    <a:pt x="289" y="31"/>
                  </a:cubicBezTo>
                  <a:cubicBezTo>
                    <a:pt x="289" y="34"/>
                    <a:pt x="291" y="36"/>
                    <a:pt x="293" y="36"/>
                  </a:cubicBezTo>
                  <a:close/>
                  <a:moveTo>
                    <a:pt x="240" y="36"/>
                  </a:moveTo>
                  <a:cubicBezTo>
                    <a:pt x="243" y="36"/>
                    <a:pt x="245" y="34"/>
                    <a:pt x="245" y="31"/>
                  </a:cubicBezTo>
                  <a:cubicBezTo>
                    <a:pt x="245" y="29"/>
                    <a:pt x="243" y="27"/>
                    <a:pt x="240" y="27"/>
                  </a:cubicBezTo>
                  <a:cubicBezTo>
                    <a:pt x="238" y="27"/>
                    <a:pt x="235" y="29"/>
                    <a:pt x="235" y="31"/>
                  </a:cubicBezTo>
                  <a:cubicBezTo>
                    <a:pt x="235" y="34"/>
                    <a:pt x="238" y="36"/>
                    <a:pt x="240" y="36"/>
                  </a:cubicBezTo>
                  <a:close/>
                  <a:moveTo>
                    <a:pt x="187" y="36"/>
                  </a:moveTo>
                  <a:cubicBezTo>
                    <a:pt x="189" y="36"/>
                    <a:pt x="192" y="34"/>
                    <a:pt x="192" y="31"/>
                  </a:cubicBezTo>
                  <a:cubicBezTo>
                    <a:pt x="192" y="29"/>
                    <a:pt x="189" y="27"/>
                    <a:pt x="187" y="27"/>
                  </a:cubicBezTo>
                  <a:cubicBezTo>
                    <a:pt x="184" y="27"/>
                    <a:pt x="182" y="29"/>
                    <a:pt x="182" y="31"/>
                  </a:cubicBezTo>
                  <a:cubicBezTo>
                    <a:pt x="182" y="34"/>
                    <a:pt x="184" y="36"/>
                    <a:pt x="187" y="36"/>
                  </a:cubicBezTo>
                  <a:close/>
                  <a:moveTo>
                    <a:pt x="157" y="233"/>
                  </a:moveTo>
                  <a:cubicBezTo>
                    <a:pt x="157" y="190"/>
                    <a:pt x="157" y="190"/>
                    <a:pt x="157" y="190"/>
                  </a:cubicBezTo>
                  <a:cubicBezTo>
                    <a:pt x="185" y="190"/>
                    <a:pt x="185" y="190"/>
                    <a:pt x="185" y="190"/>
                  </a:cubicBezTo>
                  <a:cubicBezTo>
                    <a:pt x="185" y="233"/>
                    <a:pt x="185" y="233"/>
                    <a:pt x="185" y="233"/>
                  </a:cubicBezTo>
                  <a:cubicBezTo>
                    <a:pt x="232" y="233"/>
                    <a:pt x="232" y="233"/>
                    <a:pt x="232" y="233"/>
                  </a:cubicBezTo>
                  <a:cubicBezTo>
                    <a:pt x="232" y="165"/>
                    <a:pt x="232" y="165"/>
                    <a:pt x="232" y="165"/>
                  </a:cubicBezTo>
                  <a:cubicBezTo>
                    <a:pt x="171" y="105"/>
                    <a:pt x="171" y="105"/>
                    <a:pt x="171" y="105"/>
                  </a:cubicBezTo>
                  <a:cubicBezTo>
                    <a:pt x="111" y="165"/>
                    <a:pt x="111" y="165"/>
                    <a:pt x="111" y="165"/>
                  </a:cubicBezTo>
                  <a:cubicBezTo>
                    <a:pt x="111" y="233"/>
                    <a:pt x="111" y="233"/>
                    <a:pt x="111" y="233"/>
                  </a:cubicBezTo>
                  <a:lnTo>
                    <a:pt x="157" y="233"/>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grpSp>
      <p:grpSp>
        <p:nvGrpSpPr>
          <p:cNvPr id="255" name="Group 254">
            <a:extLst>
              <a:ext uri="{FF2B5EF4-FFF2-40B4-BE49-F238E27FC236}">
                <a16:creationId xmlns:a16="http://schemas.microsoft.com/office/drawing/2014/main" id="{31EE4C94-19DE-4166-9873-A601D3CC0971}"/>
              </a:ext>
            </a:extLst>
          </p:cNvPr>
          <p:cNvGrpSpPr>
            <a:grpSpLocks noChangeAspect="1"/>
          </p:cNvGrpSpPr>
          <p:nvPr/>
        </p:nvGrpSpPr>
        <p:grpSpPr>
          <a:xfrm>
            <a:off x="4949591" y="5778850"/>
            <a:ext cx="466302" cy="466302"/>
            <a:chOff x="8096061" y="2308701"/>
            <a:chExt cx="493034" cy="493034"/>
          </a:xfrm>
        </p:grpSpPr>
        <p:sp useBgFill="1">
          <p:nvSpPr>
            <p:cNvPr id="256" name="Oval 255">
              <a:extLst>
                <a:ext uri="{FF2B5EF4-FFF2-40B4-BE49-F238E27FC236}">
                  <a16:creationId xmlns:a16="http://schemas.microsoft.com/office/drawing/2014/main" id="{1B789697-7330-484B-8E66-4A3DAA222E06}"/>
                </a:ext>
              </a:extLst>
            </p:cNvPr>
            <p:cNvSpPr/>
            <p:nvPr/>
          </p:nvSpPr>
          <p:spPr bwMode="auto">
            <a:xfrm rot="499123">
              <a:off x="8096061" y="2308701"/>
              <a:ext cx="493034" cy="493034"/>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7" name="girl" title="Icon of a young woman">
              <a:extLst>
                <a:ext uri="{FF2B5EF4-FFF2-40B4-BE49-F238E27FC236}">
                  <a16:creationId xmlns:a16="http://schemas.microsoft.com/office/drawing/2014/main" id="{B0F4B9DC-21B5-4417-81BB-A7A027814B96}"/>
                </a:ext>
              </a:extLst>
            </p:cNvPr>
            <p:cNvSpPr>
              <a:spLocks noChangeAspect="1" noEditPoints="1"/>
            </p:cNvSpPr>
            <p:nvPr/>
          </p:nvSpPr>
          <p:spPr bwMode="auto">
            <a:xfrm>
              <a:off x="8169012" y="2348401"/>
              <a:ext cx="308832" cy="365760"/>
            </a:xfrm>
            <a:custGeom>
              <a:avLst/>
              <a:gdLst>
                <a:gd name="T0" fmla="*/ 65 w 299"/>
                <a:gd name="T1" fmla="*/ 119 h 354"/>
                <a:gd name="T2" fmla="*/ 169 w 299"/>
                <a:gd name="T3" fmla="*/ 15 h 354"/>
                <a:gd name="T4" fmla="*/ 273 w 299"/>
                <a:gd name="T5" fmla="*/ 119 h 354"/>
                <a:gd name="T6" fmla="*/ 169 w 299"/>
                <a:gd name="T7" fmla="*/ 223 h 354"/>
                <a:gd name="T8" fmla="*/ 65 w 299"/>
                <a:gd name="T9" fmla="*/ 119 h 354"/>
                <a:gd name="T10" fmla="*/ 299 w 299"/>
                <a:gd name="T11" fmla="*/ 354 h 354"/>
                <a:gd name="T12" fmla="*/ 169 w 299"/>
                <a:gd name="T13" fmla="*/ 223 h 354"/>
                <a:gd name="T14" fmla="*/ 38 w 299"/>
                <a:gd name="T15" fmla="*/ 354 h 354"/>
                <a:gd name="T16" fmla="*/ 112 w 299"/>
                <a:gd name="T17" fmla="*/ 236 h 354"/>
                <a:gd name="T18" fmla="*/ 169 w 299"/>
                <a:gd name="T19" fmla="*/ 289 h 354"/>
                <a:gd name="T20" fmla="*/ 225 w 299"/>
                <a:gd name="T21" fmla="*/ 236 h 354"/>
                <a:gd name="T22" fmla="*/ 105 w 299"/>
                <a:gd name="T23" fmla="*/ 37 h 354"/>
                <a:gd name="T24" fmla="*/ 165 w 299"/>
                <a:gd name="T25" fmla="*/ 85 h 354"/>
                <a:gd name="T26" fmla="*/ 269 w 299"/>
                <a:gd name="T27" fmla="*/ 90 h 354"/>
                <a:gd name="T28" fmla="*/ 69 w 299"/>
                <a:gd name="T29" fmla="*/ 148 h 354"/>
                <a:gd name="T30" fmla="*/ 105 w 299"/>
                <a:gd name="T31" fmla="*/ 107 h 354"/>
                <a:gd name="T32" fmla="*/ 99 w 299"/>
                <a:gd name="T33" fmla="*/ 42 h 354"/>
                <a:gd name="T34" fmla="*/ 105 w 299"/>
                <a:gd name="T35" fmla="*/ 37 h 354"/>
                <a:gd name="T36" fmla="*/ 55 w 299"/>
                <a:gd name="T37" fmla="*/ 25 h 354"/>
                <a:gd name="T38" fmla="*/ 62 w 299"/>
                <a:gd name="T39" fmla="*/ 109 h 354"/>
                <a:gd name="T40" fmla="*/ 0 w 299"/>
                <a:gd name="T41" fmla="*/ 127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9" h="354">
                  <a:moveTo>
                    <a:pt x="65" y="119"/>
                  </a:moveTo>
                  <a:cubicBezTo>
                    <a:pt x="65" y="62"/>
                    <a:pt x="111" y="15"/>
                    <a:pt x="169" y="15"/>
                  </a:cubicBezTo>
                  <a:cubicBezTo>
                    <a:pt x="226" y="15"/>
                    <a:pt x="273" y="62"/>
                    <a:pt x="273" y="119"/>
                  </a:cubicBezTo>
                  <a:cubicBezTo>
                    <a:pt x="273" y="177"/>
                    <a:pt x="226" y="223"/>
                    <a:pt x="169" y="223"/>
                  </a:cubicBezTo>
                  <a:cubicBezTo>
                    <a:pt x="111" y="223"/>
                    <a:pt x="65" y="177"/>
                    <a:pt x="65" y="119"/>
                  </a:cubicBezTo>
                  <a:close/>
                  <a:moveTo>
                    <a:pt x="299" y="354"/>
                  </a:moveTo>
                  <a:cubicBezTo>
                    <a:pt x="299" y="282"/>
                    <a:pt x="241" y="223"/>
                    <a:pt x="169" y="223"/>
                  </a:cubicBezTo>
                  <a:cubicBezTo>
                    <a:pt x="97" y="223"/>
                    <a:pt x="38" y="282"/>
                    <a:pt x="38" y="354"/>
                  </a:cubicBezTo>
                  <a:moveTo>
                    <a:pt x="112" y="236"/>
                  </a:moveTo>
                  <a:cubicBezTo>
                    <a:pt x="169" y="289"/>
                    <a:pt x="169" y="289"/>
                    <a:pt x="169" y="289"/>
                  </a:cubicBezTo>
                  <a:cubicBezTo>
                    <a:pt x="225" y="236"/>
                    <a:pt x="225" y="236"/>
                    <a:pt x="225" y="236"/>
                  </a:cubicBezTo>
                  <a:moveTo>
                    <a:pt x="105" y="37"/>
                  </a:moveTo>
                  <a:cubicBezTo>
                    <a:pt x="105" y="37"/>
                    <a:pt x="130" y="75"/>
                    <a:pt x="165" y="85"/>
                  </a:cubicBezTo>
                  <a:cubicBezTo>
                    <a:pt x="206" y="96"/>
                    <a:pt x="269" y="90"/>
                    <a:pt x="269" y="90"/>
                  </a:cubicBezTo>
                  <a:moveTo>
                    <a:pt x="69" y="148"/>
                  </a:moveTo>
                  <a:cubicBezTo>
                    <a:pt x="69" y="148"/>
                    <a:pt x="98" y="128"/>
                    <a:pt x="105" y="107"/>
                  </a:cubicBezTo>
                  <a:cubicBezTo>
                    <a:pt x="117" y="68"/>
                    <a:pt x="99" y="42"/>
                    <a:pt x="99" y="42"/>
                  </a:cubicBezTo>
                  <a:moveTo>
                    <a:pt x="105" y="37"/>
                  </a:moveTo>
                  <a:cubicBezTo>
                    <a:pt x="105" y="37"/>
                    <a:pt x="87" y="0"/>
                    <a:pt x="55" y="25"/>
                  </a:cubicBezTo>
                  <a:cubicBezTo>
                    <a:pt x="28" y="47"/>
                    <a:pt x="66" y="87"/>
                    <a:pt x="62" y="109"/>
                  </a:cubicBezTo>
                  <a:cubicBezTo>
                    <a:pt x="55" y="139"/>
                    <a:pt x="0" y="127"/>
                    <a:pt x="0" y="12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sz="918">
                <a:gradFill>
                  <a:gsLst>
                    <a:gs pos="0">
                      <a:srgbClr val="505050"/>
                    </a:gs>
                    <a:gs pos="100000">
                      <a:srgbClr val="505050"/>
                    </a:gs>
                  </a:gsLst>
                </a:gradFill>
                <a:latin typeface="Segoe UI"/>
              </a:endParaRPr>
            </a:p>
          </p:txBody>
        </p:sp>
      </p:grpSp>
      <p:grpSp>
        <p:nvGrpSpPr>
          <p:cNvPr id="258" name="Group 257">
            <a:extLst>
              <a:ext uri="{FF2B5EF4-FFF2-40B4-BE49-F238E27FC236}">
                <a16:creationId xmlns:a16="http://schemas.microsoft.com/office/drawing/2014/main" id="{52FB40E0-01FA-4745-B75B-D2D0D8901BB8}"/>
              </a:ext>
            </a:extLst>
          </p:cNvPr>
          <p:cNvGrpSpPr>
            <a:grpSpLocks noChangeAspect="1"/>
          </p:cNvGrpSpPr>
          <p:nvPr/>
        </p:nvGrpSpPr>
        <p:grpSpPr>
          <a:xfrm>
            <a:off x="9020284" y="2595284"/>
            <a:ext cx="466302" cy="466302"/>
            <a:chOff x="7390889" y="2022303"/>
            <a:chExt cx="507144" cy="507144"/>
          </a:xfrm>
        </p:grpSpPr>
        <p:sp useBgFill="1">
          <p:nvSpPr>
            <p:cNvPr id="259" name="Oval 258">
              <a:extLst>
                <a:ext uri="{FF2B5EF4-FFF2-40B4-BE49-F238E27FC236}">
                  <a16:creationId xmlns:a16="http://schemas.microsoft.com/office/drawing/2014/main" id="{8D7DC6FB-6505-4079-89E0-C95F499A550B}"/>
                </a:ext>
              </a:extLst>
            </p:cNvPr>
            <p:cNvSpPr/>
            <p:nvPr/>
          </p:nvSpPr>
          <p:spPr bwMode="auto">
            <a:xfrm rot="4020000">
              <a:off x="7390889" y="2022303"/>
              <a:ext cx="507144" cy="507144"/>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0" name="girl_2" title="Icon of a woman">
              <a:extLst>
                <a:ext uri="{FF2B5EF4-FFF2-40B4-BE49-F238E27FC236}">
                  <a16:creationId xmlns:a16="http://schemas.microsoft.com/office/drawing/2014/main" id="{596938FD-0EB4-469F-B369-CCA6DB8E04C5}"/>
                </a:ext>
              </a:extLst>
            </p:cNvPr>
            <p:cNvSpPr>
              <a:spLocks noChangeAspect="1" noEditPoints="1"/>
            </p:cNvSpPr>
            <p:nvPr/>
          </p:nvSpPr>
          <p:spPr bwMode="auto">
            <a:xfrm>
              <a:off x="7466785" y="2068928"/>
              <a:ext cx="355352" cy="365760"/>
            </a:xfrm>
            <a:custGeom>
              <a:avLst/>
              <a:gdLst>
                <a:gd name="T0" fmla="*/ 62 w 331"/>
                <a:gd name="T1" fmla="*/ 104 h 339"/>
                <a:gd name="T2" fmla="*/ 166 w 331"/>
                <a:gd name="T3" fmla="*/ 0 h 339"/>
                <a:gd name="T4" fmla="*/ 270 w 331"/>
                <a:gd name="T5" fmla="*/ 104 h 339"/>
                <a:gd name="T6" fmla="*/ 166 w 331"/>
                <a:gd name="T7" fmla="*/ 208 h 339"/>
                <a:gd name="T8" fmla="*/ 62 w 331"/>
                <a:gd name="T9" fmla="*/ 104 h 339"/>
                <a:gd name="T10" fmla="*/ 296 w 331"/>
                <a:gd name="T11" fmla="*/ 339 h 339"/>
                <a:gd name="T12" fmla="*/ 166 w 331"/>
                <a:gd name="T13" fmla="*/ 208 h 339"/>
                <a:gd name="T14" fmla="*/ 35 w 331"/>
                <a:gd name="T15" fmla="*/ 339 h 339"/>
                <a:gd name="T16" fmla="*/ 109 w 331"/>
                <a:gd name="T17" fmla="*/ 221 h 339"/>
                <a:gd name="T18" fmla="*/ 166 w 331"/>
                <a:gd name="T19" fmla="*/ 274 h 339"/>
                <a:gd name="T20" fmla="*/ 222 w 331"/>
                <a:gd name="T21" fmla="*/ 221 h 339"/>
                <a:gd name="T22" fmla="*/ 0 w 331"/>
                <a:gd name="T23" fmla="*/ 190 h 339"/>
                <a:gd name="T24" fmla="*/ 31 w 331"/>
                <a:gd name="T25" fmla="*/ 217 h 339"/>
                <a:gd name="T26" fmla="*/ 62 w 331"/>
                <a:gd name="T27" fmla="*/ 190 h 339"/>
                <a:gd name="T28" fmla="*/ 62 w 331"/>
                <a:gd name="T29" fmla="*/ 101 h 339"/>
                <a:gd name="T30" fmla="*/ 62 w 331"/>
                <a:gd name="T31" fmla="*/ 192 h 339"/>
                <a:gd name="T32" fmla="*/ 270 w 331"/>
                <a:gd name="T33" fmla="*/ 190 h 339"/>
                <a:gd name="T34" fmla="*/ 300 w 331"/>
                <a:gd name="T35" fmla="*/ 217 h 339"/>
                <a:gd name="T36" fmla="*/ 331 w 331"/>
                <a:gd name="T37" fmla="*/ 190 h 339"/>
                <a:gd name="T38" fmla="*/ 270 w 331"/>
                <a:gd name="T39" fmla="*/ 101 h 339"/>
                <a:gd name="T40" fmla="*/ 270 w 331"/>
                <a:gd name="T41" fmla="*/ 192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1" h="339">
                  <a:moveTo>
                    <a:pt x="62" y="104"/>
                  </a:moveTo>
                  <a:cubicBezTo>
                    <a:pt x="62" y="47"/>
                    <a:pt x="108" y="0"/>
                    <a:pt x="166" y="0"/>
                  </a:cubicBezTo>
                  <a:cubicBezTo>
                    <a:pt x="223" y="0"/>
                    <a:pt x="270" y="47"/>
                    <a:pt x="270" y="104"/>
                  </a:cubicBezTo>
                  <a:cubicBezTo>
                    <a:pt x="270" y="162"/>
                    <a:pt x="223" y="208"/>
                    <a:pt x="166" y="208"/>
                  </a:cubicBezTo>
                  <a:cubicBezTo>
                    <a:pt x="108" y="208"/>
                    <a:pt x="62" y="162"/>
                    <a:pt x="62" y="104"/>
                  </a:cubicBezTo>
                  <a:close/>
                  <a:moveTo>
                    <a:pt x="296" y="339"/>
                  </a:moveTo>
                  <a:cubicBezTo>
                    <a:pt x="296" y="267"/>
                    <a:pt x="238" y="208"/>
                    <a:pt x="166" y="208"/>
                  </a:cubicBezTo>
                  <a:cubicBezTo>
                    <a:pt x="94" y="208"/>
                    <a:pt x="35" y="267"/>
                    <a:pt x="35" y="339"/>
                  </a:cubicBezTo>
                  <a:moveTo>
                    <a:pt x="109" y="221"/>
                  </a:moveTo>
                  <a:cubicBezTo>
                    <a:pt x="166" y="274"/>
                    <a:pt x="166" y="274"/>
                    <a:pt x="166" y="274"/>
                  </a:cubicBezTo>
                  <a:cubicBezTo>
                    <a:pt x="222" y="221"/>
                    <a:pt x="222" y="221"/>
                    <a:pt x="222" y="221"/>
                  </a:cubicBezTo>
                  <a:moveTo>
                    <a:pt x="0" y="190"/>
                  </a:moveTo>
                  <a:cubicBezTo>
                    <a:pt x="0" y="205"/>
                    <a:pt x="14" y="217"/>
                    <a:pt x="31" y="217"/>
                  </a:cubicBezTo>
                  <a:cubicBezTo>
                    <a:pt x="48" y="217"/>
                    <a:pt x="62" y="205"/>
                    <a:pt x="62" y="190"/>
                  </a:cubicBezTo>
                  <a:moveTo>
                    <a:pt x="62" y="101"/>
                  </a:moveTo>
                  <a:cubicBezTo>
                    <a:pt x="62" y="192"/>
                    <a:pt x="62" y="192"/>
                    <a:pt x="62" y="192"/>
                  </a:cubicBezTo>
                  <a:moveTo>
                    <a:pt x="270" y="190"/>
                  </a:moveTo>
                  <a:cubicBezTo>
                    <a:pt x="270" y="205"/>
                    <a:pt x="283" y="217"/>
                    <a:pt x="300" y="217"/>
                  </a:cubicBezTo>
                  <a:cubicBezTo>
                    <a:pt x="317" y="217"/>
                    <a:pt x="331" y="205"/>
                    <a:pt x="331" y="190"/>
                  </a:cubicBezTo>
                  <a:moveTo>
                    <a:pt x="270" y="101"/>
                  </a:moveTo>
                  <a:cubicBezTo>
                    <a:pt x="270" y="192"/>
                    <a:pt x="270" y="192"/>
                    <a:pt x="270" y="192"/>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sz="918">
                <a:gradFill>
                  <a:gsLst>
                    <a:gs pos="0">
                      <a:srgbClr val="505050"/>
                    </a:gs>
                    <a:gs pos="100000">
                      <a:srgbClr val="505050"/>
                    </a:gs>
                  </a:gsLst>
                </a:gradFill>
                <a:latin typeface="Segoe UI"/>
              </a:endParaRPr>
            </a:p>
          </p:txBody>
        </p:sp>
      </p:grpSp>
      <p:grpSp>
        <p:nvGrpSpPr>
          <p:cNvPr id="261" name="Group 260">
            <a:extLst>
              <a:ext uri="{FF2B5EF4-FFF2-40B4-BE49-F238E27FC236}">
                <a16:creationId xmlns:a16="http://schemas.microsoft.com/office/drawing/2014/main" id="{12AD5D5E-1236-48C9-AB66-3D1C0905E6C6}"/>
              </a:ext>
            </a:extLst>
          </p:cNvPr>
          <p:cNvGrpSpPr>
            <a:grpSpLocks noChangeAspect="1"/>
          </p:cNvGrpSpPr>
          <p:nvPr/>
        </p:nvGrpSpPr>
        <p:grpSpPr>
          <a:xfrm>
            <a:off x="10308383" y="2507364"/>
            <a:ext cx="466302" cy="466302"/>
            <a:chOff x="9083273" y="2224226"/>
            <a:chExt cx="493034" cy="493034"/>
          </a:xfrm>
        </p:grpSpPr>
        <p:sp useBgFill="1">
          <p:nvSpPr>
            <p:cNvPr id="262" name="Oval 261">
              <a:extLst>
                <a:ext uri="{FF2B5EF4-FFF2-40B4-BE49-F238E27FC236}">
                  <a16:creationId xmlns:a16="http://schemas.microsoft.com/office/drawing/2014/main" id="{88C1A60C-04C3-42FA-8B6D-1B42B52F66EC}"/>
                </a:ext>
              </a:extLst>
            </p:cNvPr>
            <p:cNvSpPr/>
            <p:nvPr/>
          </p:nvSpPr>
          <p:spPr bwMode="auto">
            <a:xfrm rot="1910594">
              <a:off x="9083273" y="2224226"/>
              <a:ext cx="493034" cy="493034"/>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3" name="boy" title="Icon of a man">
              <a:extLst>
                <a:ext uri="{FF2B5EF4-FFF2-40B4-BE49-F238E27FC236}">
                  <a16:creationId xmlns:a16="http://schemas.microsoft.com/office/drawing/2014/main" id="{69280B8B-66B1-463A-85B6-ED5F2363ABCE}"/>
                </a:ext>
              </a:extLst>
            </p:cNvPr>
            <p:cNvSpPr>
              <a:spLocks noChangeAspect="1" noEditPoints="1"/>
            </p:cNvSpPr>
            <p:nvPr/>
          </p:nvSpPr>
          <p:spPr bwMode="auto">
            <a:xfrm>
              <a:off x="9189284" y="2265702"/>
              <a:ext cx="281011" cy="365760"/>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sz="918">
                <a:gradFill>
                  <a:gsLst>
                    <a:gs pos="0">
                      <a:srgbClr val="505050"/>
                    </a:gs>
                    <a:gs pos="100000">
                      <a:srgbClr val="505050"/>
                    </a:gs>
                  </a:gsLst>
                </a:gradFill>
                <a:latin typeface="Segoe UI"/>
              </a:endParaRPr>
            </a:p>
          </p:txBody>
        </p:sp>
      </p:grpSp>
      <p:grpSp>
        <p:nvGrpSpPr>
          <p:cNvPr id="264" name="Group 263">
            <a:extLst>
              <a:ext uri="{FF2B5EF4-FFF2-40B4-BE49-F238E27FC236}">
                <a16:creationId xmlns:a16="http://schemas.microsoft.com/office/drawing/2014/main" id="{A7698FED-231B-4535-83BF-11BEB96D036E}"/>
              </a:ext>
            </a:extLst>
          </p:cNvPr>
          <p:cNvGrpSpPr>
            <a:grpSpLocks noChangeAspect="1"/>
          </p:cNvGrpSpPr>
          <p:nvPr/>
        </p:nvGrpSpPr>
        <p:grpSpPr>
          <a:xfrm>
            <a:off x="7913477" y="2819005"/>
            <a:ext cx="466302" cy="466302"/>
            <a:chOff x="3581379" y="3092968"/>
            <a:chExt cx="604488" cy="604488"/>
          </a:xfrm>
        </p:grpSpPr>
        <p:sp useBgFill="1">
          <p:nvSpPr>
            <p:cNvPr id="265" name="Oval 264">
              <a:extLst>
                <a:ext uri="{FF2B5EF4-FFF2-40B4-BE49-F238E27FC236}">
                  <a16:creationId xmlns:a16="http://schemas.microsoft.com/office/drawing/2014/main" id="{F5EA5C63-86AB-408A-8877-70EF328283DE}"/>
                </a:ext>
              </a:extLst>
            </p:cNvPr>
            <p:cNvSpPr/>
            <p:nvPr/>
          </p:nvSpPr>
          <p:spPr bwMode="auto">
            <a:xfrm>
              <a:off x="3581379" y="3092968"/>
              <a:ext cx="604488" cy="604488"/>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6" name="mail" title="Icon of an envelope">
              <a:extLst>
                <a:ext uri="{FF2B5EF4-FFF2-40B4-BE49-F238E27FC236}">
                  <a16:creationId xmlns:a16="http://schemas.microsoft.com/office/drawing/2014/main" id="{2553ABA3-17C6-4607-8CB2-12CD512C4093}"/>
                </a:ext>
              </a:extLst>
            </p:cNvPr>
            <p:cNvSpPr>
              <a:spLocks noChangeAspect="1" noEditPoints="1"/>
            </p:cNvSpPr>
            <p:nvPr/>
          </p:nvSpPr>
          <p:spPr bwMode="auto">
            <a:xfrm>
              <a:off x="3682816" y="3265983"/>
              <a:ext cx="411480" cy="246888"/>
            </a:xfrm>
            <a:custGeom>
              <a:avLst/>
              <a:gdLst>
                <a:gd name="T0" fmla="*/ 245 w 245"/>
                <a:gd name="T1" fmla="*/ 75 h 147"/>
                <a:gd name="T2" fmla="*/ 245 w 245"/>
                <a:gd name="T3" fmla="*/ 147 h 147"/>
                <a:gd name="T4" fmla="*/ 0 w 245"/>
                <a:gd name="T5" fmla="*/ 147 h 147"/>
                <a:gd name="T6" fmla="*/ 0 w 245"/>
                <a:gd name="T7" fmla="*/ 0 h 147"/>
                <a:gd name="T8" fmla="*/ 245 w 245"/>
                <a:gd name="T9" fmla="*/ 0 h 147"/>
                <a:gd name="T10" fmla="*/ 245 w 245"/>
                <a:gd name="T11" fmla="*/ 75 h 147"/>
                <a:gd name="T12" fmla="*/ 0 w 245"/>
                <a:gd name="T13" fmla="*/ 0 h 147"/>
                <a:gd name="T14" fmla="*/ 123 w 245"/>
                <a:gd name="T15" fmla="*/ 73 h 147"/>
                <a:gd name="T16" fmla="*/ 245 w 245"/>
                <a:gd name="T17" fmla="*/ 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5" h="147">
                  <a:moveTo>
                    <a:pt x="245" y="75"/>
                  </a:moveTo>
                  <a:lnTo>
                    <a:pt x="245" y="147"/>
                  </a:lnTo>
                  <a:lnTo>
                    <a:pt x="0" y="147"/>
                  </a:lnTo>
                  <a:lnTo>
                    <a:pt x="0" y="0"/>
                  </a:lnTo>
                  <a:lnTo>
                    <a:pt x="245" y="0"/>
                  </a:lnTo>
                  <a:lnTo>
                    <a:pt x="245" y="75"/>
                  </a:lnTo>
                  <a:moveTo>
                    <a:pt x="0" y="0"/>
                  </a:moveTo>
                  <a:lnTo>
                    <a:pt x="123" y="73"/>
                  </a:lnTo>
                  <a:lnTo>
                    <a:pt x="245" y="0"/>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gradFill>
                  <a:gsLst>
                    <a:gs pos="0">
                      <a:srgbClr val="505050"/>
                    </a:gs>
                    <a:gs pos="100000">
                      <a:srgbClr val="505050"/>
                    </a:gs>
                  </a:gsLst>
                </a:gradFill>
                <a:latin typeface="Segoe UI"/>
              </a:endParaRPr>
            </a:p>
          </p:txBody>
        </p:sp>
      </p:grpSp>
      <p:grpSp>
        <p:nvGrpSpPr>
          <p:cNvPr id="267" name="Group 266">
            <a:extLst>
              <a:ext uri="{FF2B5EF4-FFF2-40B4-BE49-F238E27FC236}">
                <a16:creationId xmlns:a16="http://schemas.microsoft.com/office/drawing/2014/main" id="{5C972BB2-DC88-4646-80CB-4DD7E6161C9D}"/>
              </a:ext>
            </a:extLst>
          </p:cNvPr>
          <p:cNvGrpSpPr>
            <a:grpSpLocks noChangeAspect="1"/>
          </p:cNvGrpSpPr>
          <p:nvPr/>
        </p:nvGrpSpPr>
        <p:grpSpPr>
          <a:xfrm>
            <a:off x="6271150" y="2174723"/>
            <a:ext cx="466302" cy="466302"/>
            <a:chOff x="4654814" y="1371795"/>
            <a:chExt cx="604488" cy="604488"/>
          </a:xfrm>
        </p:grpSpPr>
        <p:sp useBgFill="1">
          <p:nvSpPr>
            <p:cNvPr id="268" name="Oval 267">
              <a:extLst>
                <a:ext uri="{FF2B5EF4-FFF2-40B4-BE49-F238E27FC236}">
                  <a16:creationId xmlns:a16="http://schemas.microsoft.com/office/drawing/2014/main" id="{0A450E61-9415-4606-8FC8-F9BB5527EDCE}"/>
                </a:ext>
              </a:extLst>
            </p:cNvPr>
            <p:cNvSpPr/>
            <p:nvPr/>
          </p:nvSpPr>
          <p:spPr bwMode="auto">
            <a:xfrm rot="1225678">
              <a:off x="4654814" y="1371795"/>
              <a:ext cx="604488" cy="604488"/>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9" name="ActivityFeed_F056" title="Icon of two chat bubbles stacked vertically">
              <a:extLst>
                <a:ext uri="{FF2B5EF4-FFF2-40B4-BE49-F238E27FC236}">
                  <a16:creationId xmlns:a16="http://schemas.microsoft.com/office/drawing/2014/main" id="{ED270249-347A-4178-8356-46D6A8D8B043}"/>
                </a:ext>
              </a:extLst>
            </p:cNvPr>
            <p:cNvSpPr>
              <a:spLocks noChangeAspect="1" noEditPoints="1"/>
            </p:cNvSpPr>
            <p:nvPr/>
          </p:nvSpPr>
          <p:spPr bwMode="auto">
            <a:xfrm>
              <a:off x="4743157" y="1508151"/>
              <a:ext cx="412556" cy="365760"/>
            </a:xfrm>
            <a:custGeom>
              <a:avLst/>
              <a:gdLst>
                <a:gd name="T0" fmla="*/ 3734 w 4408"/>
                <a:gd name="T1" fmla="*/ 3380 h 3908"/>
                <a:gd name="T2" fmla="*/ 879 w 4408"/>
                <a:gd name="T3" fmla="*/ 3380 h 3908"/>
                <a:gd name="T4" fmla="*/ 879 w 4408"/>
                <a:gd name="T5" fmla="*/ 2056 h 3908"/>
                <a:gd name="T6" fmla="*/ 4408 w 4408"/>
                <a:gd name="T7" fmla="*/ 2056 h 3908"/>
                <a:gd name="T8" fmla="*/ 4408 w 4408"/>
                <a:gd name="T9" fmla="*/ 3380 h 3908"/>
                <a:gd name="T10" fmla="*/ 4261 w 4408"/>
                <a:gd name="T11" fmla="*/ 3380 h 3908"/>
                <a:gd name="T12" fmla="*/ 4261 w 4408"/>
                <a:gd name="T13" fmla="*/ 3908 h 3908"/>
                <a:gd name="T14" fmla="*/ 3734 w 4408"/>
                <a:gd name="T15" fmla="*/ 3380 h 3908"/>
                <a:gd name="T16" fmla="*/ 147 w 4408"/>
                <a:gd name="T17" fmla="*/ 1849 h 3908"/>
                <a:gd name="T18" fmla="*/ 673 w 4408"/>
                <a:gd name="T19" fmla="*/ 1323 h 3908"/>
                <a:gd name="T20" fmla="*/ 3523 w 4408"/>
                <a:gd name="T21" fmla="*/ 1323 h 3908"/>
                <a:gd name="T22" fmla="*/ 3523 w 4408"/>
                <a:gd name="T23" fmla="*/ 0 h 3908"/>
                <a:gd name="T24" fmla="*/ 0 w 4408"/>
                <a:gd name="T25" fmla="*/ 0 h 3908"/>
                <a:gd name="T26" fmla="*/ 0 w 4408"/>
                <a:gd name="T27" fmla="*/ 1323 h 3908"/>
                <a:gd name="T28" fmla="*/ 147 w 4408"/>
                <a:gd name="T29" fmla="*/ 1323 h 3908"/>
                <a:gd name="T30" fmla="*/ 147 w 4408"/>
                <a:gd name="T31" fmla="*/ 1849 h 3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08" h="3908">
                  <a:moveTo>
                    <a:pt x="3734" y="3380"/>
                  </a:moveTo>
                  <a:lnTo>
                    <a:pt x="879" y="3380"/>
                  </a:lnTo>
                  <a:lnTo>
                    <a:pt x="879" y="2056"/>
                  </a:lnTo>
                  <a:lnTo>
                    <a:pt x="4408" y="2056"/>
                  </a:lnTo>
                  <a:lnTo>
                    <a:pt x="4408" y="3380"/>
                  </a:lnTo>
                  <a:lnTo>
                    <a:pt x="4261" y="3380"/>
                  </a:lnTo>
                  <a:lnTo>
                    <a:pt x="4261" y="3908"/>
                  </a:lnTo>
                  <a:lnTo>
                    <a:pt x="3734" y="3380"/>
                  </a:lnTo>
                  <a:close/>
                  <a:moveTo>
                    <a:pt x="147" y="1849"/>
                  </a:moveTo>
                  <a:lnTo>
                    <a:pt x="673" y="1323"/>
                  </a:lnTo>
                  <a:lnTo>
                    <a:pt x="3523" y="1323"/>
                  </a:lnTo>
                  <a:lnTo>
                    <a:pt x="3523" y="0"/>
                  </a:lnTo>
                  <a:lnTo>
                    <a:pt x="0" y="0"/>
                  </a:lnTo>
                  <a:lnTo>
                    <a:pt x="0" y="1323"/>
                  </a:lnTo>
                  <a:lnTo>
                    <a:pt x="147" y="1323"/>
                  </a:lnTo>
                  <a:lnTo>
                    <a:pt x="147" y="1849"/>
                  </a:lnTo>
                  <a:close/>
                </a:path>
              </a:pathLst>
            </a:custGeom>
            <a:noFill/>
            <a:ln w="15875" cap="sq">
              <a:solidFill>
                <a:schemeClr val="tx1"/>
              </a:solidFill>
              <a:prstDash val="soli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grpSp>
      <p:grpSp>
        <p:nvGrpSpPr>
          <p:cNvPr id="270" name="Group 269">
            <a:extLst>
              <a:ext uri="{FF2B5EF4-FFF2-40B4-BE49-F238E27FC236}">
                <a16:creationId xmlns:a16="http://schemas.microsoft.com/office/drawing/2014/main" id="{3A974CF4-ED8A-47FD-81C0-2BEB7BDC8634}"/>
              </a:ext>
            </a:extLst>
          </p:cNvPr>
          <p:cNvGrpSpPr>
            <a:grpSpLocks noChangeAspect="1"/>
          </p:cNvGrpSpPr>
          <p:nvPr/>
        </p:nvGrpSpPr>
        <p:grpSpPr>
          <a:xfrm>
            <a:off x="8010367" y="1830627"/>
            <a:ext cx="466302" cy="466302"/>
            <a:chOff x="6280345" y="1579525"/>
            <a:chExt cx="565440" cy="565440"/>
          </a:xfrm>
        </p:grpSpPr>
        <p:sp useBgFill="1">
          <p:nvSpPr>
            <p:cNvPr id="271" name="Oval 270">
              <a:extLst>
                <a:ext uri="{FF2B5EF4-FFF2-40B4-BE49-F238E27FC236}">
                  <a16:creationId xmlns:a16="http://schemas.microsoft.com/office/drawing/2014/main" id="{70F2D9A3-4B6D-4E00-B97E-62C5ACBC67FB}"/>
                </a:ext>
              </a:extLst>
            </p:cNvPr>
            <p:cNvSpPr/>
            <p:nvPr/>
          </p:nvSpPr>
          <p:spPr bwMode="auto">
            <a:xfrm rot="3735757">
              <a:off x="6280345" y="1579525"/>
              <a:ext cx="565440" cy="56544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2" name="people_12" title="Icon of three people">
              <a:extLst>
                <a:ext uri="{FF2B5EF4-FFF2-40B4-BE49-F238E27FC236}">
                  <a16:creationId xmlns:a16="http://schemas.microsoft.com/office/drawing/2014/main" id="{53D5B646-6CBF-40E8-964C-C7DE405DDA5F}"/>
                </a:ext>
              </a:extLst>
            </p:cNvPr>
            <p:cNvSpPr>
              <a:spLocks noChangeAspect="1" noEditPoints="1"/>
            </p:cNvSpPr>
            <p:nvPr/>
          </p:nvSpPr>
          <p:spPr bwMode="auto">
            <a:xfrm>
              <a:off x="6348713" y="1679365"/>
              <a:ext cx="428704" cy="365760"/>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grpSp>
      <p:grpSp>
        <p:nvGrpSpPr>
          <p:cNvPr id="273" name="Group 272">
            <a:extLst>
              <a:ext uri="{FF2B5EF4-FFF2-40B4-BE49-F238E27FC236}">
                <a16:creationId xmlns:a16="http://schemas.microsoft.com/office/drawing/2014/main" id="{7CDC9FDB-A5C9-4FDB-BC9C-8A6D7A98CFF1}"/>
              </a:ext>
            </a:extLst>
          </p:cNvPr>
          <p:cNvGrpSpPr>
            <a:grpSpLocks noChangeAspect="1"/>
          </p:cNvGrpSpPr>
          <p:nvPr/>
        </p:nvGrpSpPr>
        <p:grpSpPr>
          <a:xfrm>
            <a:off x="9953578" y="3201235"/>
            <a:ext cx="466302" cy="466302"/>
            <a:chOff x="3811718" y="5897776"/>
            <a:chExt cx="548640" cy="548640"/>
          </a:xfrm>
        </p:grpSpPr>
        <p:sp useBgFill="1">
          <p:nvSpPr>
            <p:cNvPr id="274" name="Oval 273">
              <a:extLst>
                <a:ext uri="{FF2B5EF4-FFF2-40B4-BE49-F238E27FC236}">
                  <a16:creationId xmlns:a16="http://schemas.microsoft.com/office/drawing/2014/main" id="{A41A913D-64E1-48D6-88E6-76F7465DE969}"/>
                </a:ext>
              </a:extLst>
            </p:cNvPr>
            <p:cNvSpPr/>
            <p:nvPr/>
          </p:nvSpPr>
          <p:spPr bwMode="auto">
            <a:xfrm>
              <a:off x="3811718" y="5897776"/>
              <a:ext cx="548640" cy="54864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5" name="people_4" title="Icon of a person">
              <a:extLst>
                <a:ext uri="{FF2B5EF4-FFF2-40B4-BE49-F238E27FC236}">
                  <a16:creationId xmlns:a16="http://schemas.microsoft.com/office/drawing/2014/main" id="{B4ABC773-0937-4BFF-9C97-3575ABD9BF15}"/>
                </a:ext>
              </a:extLst>
            </p:cNvPr>
            <p:cNvSpPr>
              <a:spLocks noChangeAspect="1" noEditPoints="1"/>
            </p:cNvSpPr>
            <p:nvPr/>
          </p:nvSpPr>
          <p:spPr bwMode="auto">
            <a:xfrm>
              <a:off x="3942905" y="6012076"/>
              <a:ext cx="286267" cy="32004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sz="1764">
                <a:solidFill>
                  <a:srgbClr val="1A1A1A"/>
                </a:solidFill>
                <a:latin typeface="Segoe UI"/>
              </a:endParaRPr>
            </a:p>
          </p:txBody>
        </p:sp>
      </p:grpSp>
      <p:grpSp>
        <p:nvGrpSpPr>
          <p:cNvPr id="276" name="Group 275">
            <a:extLst>
              <a:ext uri="{FF2B5EF4-FFF2-40B4-BE49-F238E27FC236}">
                <a16:creationId xmlns:a16="http://schemas.microsoft.com/office/drawing/2014/main" id="{FA0BD23E-208F-476E-B2CE-2251F943104E}"/>
              </a:ext>
            </a:extLst>
          </p:cNvPr>
          <p:cNvGrpSpPr>
            <a:grpSpLocks noChangeAspect="1"/>
          </p:cNvGrpSpPr>
          <p:nvPr/>
        </p:nvGrpSpPr>
        <p:grpSpPr>
          <a:xfrm>
            <a:off x="2984301" y="3456541"/>
            <a:ext cx="466302" cy="466302"/>
            <a:chOff x="2134878" y="5897776"/>
            <a:chExt cx="548640" cy="548640"/>
          </a:xfrm>
        </p:grpSpPr>
        <p:sp useBgFill="1">
          <p:nvSpPr>
            <p:cNvPr id="277" name="Oval 276">
              <a:extLst>
                <a:ext uri="{FF2B5EF4-FFF2-40B4-BE49-F238E27FC236}">
                  <a16:creationId xmlns:a16="http://schemas.microsoft.com/office/drawing/2014/main" id="{7D0585BE-6950-4366-8314-3F501C59EEDB}"/>
                </a:ext>
              </a:extLst>
            </p:cNvPr>
            <p:cNvSpPr/>
            <p:nvPr/>
          </p:nvSpPr>
          <p:spPr bwMode="auto">
            <a:xfrm>
              <a:off x="2134878" y="5897776"/>
              <a:ext cx="548640" cy="54864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8" name="people_7" title="Icon of two people">
              <a:extLst>
                <a:ext uri="{FF2B5EF4-FFF2-40B4-BE49-F238E27FC236}">
                  <a16:creationId xmlns:a16="http://schemas.microsoft.com/office/drawing/2014/main" id="{A7A40B1F-AD3F-4973-8FA4-3EA1A36F1546}"/>
                </a:ext>
              </a:extLst>
            </p:cNvPr>
            <p:cNvSpPr>
              <a:spLocks noChangeAspect="1" noEditPoints="1"/>
            </p:cNvSpPr>
            <p:nvPr/>
          </p:nvSpPr>
          <p:spPr bwMode="auto">
            <a:xfrm>
              <a:off x="2257032" y="5993788"/>
              <a:ext cx="293157" cy="320040"/>
            </a:xfrm>
            <a:custGeom>
              <a:avLst/>
              <a:gdLst>
                <a:gd name="T0" fmla="*/ 26 w 316"/>
                <a:gd name="T1" fmla="*/ 200 h 345"/>
                <a:gd name="T2" fmla="*/ 85 w 316"/>
                <a:gd name="T3" fmla="*/ 141 h 345"/>
                <a:gd name="T4" fmla="*/ 144 w 316"/>
                <a:gd name="T5" fmla="*/ 200 h 345"/>
                <a:gd name="T6" fmla="*/ 85 w 316"/>
                <a:gd name="T7" fmla="*/ 259 h 345"/>
                <a:gd name="T8" fmla="*/ 26 w 316"/>
                <a:gd name="T9" fmla="*/ 200 h 345"/>
                <a:gd name="T10" fmla="*/ 172 w 316"/>
                <a:gd name="T11" fmla="*/ 345 h 345"/>
                <a:gd name="T12" fmla="*/ 86 w 316"/>
                <a:gd name="T13" fmla="*/ 259 h 345"/>
                <a:gd name="T14" fmla="*/ 0 w 316"/>
                <a:gd name="T15" fmla="*/ 345 h 345"/>
                <a:gd name="T16" fmla="*/ 229 w 316"/>
                <a:gd name="T17" fmla="*/ 118 h 345"/>
                <a:gd name="T18" fmla="*/ 288 w 316"/>
                <a:gd name="T19" fmla="*/ 59 h 345"/>
                <a:gd name="T20" fmla="*/ 229 w 316"/>
                <a:gd name="T21" fmla="*/ 0 h 345"/>
                <a:gd name="T22" fmla="*/ 170 w 316"/>
                <a:gd name="T23" fmla="*/ 59 h 345"/>
                <a:gd name="T24" fmla="*/ 229 w 316"/>
                <a:gd name="T25" fmla="*/ 118 h 345"/>
                <a:gd name="T26" fmla="*/ 316 w 316"/>
                <a:gd name="T27" fmla="*/ 204 h 345"/>
                <a:gd name="T28" fmla="*/ 230 w 316"/>
                <a:gd name="T29" fmla="*/ 118 h 345"/>
                <a:gd name="T30" fmla="*/ 144 w 316"/>
                <a:gd name="T31" fmla="*/ 204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6" h="345">
                  <a:moveTo>
                    <a:pt x="26" y="200"/>
                  </a:moveTo>
                  <a:cubicBezTo>
                    <a:pt x="26" y="167"/>
                    <a:pt x="52" y="141"/>
                    <a:pt x="85" y="141"/>
                  </a:cubicBezTo>
                  <a:cubicBezTo>
                    <a:pt x="117" y="141"/>
                    <a:pt x="144" y="167"/>
                    <a:pt x="144" y="200"/>
                  </a:cubicBezTo>
                  <a:cubicBezTo>
                    <a:pt x="144" y="233"/>
                    <a:pt x="117" y="259"/>
                    <a:pt x="85" y="259"/>
                  </a:cubicBezTo>
                  <a:cubicBezTo>
                    <a:pt x="52" y="259"/>
                    <a:pt x="26" y="233"/>
                    <a:pt x="26" y="200"/>
                  </a:cubicBezTo>
                  <a:close/>
                  <a:moveTo>
                    <a:pt x="172" y="345"/>
                  </a:moveTo>
                  <a:cubicBezTo>
                    <a:pt x="172" y="298"/>
                    <a:pt x="133" y="259"/>
                    <a:pt x="86" y="259"/>
                  </a:cubicBezTo>
                  <a:cubicBezTo>
                    <a:pt x="38" y="259"/>
                    <a:pt x="0" y="298"/>
                    <a:pt x="0" y="345"/>
                  </a:cubicBezTo>
                  <a:moveTo>
                    <a:pt x="229" y="118"/>
                  </a:moveTo>
                  <a:cubicBezTo>
                    <a:pt x="261" y="118"/>
                    <a:pt x="288" y="92"/>
                    <a:pt x="288" y="59"/>
                  </a:cubicBezTo>
                  <a:cubicBezTo>
                    <a:pt x="288" y="26"/>
                    <a:pt x="261" y="0"/>
                    <a:pt x="229" y="0"/>
                  </a:cubicBezTo>
                  <a:cubicBezTo>
                    <a:pt x="196" y="0"/>
                    <a:pt x="170" y="26"/>
                    <a:pt x="170" y="59"/>
                  </a:cubicBezTo>
                  <a:cubicBezTo>
                    <a:pt x="170" y="92"/>
                    <a:pt x="196" y="118"/>
                    <a:pt x="229" y="118"/>
                  </a:cubicBezTo>
                  <a:close/>
                  <a:moveTo>
                    <a:pt x="316" y="204"/>
                  </a:moveTo>
                  <a:cubicBezTo>
                    <a:pt x="316" y="157"/>
                    <a:pt x="277" y="118"/>
                    <a:pt x="230" y="118"/>
                  </a:cubicBezTo>
                  <a:cubicBezTo>
                    <a:pt x="182" y="118"/>
                    <a:pt x="144" y="157"/>
                    <a:pt x="144" y="204"/>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sz="1764">
                <a:solidFill>
                  <a:srgbClr val="1A1A1A"/>
                </a:solidFill>
                <a:latin typeface="Segoe UI"/>
              </a:endParaRPr>
            </a:p>
          </p:txBody>
        </p:sp>
      </p:grpSp>
      <p:grpSp>
        <p:nvGrpSpPr>
          <p:cNvPr id="279" name="Group 278">
            <a:extLst>
              <a:ext uri="{FF2B5EF4-FFF2-40B4-BE49-F238E27FC236}">
                <a16:creationId xmlns:a16="http://schemas.microsoft.com/office/drawing/2014/main" id="{FF592E6E-59F8-49A6-BC7A-B1A374A9F8B2}"/>
              </a:ext>
            </a:extLst>
          </p:cNvPr>
          <p:cNvGrpSpPr>
            <a:grpSpLocks noChangeAspect="1"/>
          </p:cNvGrpSpPr>
          <p:nvPr/>
        </p:nvGrpSpPr>
        <p:grpSpPr>
          <a:xfrm>
            <a:off x="3620021" y="1768945"/>
            <a:ext cx="466303" cy="466302"/>
            <a:chOff x="2929661" y="5897776"/>
            <a:chExt cx="548640" cy="548640"/>
          </a:xfrm>
        </p:grpSpPr>
        <p:sp useBgFill="1">
          <p:nvSpPr>
            <p:cNvPr id="280" name="Oval 279">
              <a:extLst>
                <a:ext uri="{FF2B5EF4-FFF2-40B4-BE49-F238E27FC236}">
                  <a16:creationId xmlns:a16="http://schemas.microsoft.com/office/drawing/2014/main" id="{0A120D67-76FF-4AA6-AE2F-E7F32101265B}"/>
                </a:ext>
              </a:extLst>
            </p:cNvPr>
            <p:cNvSpPr/>
            <p:nvPr/>
          </p:nvSpPr>
          <p:spPr bwMode="auto">
            <a:xfrm>
              <a:off x="2929661" y="5897776"/>
              <a:ext cx="548640" cy="54864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1" name="Family_EBDA" title="Icon of a family of people">
              <a:extLst>
                <a:ext uri="{FF2B5EF4-FFF2-40B4-BE49-F238E27FC236}">
                  <a16:creationId xmlns:a16="http://schemas.microsoft.com/office/drawing/2014/main" id="{7AC4C64A-AB9B-4152-821C-9B850762B0C4}"/>
                </a:ext>
              </a:extLst>
            </p:cNvPr>
            <p:cNvSpPr>
              <a:spLocks noChangeAspect="1" noEditPoints="1"/>
            </p:cNvSpPr>
            <p:nvPr/>
          </p:nvSpPr>
          <p:spPr bwMode="auto">
            <a:xfrm>
              <a:off x="3031374" y="6002594"/>
              <a:ext cx="345214" cy="317694"/>
            </a:xfrm>
            <a:custGeom>
              <a:avLst/>
              <a:gdLst>
                <a:gd name="T0" fmla="*/ 1498 w 3740"/>
                <a:gd name="T1" fmla="*/ 1874 h 3374"/>
                <a:gd name="T2" fmla="*/ 874 w 3740"/>
                <a:gd name="T3" fmla="*/ 2498 h 3374"/>
                <a:gd name="T4" fmla="*/ 250 w 3740"/>
                <a:gd name="T5" fmla="*/ 1874 h 3374"/>
                <a:gd name="T6" fmla="*/ 874 w 3740"/>
                <a:gd name="T7" fmla="*/ 1249 h 3374"/>
                <a:gd name="T8" fmla="*/ 1498 w 3740"/>
                <a:gd name="T9" fmla="*/ 1874 h 3374"/>
                <a:gd name="T10" fmla="*/ 2123 w 3740"/>
                <a:gd name="T11" fmla="*/ 0 h 3374"/>
                <a:gd name="T12" fmla="*/ 1498 w 3740"/>
                <a:gd name="T13" fmla="*/ 625 h 3374"/>
                <a:gd name="T14" fmla="*/ 2123 w 3740"/>
                <a:gd name="T15" fmla="*/ 1249 h 3374"/>
                <a:gd name="T16" fmla="*/ 2747 w 3740"/>
                <a:gd name="T17" fmla="*/ 625 h 3374"/>
                <a:gd name="T18" fmla="*/ 2123 w 3740"/>
                <a:gd name="T19" fmla="*/ 0 h 3374"/>
                <a:gd name="T20" fmla="*/ 2997 w 3740"/>
                <a:gd name="T21" fmla="*/ 1726 h 3374"/>
                <a:gd name="T22" fmla="*/ 2497 w 3740"/>
                <a:gd name="T23" fmla="*/ 2225 h 3374"/>
                <a:gd name="T24" fmla="*/ 2997 w 3740"/>
                <a:gd name="T25" fmla="*/ 2725 h 3374"/>
                <a:gd name="T26" fmla="*/ 3496 w 3740"/>
                <a:gd name="T27" fmla="*/ 2225 h 3374"/>
                <a:gd name="T28" fmla="*/ 2997 w 3740"/>
                <a:gd name="T29" fmla="*/ 1726 h 3374"/>
                <a:gd name="T30" fmla="*/ 1748 w 3740"/>
                <a:gd name="T31" fmla="*/ 3372 h 3374"/>
                <a:gd name="T32" fmla="*/ 874 w 3740"/>
                <a:gd name="T33" fmla="*/ 2498 h 3374"/>
                <a:gd name="T34" fmla="*/ 0 w 3740"/>
                <a:gd name="T35" fmla="*/ 3372 h 3374"/>
                <a:gd name="T36" fmla="*/ 2906 w 3740"/>
                <a:gd name="T37" fmla="*/ 1734 h 3374"/>
                <a:gd name="T38" fmla="*/ 2123 w 3740"/>
                <a:gd name="T39" fmla="*/ 1249 h 3374"/>
                <a:gd name="T40" fmla="*/ 1453 w 3740"/>
                <a:gd name="T41" fmla="*/ 1561 h 3374"/>
                <a:gd name="T42" fmla="*/ 3740 w 3740"/>
                <a:gd name="T43" fmla="*/ 3374 h 3374"/>
                <a:gd name="T44" fmla="*/ 3740 w 3740"/>
                <a:gd name="T45" fmla="*/ 3351 h 3374"/>
                <a:gd name="T46" fmla="*/ 2997 w 3740"/>
                <a:gd name="T47" fmla="*/ 2725 h 3374"/>
                <a:gd name="T48" fmla="*/ 2253 w 3740"/>
                <a:gd name="T49" fmla="*/ 3351 h 3374"/>
                <a:gd name="T50" fmla="*/ 2253 w 3740"/>
                <a:gd name="T51" fmla="*/ 3374 h 3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740" h="3374">
                  <a:moveTo>
                    <a:pt x="1498" y="1874"/>
                  </a:moveTo>
                  <a:cubicBezTo>
                    <a:pt x="1498" y="2218"/>
                    <a:pt x="1219" y="2498"/>
                    <a:pt x="874" y="2498"/>
                  </a:cubicBezTo>
                  <a:cubicBezTo>
                    <a:pt x="529" y="2498"/>
                    <a:pt x="250" y="2218"/>
                    <a:pt x="250" y="1874"/>
                  </a:cubicBezTo>
                  <a:cubicBezTo>
                    <a:pt x="250" y="1529"/>
                    <a:pt x="529" y="1249"/>
                    <a:pt x="874" y="1249"/>
                  </a:cubicBezTo>
                  <a:cubicBezTo>
                    <a:pt x="1219" y="1249"/>
                    <a:pt x="1498" y="1529"/>
                    <a:pt x="1498" y="1874"/>
                  </a:cubicBezTo>
                  <a:close/>
                  <a:moveTo>
                    <a:pt x="2123" y="0"/>
                  </a:moveTo>
                  <a:cubicBezTo>
                    <a:pt x="1778" y="0"/>
                    <a:pt x="1498" y="280"/>
                    <a:pt x="1498" y="625"/>
                  </a:cubicBezTo>
                  <a:cubicBezTo>
                    <a:pt x="1498" y="970"/>
                    <a:pt x="1778" y="1249"/>
                    <a:pt x="2123" y="1249"/>
                  </a:cubicBezTo>
                  <a:cubicBezTo>
                    <a:pt x="2468" y="1249"/>
                    <a:pt x="2747" y="970"/>
                    <a:pt x="2747" y="625"/>
                  </a:cubicBezTo>
                  <a:cubicBezTo>
                    <a:pt x="2747" y="280"/>
                    <a:pt x="2468" y="0"/>
                    <a:pt x="2123" y="0"/>
                  </a:cubicBezTo>
                  <a:close/>
                  <a:moveTo>
                    <a:pt x="2997" y="1726"/>
                  </a:moveTo>
                  <a:cubicBezTo>
                    <a:pt x="2721" y="1726"/>
                    <a:pt x="2497" y="1950"/>
                    <a:pt x="2497" y="2225"/>
                  </a:cubicBezTo>
                  <a:cubicBezTo>
                    <a:pt x="2497" y="2501"/>
                    <a:pt x="2721" y="2725"/>
                    <a:pt x="2997" y="2725"/>
                  </a:cubicBezTo>
                  <a:cubicBezTo>
                    <a:pt x="3273" y="2725"/>
                    <a:pt x="3496" y="2501"/>
                    <a:pt x="3496" y="2225"/>
                  </a:cubicBezTo>
                  <a:cubicBezTo>
                    <a:pt x="3496" y="1950"/>
                    <a:pt x="3273" y="1726"/>
                    <a:pt x="2997" y="1726"/>
                  </a:cubicBezTo>
                  <a:close/>
                  <a:moveTo>
                    <a:pt x="1748" y="3372"/>
                  </a:moveTo>
                  <a:cubicBezTo>
                    <a:pt x="1748" y="2889"/>
                    <a:pt x="1357" y="2498"/>
                    <a:pt x="874" y="2498"/>
                  </a:cubicBezTo>
                  <a:cubicBezTo>
                    <a:pt x="391" y="2498"/>
                    <a:pt x="0" y="2889"/>
                    <a:pt x="0" y="3372"/>
                  </a:cubicBezTo>
                  <a:moveTo>
                    <a:pt x="2906" y="1734"/>
                  </a:moveTo>
                  <a:cubicBezTo>
                    <a:pt x="2763" y="1447"/>
                    <a:pt x="2466" y="1249"/>
                    <a:pt x="2123" y="1249"/>
                  </a:cubicBezTo>
                  <a:cubicBezTo>
                    <a:pt x="1854" y="1249"/>
                    <a:pt x="1614" y="1370"/>
                    <a:pt x="1453" y="1561"/>
                  </a:cubicBezTo>
                  <a:moveTo>
                    <a:pt x="3740" y="3374"/>
                  </a:moveTo>
                  <a:cubicBezTo>
                    <a:pt x="3740" y="3351"/>
                    <a:pt x="3740" y="3351"/>
                    <a:pt x="3740" y="3351"/>
                  </a:cubicBezTo>
                  <a:cubicBezTo>
                    <a:pt x="3680" y="2996"/>
                    <a:pt x="3370" y="2725"/>
                    <a:pt x="2997" y="2725"/>
                  </a:cubicBezTo>
                  <a:cubicBezTo>
                    <a:pt x="2624" y="2725"/>
                    <a:pt x="2314" y="2995"/>
                    <a:pt x="2253" y="3351"/>
                  </a:cubicBezTo>
                  <a:cubicBezTo>
                    <a:pt x="2253" y="3374"/>
                    <a:pt x="2253" y="3374"/>
                    <a:pt x="2253" y="3374"/>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sz="1764">
                <a:solidFill>
                  <a:srgbClr val="1A1A1A"/>
                </a:solidFill>
                <a:latin typeface="Segoe UI"/>
              </a:endParaRPr>
            </a:p>
          </p:txBody>
        </p:sp>
      </p:grpSp>
      <p:grpSp>
        <p:nvGrpSpPr>
          <p:cNvPr id="282" name="Group 281" descr="factory icon">
            <a:extLst>
              <a:ext uri="{FF2B5EF4-FFF2-40B4-BE49-F238E27FC236}">
                <a16:creationId xmlns:a16="http://schemas.microsoft.com/office/drawing/2014/main" id="{5C67BD5B-B592-47F1-82CA-6C70E7F6A19E}"/>
              </a:ext>
            </a:extLst>
          </p:cNvPr>
          <p:cNvGrpSpPr>
            <a:grpSpLocks noChangeAspect="1"/>
          </p:cNvGrpSpPr>
          <p:nvPr/>
        </p:nvGrpSpPr>
        <p:grpSpPr>
          <a:xfrm>
            <a:off x="9326000" y="1612324"/>
            <a:ext cx="466302" cy="466302"/>
            <a:chOff x="3888602" y="4110297"/>
            <a:chExt cx="527686" cy="527686"/>
          </a:xfrm>
        </p:grpSpPr>
        <p:sp useBgFill="1">
          <p:nvSpPr>
            <p:cNvPr id="283" name="Oval 282">
              <a:extLst>
                <a:ext uri="{FF2B5EF4-FFF2-40B4-BE49-F238E27FC236}">
                  <a16:creationId xmlns:a16="http://schemas.microsoft.com/office/drawing/2014/main" id="{8B1FCCFA-F33E-48E2-8423-E082B77493A3}"/>
                </a:ext>
              </a:extLst>
            </p:cNvPr>
            <p:cNvSpPr/>
            <p:nvPr/>
          </p:nvSpPr>
          <p:spPr bwMode="auto">
            <a:xfrm rot="4401276">
              <a:off x="3888602" y="4110297"/>
              <a:ext cx="527686" cy="527686"/>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4" name="Freeform 41">
              <a:extLst>
                <a:ext uri="{FF2B5EF4-FFF2-40B4-BE49-F238E27FC236}">
                  <a16:creationId xmlns:a16="http://schemas.microsoft.com/office/drawing/2014/main" id="{260707EB-3345-4467-9DA6-EE9B74302200}"/>
                </a:ext>
              </a:extLst>
            </p:cNvPr>
            <p:cNvSpPr>
              <a:spLocks noEditPoints="1"/>
            </p:cNvSpPr>
            <p:nvPr/>
          </p:nvSpPr>
          <p:spPr bwMode="auto">
            <a:xfrm>
              <a:off x="3962698" y="4255548"/>
              <a:ext cx="379494" cy="237184"/>
            </a:xfrm>
            <a:custGeom>
              <a:avLst/>
              <a:gdLst>
                <a:gd name="T0" fmla="*/ 208 w 208"/>
                <a:gd name="T1" fmla="*/ 54 h 130"/>
                <a:gd name="T2" fmla="*/ 208 w 208"/>
                <a:gd name="T3" fmla="*/ 130 h 130"/>
                <a:gd name="T4" fmla="*/ 0 w 208"/>
                <a:gd name="T5" fmla="*/ 130 h 130"/>
                <a:gd name="T6" fmla="*/ 0 w 208"/>
                <a:gd name="T7" fmla="*/ 54 h 130"/>
                <a:gd name="T8" fmla="*/ 40 w 208"/>
                <a:gd name="T9" fmla="*/ 24 h 130"/>
                <a:gd name="T10" fmla="*/ 40 w 208"/>
                <a:gd name="T11" fmla="*/ 54 h 130"/>
                <a:gd name="T12" fmla="*/ 85 w 208"/>
                <a:gd name="T13" fmla="*/ 24 h 130"/>
                <a:gd name="T14" fmla="*/ 85 w 208"/>
                <a:gd name="T15" fmla="*/ 54 h 130"/>
                <a:gd name="T16" fmla="*/ 208 w 208"/>
                <a:gd name="T17" fmla="*/ 54 h 130"/>
                <a:gd name="T18" fmla="*/ 163 w 208"/>
                <a:gd name="T19" fmla="*/ 54 h 130"/>
                <a:gd name="T20" fmla="*/ 153 w 208"/>
                <a:gd name="T21" fmla="*/ 0 h 130"/>
                <a:gd name="T22" fmla="*/ 144 w 208"/>
                <a:gd name="T23" fmla="*/ 0 h 130"/>
                <a:gd name="T24" fmla="*/ 136 w 208"/>
                <a:gd name="T25" fmla="*/ 54 h 130"/>
                <a:gd name="T26" fmla="*/ 200 w 208"/>
                <a:gd name="T27" fmla="*/ 54 h 130"/>
                <a:gd name="T28" fmla="*/ 189 w 208"/>
                <a:gd name="T29" fmla="*/ 0 h 130"/>
                <a:gd name="T30" fmla="*/ 180 w 208"/>
                <a:gd name="T31" fmla="*/ 0 h 130"/>
                <a:gd name="T32" fmla="*/ 171 w 208"/>
                <a:gd name="T33" fmla="*/ 54 h 130"/>
                <a:gd name="T34" fmla="*/ 30 w 208"/>
                <a:gd name="T35" fmla="*/ 77 h 130"/>
                <a:gd name="T36" fmla="*/ 19 w 208"/>
                <a:gd name="T37" fmla="*/ 77 h 130"/>
                <a:gd name="T38" fmla="*/ 19 w 208"/>
                <a:gd name="T39" fmla="*/ 88 h 130"/>
                <a:gd name="T40" fmla="*/ 30 w 208"/>
                <a:gd name="T41" fmla="*/ 88 h 130"/>
                <a:gd name="T42" fmla="*/ 30 w 208"/>
                <a:gd name="T43" fmla="*/ 77 h 130"/>
                <a:gd name="T44" fmla="*/ 69 w 208"/>
                <a:gd name="T45" fmla="*/ 77 h 130"/>
                <a:gd name="T46" fmla="*/ 59 w 208"/>
                <a:gd name="T47" fmla="*/ 77 h 130"/>
                <a:gd name="T48" fmla="*/ 59 w 208"/>
                <a:gd name="T49" fmla="*/ 88 h 130"/>
                <a:gd name="T50" fmla="*/ 69 w 208"/>
                <a:gd name="T51" fmla="*/ 88 h 130"/>
                <a:gd name="T52" fmla="*/ 69 w 208"/>
                <a:gd name="T53" fmla="*/ 77 h 130"/>
                <a:gd name="T54" fmla="*/ 109 w 208"/>
                <a:gd name="T55" fmla="*/ 77 h 130"/>
                <a:gd name="T56" fmla="*/ 99 w 208"/>
                <a:gd name="T57" fmla="*/ 77 h 130"/>
                <a:gd name="T58" fmla="*/ 99 w 208"/>
                <a:gd name="T59" fmla="*/ 88 h 130"/>
                <a:gd name="T60" fmla="*/ 109 w 208"/>
                <a:gd name="T61" fmla="*/ 88 h 130"/>
                <a:gd name="T62" fmla="*/ 109 w 208"/>
                <a:gd name="T63" fmla="*/ 77 h 130"/>
                <a:gd name="T64" fmla="*/ 149 w 208"/>
                <a:gd name="T65" fmla="*/ 77 h 130"/>
                <a:gd name="T66" fmla="*/ 139 w 208"/>
                <a:gd name="T67" fmla="*/ 77 h 130"/>
                <a:gd name="T68" fmla="*/ 139 w 208"/>
                <a:gd name="T69" fmla="*/ 88 h 130"/>
                <a:gd name="T70" fmla="*/ 149 w 208"/>
                <a:gd name="T71" fmla="*/ 88 h 130"/>
                <a:gd name="T72" fmla="*/ 149 w 208"/>
                <a:gd name="T73" fmla="*/ 77 h 130"/>
                <a:gd name="T74" fmla="*/ 189 w 208"/>
                <a:gd name="T75" fmla="*/ 77 h 130"/>
                <a:gd name="T76" fmla="*/ 179 w 208"/>
                <a:gd name="T77" fmla="*/ 77 h 130"/>
                <a:gd name="T78" fmla="*/ 179 w 208"/>
                <a:gd name="T79" fmla="*/ 88 h 130"/>
                <a:gd name="T80" fmla="*/ 189 w 208"/>
                <a:gd name="T81" fmla="*/ 88 h 130"/>
                <a:gd name="T82" fmla="*/ 189 w 208"/>
                <a:gd name="T83" fmla="*/ 77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08" h="130">
                  <a:moveTo>
                    <a:pt x="208" y="54"/>
                  </a:moveTo>
                  <a:lnTo>
                    <a:pt x="208" y="130"/>
                  </a:lnTo>
                  <a:lnTo>
                    <a:pt x="0" y="130"/>
                  </a:lnTo>
                  <a:lnTo>
                    <a:pt x="0" y="54"/>
                  </a:lnTo>
                  <a:lnTo>
                    <a:pt x="40" y="24"/>
                  </a:lnTo>
                  <a:lnTo>
                    <a:pt x="40" y="54"/>
                  </a:lnTo>
                  <a:lnTo>
                    <a:pt x="85" y="24"/>
                  </a:lnTo>
                  <a:lnTo>
                    <a:pt x="85" y="54"/>
                  </a:lnTo>
                  <a:lnTo>
                    <a:pt x="208" y="54"/>
                  </a:lnTo>
                  <a:moveTo>
                    <a:pt x="163" y="54"/>
                  </a:moveTo>
                  <a:lnTo>
                    <a:pt x="153" y="0"/>
                  </a:lnTo>
                  <a:lnTo>
                    <a:pt x="144" y="0"/>
                  </a:lnTo>
                  <a:lnTo>
                    <a:pt x="136" y="54"/>
                  </a:lnTo>
                  <a:moveTo>
                    <a:pt x="200" y="54"/>
                  </a:moveTo>
                  <a:lnTo>
                    <a:pt x="189" y="0"/>
                  </a:lnTo>
                  <a:lnTo>
                    <a:pt x="180" y="0"/>
                  </a:lnTo>
                  <a:lnTo>
                    <a:pt x="171" y="54"/>
                  </a:lnTo>
                  <a:moveTo>
                    <a:pt x="30" y="77"/>
                  </a:moveTo>
                  <a:lnTo>
                    <a:pt x="19" y="77"/>
                  </a:lnTo>
                  <a:lnTo>
                    <a:pt x="19" y="88"/>
                  </a:lnTo>
                  <a:lnTo>
                    <a:pt x="30" y="88"/>
                  </a:lnTo>
                  <a:lnTo>
                    <a:pt x="30" y="77"/>
                  </a:lnTo>
                  <a:moveTo>
                    <a:pt x="69" y="77"/>
                  </a:moveTo>
                  <a:lnTo>
                    <a:pt x="59" y="77"/>
                  </a:lnTo>
                  <a:lnTo>
                    <a:pt x="59" y="88"/>
                  </a:lnTo>
                  <a:lnTo>
                    <a:pt x="69" y="88"/>
                  </a:lnTo>
                  <a:lnTo>
                    <a:pt x="69" y="77"/>
                  </a:lnTo>
                  <a:moveTo>
                    <a:pt x="109" y="77"/>
                  </a:moveTo>
                  <a:lnTo>
                    <a:pt x="99" y="77"/>
                  </a:lnTo>
                  <a:lnTo>
                    <a:pt x="99" y="88"/>
                  </a:lnTo>
                  <a:lnTo>
                    <a:pt x="109" y="88"/>
                  </a:lnTo>
                  <a:lnTo>
                    <a:pt x="109" y="77"/>
                  </a:lnTo>
                  <a:moveTo>
                    <a:pt x="149" y="77"/>
                  </a:moveTo>
                  <a:lnTo>
                    <a:pt x="139" y="77"/>
                  </a:lnTo>
                  <a:lnTo>
                    <a:pt x="139" y="88"/>
                  </a:lnTo>
                  <a:lnTo>
                    <a:pt x="149" y="88"/>
                  </a:lnTo>
                  <a:lnTo>
                    <a:pt x="149" y="77"/>
                  </a:lnTo>
                  <a:moveTo>
                    <a:pt x="189" y="77"/>
                  </a:moveTo>
                  <a:lnTo>
                    <a:pt x="179" y="77"/>
                  </a:lnTo>
                  <a:lnTo>
                    <a:pt x="179" y="88"/>
                  </a:lnTo>
                  <a:lnTo>
                    <a:pt x="189" y="88"/>
                  </a:lnTo>
                  <a:lnTo>
                    <a:pt x="189" y="77"/>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29" tIns="44815" rIns="89629" bIns="44815" numCol="1" anchor="t" anchorCtr="0" compatLnSpc="1">
              <a:prstTxWarp prst="textNoShape">
                <a:avLst/>
              </a:prstTxWarp>
            </a:bodyPr>
            <a:lstStyle/>
            <a:p>
              <a:pPr defTabSz="914191">
                <a:defRPr/>
              </a:pPr>
              <a:endParaRPr lang="en-US" sz="882">
                <a:gradFill>
                  <a:gsLst>
                    <a:gs pos="0">
                      <a:srgbClr val="505050"/>
                    </a:gs>
                    <a:gs pos="100000">
                      <a:srgbClr val="505050"/>
                    </a:gs>
                  </a:gsLst>
                  <a:lin ang="5400000" scaled="1"/>
                </a:gradFill>
                <a:latin typeface="Segoe UI Semilight"/>
              </a:endParaRPr>
            </a:p>
          </p:txBody>
        </p:sp>
      </p:grpSp>
      <p:grpSp>
        <p:nvGrpSpPr>
          <p:cNvPr id="285" name="Group 284">
            <a:extLst>
              <a:ext uri="{FF2B5EF4-FFF2-40B4-BE49-F238E27FC236}">
                <a16:creationId xmlns:a16="http://schemas.microsoft.com/office/drawing/2014/main" id="{74D79DAD-9441-48E3-AADD-0FD2694D127C}"/>
              </a:ext>
            </a:extLst>
          </p:cNvPr>
          <p:cNvGrpSpPr>
            <a:grpSpLocks noChangeAspect="1"/>
          </p:cNvGrpSpPr>
          <p:nvPr/>
        </p:nvGrpSpPr>
        <p:grpSpPr>
          <a:xfrm>
            <a:off x="3826207" y="3928849"/>
            <a:ext cx="466302" cy="466302"/>
            <a:chOff x="2930066" y="5072528"/>
            <a:chExt cx="562530" cy="562530"/>
          </a:xfrm>
        </p:grpSpPr>
        <p:sp useBgFill="1">
          <p:nvSpPr>
            <p:cNvPr id="286" name="Oval 285">
              <a:extLst>
                <a:ext uri="{FF2B5EF4-FFF2-40B4-BE49-F238E27FC236}">
                  <a16:creationId xmlns:a16="http://schemas.microsoft.com/office/drawing/2014/main" id="{04A8AE49-48B6-4D5C-8BCA-AF9DCE10012C}"/>
                </a:ext>
              </a:extLst>
            </p:cNvPr>
            <p:cNvSpPr/>
            <p:nvPr/>
          </p:nvSpPr>
          <p:spPr bwMode="auto">
            <a:xfrm rot="21043547">
              <a:off x="2930066" y="5072528"/>
              <a:ext cx="562530" cy="56253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7" name="Database_EFC7" title="Icon of a cylinder">
              <a:extLst>
                <a:ext uri="{FF2B5EF4-FFF2-40B4-BE49-F238E27FC236}">
                  <a16:creationId xmlns:a16="http://schemas.microsoft.com/office/drawing/2014/main" id="{A317EF16-F820-4404-BD8B-5814BDF981ED}"/>
                </a:ext>
              </a:extLst>
            </p:cNvPr>
            <p:cNvSpPr>
              <a:spLocks noChangeAspect="1" noEditPoints="1"/>
            </p:cNvSpPr>
            <p:nvPr/>
          </p:nvSpPr>
          <p:spPr bwMode="auto">
            <a:xfrm>
              <a:off x="3070637" y="5170913"/>
              <a:ext cx="281388" cy="365760"/>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grpSp>
      <p:grpSp>
        <p:nvGrpSpPr>
          <p:cNvPr id="288" name="Group 287">
            <a:extLst>
              <a:ext uri="{FF2B5EF4-FFF2-40B4-BE49-F238E27FC236}">
                <a16:creationId xmlns:a16="http://schemas.microsoft.com/office/drawing/2014/main" id="{35133492-47B5-4CD1-A91B-DDF52EDF0B85}"/>
              </a:ext>
            </a:extLst>
          </p:cNvPr>
          <p:cNvGrpSpPr>
            <a:grpSpLocks noChangeAspect="1"/>
          </p:cNvGrpSpPr>
          <p:nvPr/>
        </p:nvGrpSpPr>
        <p:grpSpPr>
          <a:xfrm>
            <a:off x="7782557" y="5784531"/>
            <a:ext cx="466302" cy="466302"/>
            <a:chOff x="6063453" y="5701048"/>
            <a:chExt cx="604488" cy="604488"/>
          </a:xfrm>
        </p:grpSpPr>
        <p:sp useBgFill="1">
          <p:nvSpPr>
            <p:cNvPr id="289" name="Oval 288">
              <a:extLst>
                <a:ext uri="{FF2B5EF4-FFF2-40B4-BE49-F238E27FC236}">
                  <a16:creationId xmlns:a16="http://schemas.microsoft.com/office/drawing/2014/main" id="{C797D89A-9C2D-4CA8-80FF-36DF60F5885D}"/>
                </a:ext>
              </a:extLst>
            </p:cNvPr>
            <p:cNvSpPr/>
            <p:nvPr/>
          </p:nvSpPr>
          <p:spPr bwMode="auto">
            <a:xfrm>
              <a:off x="6063453" y="5701048"/>
              <a:ext cx="604488" cy="604488"/>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90" name="Group 289">
              <a:extLst>
                <a:ext uri="{FF2B5EF4-FFF2-40B4-BE49-F238E27FC236}">
                  <a16:creationId xmlns:a16="http://schemas.microsoft.com/office/drawing/2014/main" id="{CA3B10D7-81FD-4CE4-8BE8-38F6D7F1CCE6}"/>
                </a:ext>
              </a:extLst>
            </p:cNvPr>
            <p:cNvGrpSpPr>
              <a:grpSpLocks noChangeAspect="1"/>
            </p:cNvGrpSpPr>
            <p:nvPr/>
          </p:nvGrpSpPr>
          <p:grpSpPr>
            <a:xfrm>
              <a:off x="6165235" y="5794471"/>
              <a:ext cx="400924" cy="331478"/>
              <a:chOff x="6032952" y="5892675"/>
              <a:chExt cx="411480" cy="340208"/>
            </a:xfrm>
          </p:grpSpPr>
          <p:sp>
            <p:nvSpPr>
              <p:cNvPr id="291" name="Freeform 21" title="Icon of an xbox controller">
                <a:extLst>
                  <a:ext uri="{FF2B5EF4-FFF2-40B4-BE49-F238E27FC236}">
                    <a16:creationId xmlns:a16="http://schemas.microsoft.com/office/drawing/2014/main" id="{B0DD8D01-42C9-4DFE-9CAC-C2CBEADE4F6F}"/>
                  </a:ext>
                </a:extLst>
              </p:cNvPr>
              <p:cNvSpPr>
                <a:spLocks noChangeAspect="1" noEditPoints="1"/>
              </p:cNvSpPr>
              <p:nvPr/>
            </p:nvSpPr>
            <p:spPr bwMode="auto">
              <a:xfrm>
                <a:off x="6110249" y="5892675"/>
                <a:ext cx="242677" cy="140980"/>
              </a:xfrm>
              <a:custGeom>
                <a:avLst/>
                <a:gdLst>
                  <a:gd name="T0" fmla="*/ 601 w 770"/>
                  <a:gd name="T1" fmla="*/ 70 h 447"/>
                  <a:gd name="T2" fmla="*/ 526 w 770"/>
                  <a:gd name="T3" fmla="*/ 10 h 447"/>
                  <a:gd name="T4" fmla="*/ 456 w 770"/>
                  <a:gd name="T5" fmla="*/ 39 h 447"/>
                  <a:gd name="T6" fmla="*/ 390 w 770"/>
                  <a:gd name="T7" fmla="*/ 39 h 447"/>
                  <a:gd name="T8" fmla="*/ 382 w 770"/>
                  <a:gd name="T9" fmla="*/ 39 h 447"/>
                  <a:gd name="T10" fmla="*/ 314 w 770"/>
                  <a:gd name="T11" fmla="*/ 39 h 447"/>
                  <a:gd name="T12" fmla="*/ 246 w 770"/>
                  <a:gd name="T13" fmla="*/ 10 h 447"/>
                  <a:gd name="T14" fmla="*/ 170 w 770"/>
                  <a:gd name="T15" fmla="*/ 70 h 447"/>
                  <a:gd name="T16" fmla="*/ 93 w 770"/>
                  <a:gd name="T17" fmla="*/ 420 h 447"/>
                  <a:gd name="T18" fmla="*/ 146 w 770"/>
                  <a:gd name="T19" fmla="*/ 447 h 447"/>
                  <a:gd name="T20" fmla="*/ 220 w 770"/>
                  <a:gd name="T21" fmla="*/ 368 h 447"/>
                  <a:gd name="T22" fmla="*/ 316 w 770"/>
                  <a:gd name="T23" fmla="*/ 329 h 447"/>
                  <a:gd name="T24" fmla="*/ 454 w 770"/>
                  <a:gd name="T25" fmla="*/ 329 h 447"/>
                  <a:gd name="T26" fmla="*/ 552 w 770"/>
                  <a:gd name="T27" fmla="*/ 368 h 447"/>
                  <a:gd name="T28" fmla="*/ 624 w 770"/>
                  <a:gd name="T29" fmla="*/ 447 h 447"/>
                  <a:gd name="T30" fmla="*/ 677 w 770"/>
                  <a:gd name="T31" fmla="*/ 420 h 447"/>
                  <a:gd name="T32" fmla="*/ 601 w 770"/>
                  <a:gd name="T33" fmla="*/ 70 h 447"/>
                  <a:gd name="T34" fmla="*/ 405 w 770"/>
                  <a:gd name="T35" fmla="*/ 133 h 447"/>
                  <a:gd name="T36" fmla="*/ 386 w 770"/>
                  <a:gd name="T37" fmla="*/ 111 h 447"/>
                  <a:gd name="T38" fmla="*/ 366 w 770"/>
                  <a:gd name="T39" fmla="*/ 131 h 447"/>
                  <a:gd name="T40" fmla="*/ 384 w 770"/>
                  <a:gd name="T41" fmla="*/ 150 h 447"/>
                  <a:gd name="T42" fmla="*/ 405 w 770"/>
                  <a:gd name="T43" fmla="*/ 133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70" h="447">
                    <a:moveTo>
                      <a:pt x="601" y="70"/>
                    </a:moveTo>
                    <a:cubicBezTo>
                      <a:pt x="608" y="33"/>
                      <a:pt x="583" y="22"/>
                      <a:pt x="526" y="10"/>
                    </a:cubicBezTo>
                    <a:cubicBezTo>
                      <a:pt x="468" y="0"/>
                      <a:pt x="456" y="39"/>
                      <a:pt x="456" y="39"/>
                    </a:cubicBezTo>
                    <a:cubicBezTo>
                      <a:pt x="390" y="39"/>
                      <a:pt x="390" y="39"/>
                      <a:pt x="390" y="39"/>
                    </a:cubicBezTo>
                    <a:cubicBezTo>
                      <a:pt x="382" y="39"/>
                      <a:pt x="382" y="39"/>
                      <a:pt x="382" y="39"/>
                    </a:cubicBezTo>
                    <a:cubicBezTo>
                      <a:pt x="314" y="39"/>
                      <a:pt x="314" y="39"/>
                      <a:pt x="314" y="39"/>
                    </a:cubicBezTo>
                    <a:cubicBezTo>
                      <a:pt x="314" y="39"/>
                      <a:pt x="304" y="0"/>
                      <a:pt x="246" y="10"/>
                    </a:cubicBezTo>
                    <a:cubicBezTo>
                      <a:pt x="187" y="22"/>
                      <a:pt x="164" y="33"/>
                      <a:pt x="170" y="70"/>
                    </a:cubicBezTo>
                    <a:cubicBezTo>
                      <a:pt x="170" y="70"/>
                      <a:pt x="0" y="321"/>
                      <a:pt x="93" y="420"/>
                    </a:cubicBezTo>
                    <a:cubicBezTo>
                      <a:pt x="125" y="447"/>
                      <a:pt x="132" y="447"/>
                      <a:pt x="146" y="447"/>
                    </a:cubicBezTo>
                    <a:cubicBezTo>
                      <a:pt x="160" y="447"/>
                      <a:pt x="185" y="395"/>
                      <a:pt x="220" y="368"/>
                    </a:cubicBezTo>
                    <a:cubicBezTo>
                      <a:pt x="255" y="339"/>
                      <a:pt x="288" y="331"/>
                      <a:pt x="316" y="329"/>
                    </a:cubicBezTo>
                    <a:cubicBezTo>
                      <a:pt x="337" y="329"/>
                      <a:pt x="435" y="329"/>
                      <a:pt x="454" y="329"/>
                    </a:cubicBezTo>
                    <a:cubicBezTo>
                      <a:pt x="483" y="331"/>
                      <a:pt x="517" y="339"/>
                      <a:pt x="552" y="368"/>
                    </a:cubicBezTo>
                    <a:cubicBezTo>
                      <a:pt x="587" y="395"/>
                      <a:pt x="610" y="447"/>
                      <a:pt x="624" y="447"/>
                    </a:cubicBezTo>
                    <a:cubicBezTo>
                      <a:pt x="638" y="447"/>
                      <a:pt x="647" y="447"/>
                      <a:pt x="677" y="420"/>
                    </a:cubicBezTo>
                    <a:cubicBezTo>
                      <a:pt x="770" y="321"/>
                      <a:pt x="601" y="70"/>
                      <a:pt x="601" y="70"/>
                    </a:cubicBezTo>
                    <a:close/>
                    <a:moveTo>
                      <a:pt x="405" y="133"/>
                    </a:moveTo>
                    <a:cubicBezTo>
                      <a:pt x="405" y="121"/>
                      <a:pt x="398" y="111"/>
                      <a:pt x="386" y="111"/>
                    </a:cubicBezTo>
                    <a:cubicBezTo>
                      <a:pt x="376" y="111"/>
                      <a:pt x="366" y="119"/>
                      <a:pt x="366" y="131"/>
                    </a:cubicBezTo>
                    <a:cubicBezTo>
                      <a:pt x="366" y="140"/>
                      <a:pt x="374" y="150"/>
                      <a:pt x="384" y="150"/>
                    </a:cubicBezTo>
                    <a:cubicBezTo>
                      <a:pt x="396" y="150"/>
                      <a:pt x="404" y="142"/>
                      <a:pt x="405" y="133"/>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gradFill>
                    <a:gsLst>
                      <a:gs pos="0">
                        <a:srgbClr val="505050"/>
                      </a:gs>
                      <a:gs pos="100000">
                        <a:srgbClr val="505050"/>
                      </a:gs>
                    </a:gsLst>
                  </a:gradFill>
                  <a:latin typeface="Segoe UI"/>
                </a:endParaRPr>
              </a:p>
            </p:txBody>
          </p:sp>
          <p:sp>
            <p:nvSpPr>
              <p:cNvPr id="292" name="Xbox" title="Icon of an xbox one">
                <a:extLst>
                  <a:ext uri="{FF2B5EF4-FFF2-40B4-BE49-F238E27FC236}">
                    <a16:creationId xmlns:a16="http://schemas.microsoft.com/office/drawing/2014/main" id="{D9A86586-023E-4DE7-8AF1-94AFBFCCA1F9}"/>
                  </a:ext>
                </a:extLst>
              </p:cNvPr>
              <p:cNvSpPr>
                <a:spLocks noChangeAspect="1" noEditPoints="1"/>
              </p:cNvSpPr>
              <p:nvPr/>
            </p:nvSpPr>
            <p:spPr bwMode="auto">
              <a:xfrm>
                <a:off x="6032952" y="6066611"/>
                <a:ext cx="411480" cy="166272"/>
              </a:xfrm>
              <a:custGeom>
                <a:avLst/>
                <a:gdLst>
                  <a:gd name="T0" fmla="*/ 337 w 337"/>
                  <a:gd name="T1" fmla="*/ 135 h 135"/>
                  <a:gd name="T2" fmla="*/ 0 w 337"/>
                  <a:gd name="T3" fmla="*/ 135 h 135"/>
                  <a:gd name="T4" fmla="*/ 0 w 337"/>
                  <a:gd name="T5" fmla="*/ 0 h 135"/>
                  <a:gd name="T6" fmla="*/ 337 w 337"/>
                  <a:gd name="T7" fmla="*/ 0 h 135"/>
                  <a:gd name="T8" fmla="*/ 337 w 337"/>
                  <a:gd name="T9" fmla="*/ 135 h 135"/>
                  <a:gd name="T10" fmla="*/ 145 w 337"/>
                  <a:gd name="T11" fmla="*/ 68 h 135"/>
                  <a:gd name="T12" fmla="*/ 0 w 337"/>
                  <a:gd name="T13" fmla="*/ 68 h 135"/>
                  <a:gd name="T14" fmla="*/ 269 w 337"/>
                  <a:gd name="T15" fmla="*/ 74 h 135"/>
                  <a:gd name="T16" fmla="*/ 275 w 337"/>
                  <a:gd name="T17" fmla="*/ 67 h 135"/>
                  <a:gd name="T18" fmla="*/ 269 w 337"/>
                  <a:gd name="T19" fmla="*/ 61 h 135"/>
                  <a:gd name="T20" fmla="*/ 263 w 337"/>
                  <a:gd name="T21" fmla="*/ 67 h 135"/>
                  <a:gd name="T22" fmla="*/ 269 w 337"/>
                  <a:gd name="T23" fmla="*/ 74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7" h="135">
                    <a:moveTo>
                      <a:pt x="337" y="135"/>
                    </a:moveTo>
                    <a:cubicBezTo>
                      <a:pt x="0" y="135"/>
                      <a:pt x="0" y="135"/>
                      <a:pt x="0" y="135"/>
                    </a:cubicBezTo>
                    <a:cubicBezTo>
                      <a:pt x="0" y="0"/>
                      <a:pt x="0" y="0"/>
                      <a:pt x="0" y="0"/>
                    </a:cubicBezTo>
                    <a:cubicBezTo>
                      <a:pt x="337" y="0"/>
                      <a:pt x="337" y="0"/>
                      <a:pt x="337" y="0"/>
                    </a:cubicBezTo>
                    <a:lnTo>
                      <a:pt x="337" y="135"/>
                    </a:lnTo>
                    <a:close/>
                    <a:moveTo>
                      <a:pt x="145" y="68"/>
                    </a:moveTo>
                    <a:cubicBezTo>
                      <a:pt x="0" y="68"/>
                      <a:pt x="0" y="68"/>
                      <a:pt x="0" y="68"/>
                    </a:cubicBezTo>
                    <a:moveTo>
                      <a:pt x="269" y="74"/>
                    </a:moveTo>
                    <a:cubicBezTo>
                      <a:pt x="272" y="74"/>
                      <a:pt x="275" y="71"/>
                      <a:pt x="275" y="67"/>
                    </a:cubicBezTo>
                    <a:cubicBezTo>
                      <a:pt x="275" y="64"/>
                      <a:pt x="272" y="61"/>
                      <a:pt x="269" y="61"/>
                    </a:cubicBezTo>
                    <a:cubicBezTo>
                      <a:pt x="265" y="61"/>
                      <a:pt x="263" y="64"/>
                      <a:pt x="263" y="67"/>
                    </a:cubicBezTo>
                    <a:cubicBezTo>
                      <a:pt x="263" y="71"/>
                      <a:pt x="265" y="74"/>
                      <a:pt x="269" y="74"/>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gradFill>
                    <a:gsLst>
                      <a:gs pos="0">
                        <a:srgbClr val="505050"/>
                      </a:gs>
                      <a:gs pos="100000">
                        <a:srgbClr val="505050"/>
                      </a:gs>
                    </a:gsLst>
                  </a:gradFill>
                  <a:latin typeface="Segoe UI"/>
                </a:endParaRPr>
              </a:p>
            </p:txBody>
          </p:sp>
        </p:grpSp>
      </p:grpSp>
      <p:grpSp>
        <p:nvGrpSpPr>
          <p:cNvPr id="102" name="Group 101">
            <a:extLst>
              <a:ext uri="{FF2B5EF4-FFF2-40B4-BE49-F238E27FC236}">
                <a16:creationId xmlns:a16="http://schemas.microsoft.com/office/drawing/2014/main" id="{8FDE5F2C-60CF-49B2-8CA1-E8EFB5745EBC}"/>
              </a:ext>
            </a:extLst>
          </p:cNvPr>
          <p:cNvGrpSpPr/>
          <p:nvPr/>
        </p:nvGrpSpPr>
        <p:grpSpPr>
          <a:xfrm>
            <a:off x="2424893" y="3037862"/>
            <a:ext cx="466302" cy="466302"/>
            <a:chOff x="4835090" y="6953298"/>
            <a:chExt cx="457200" cy="457200"/>
          </a:xfrm>
        </p:grpSpPr>
        <p:sp useBgFill="1">
          <p:nvSpPr>
            <p:cNvPr id="103" name="Oval 102">
              <a:extLst>
                <a:ext uri="{FF2B5EF4-FFF2-40B4-BE49-F238E27FC236}">
                  <a16:creationId xmlns:a16="http://schemas.microsoft.com/office/drawing/2014/main" id="{4298CBCC-E8EA-482D-96BB-E91F307060E9}"/>
                </a:ext>
              </a:extLst>
            </p:cNvPr>
            <p:cNvSpPr/>
            <p:nvPr/>
          </p:nvSpPr>
          <p:spPr bwMode="auto">
            <a:xfrm>
              <a:off x="4835090" y="6953298"/>
              <a:ext cx="457200" cy="45720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4" name="Train2_EA0E" title="Icon of a train">
              <a:extLst>
                <a:ext uri="{FF2B5EF4-FFF2-40B4-BE49-F238E27FC236}">
                  <a16:creationId xmlns:a16="http://schemas.microsoft.com/office/drawing/2014/main" id="{B0B355D2-F95E-4DD4-BFEF-06089CD022DF}"/>
                </a:ext>
              </a:extLst>
            </p:cNvPr>
            <p:cNvSpPr>
              <a:spLocks noChangeAspect="1" noEditPoints="1"/>
            </p:cNvSpPr>
            <p:nvPr/>
          </p:nvSpPr>
          <p:spPr bwMode="auto">
            <a:xfrm>
              <a:off x="4939876" y="7021878"/>
              <a:ext cx="247628" cy="320040"/>
            </a:xfrm>
            <a:custGeom>
              <a:avLst/>
              <a:gdLst>
                <a:gd name="T0" fmla="*/ 2996 w 2996"/>
                <a:gd name="T1" fmla="*/ 3872 h 3872"/>
                <a:gd name="T2" fmla="*/ 2369 w 2996"/>
                <a:gd name="T3" fmla="*/ 3245 h 3872"/>
                <a:gd name="T4" fmla="*/ 621 w 2996"/>
                <a:gd name="T5" fmla="*/ 3251 h 3872"/>
                <a:gd name="T6" fmla="*/ 0 w 2996"/>
                <a:gd name="T7" fmla="*/ 3872 h 3872"/>
                <a:gd name="T8" fmla="*/ 1867 w 2996"/>
                <a:gd name="T9" fmla="*/ 1624 h 3872"/>
                <a:gd name="T10" fmla="*/ 1492 w 2996"/>
                <a:gd name="T11" fmla="*/ 1998 h 3872"/>
                <a:gd name="T12" fmla="*/ 1117 w 2996"/>
                <a:gd name="T13" fmla="*/ 1624 h 3872"/>
                <a:gd name="T14" fmla="*/ 1492 w 2996"/>
                <a:gd name="T15" fmla="*/ 1249 h 3872"/>
                <a:gd name="T16" fmla="*/ 1867 w 2996"/>
                <a:gd name="T17" fmla="*/ 1624 h 3872"/>
                <a:gd name="T18" fmla="*/ 1492 w 2996"/>
                <a:gd name="T19" fmla="*/ 0 h 3872"/>
                <a:gd name="T20" fmla="*/ 1492 w 2996"/>
                <a:gd name="T21" fmla="*/ 749 h 3872"/>
                <a:gd name="T22" fmla="*/ 480 w 2996"/>
                <a:gd name="T23" fmla="*/ 999 h 3872"/>
                <a:gd name="T24" fmla="*/ 1492 w 2996"/>
                <a:gd name="T25" fmla="*/ 749 h 3872"/>
                <a:gd name="T26" fmla="*/ 2504 w 2996"/>
                <a:gd name="T27" fmla="*/ 999 h 3872"/>
                <a:gd name="T28" fmla="*/ 368 w 2996"/>
                <a:gd name="T29" fmla="*/ 2748 h 3872"/>
                <a:gd name="T30" fmla="*/ 2616 w 2996"/>
                <a:gd name="T31" fmla="*/ 2748 h 3872"/>
                <a:gd name="T32" fmla="*/ 1492 w 2996"/>
                <a:gd name="T33" fmla="*/ 2748 h 3872"/>
                <a:gd name="T34" fmla="*/ 1492 w 2996"/>
                <a:gd name="T35" fmla="*/ 3539 h 3872"/>
                <a:gd name="T36" fmla="*/ 2117 w 2996"/>
                <a:gd name="T37" fmla="*/ 2748 h 3872"/>
                <a:gd name="T38" fmla="*/ 2117 w 2996"/>
                <a:gd name="T39" fmla="*/ 3330 h 3872"/>
                <a:gd name="T40" fmla="*/ 867 w 2996"/>
                <a:gd name="T41" fmla="*/ 2748 h 3872"/>
                <a:gd name="T42" fmla="*/ 867 w 2996"/>
                <a:gd name="T43" fmla="*/ 3330 h 3872"/>
                <a:gd name="T44" fmla="*/ 2445 w 2996"/>
                <a:gd name="T45" fmla="*/ 3221 h 3872"/>
                <a:gd name="T46" fmla="*/ 1492 w 2996"/>
                <a:gd name="T47" fmla="*/ 3539 h 3872"/>
                <a:gd name="T48" fmla="*/ 539 w 2996"/>
                <a:gd name="T49" fmla="*/ 3221 h 3872"/>
                <a:gd name="T50" fmla="*/ 368 w 2996"/>
                <a:gd name="T51" fmla="*/ 2984 h 3872"/>
                <a:gd name="T52" fmla="*/ 368 w 2996"/>
                <a:gd name="T53" fmla="*/ 1249 h 3872"/>
                <a:gd name="T54" fmla="*/ 493 w 2996"/>
                <a:gd name="T55" fmla="*/ 874 h 3872"/>
                <a:gd name="T56" fmla="*/ 493 w 2996"/>
                <a:gd name="T57" fmla="*/ 414 h 3872"/>
                <a:gd name="T58" fmla="*/ 682 w 2996"/>
                <a:gd name="T59" fmla="*/ 171 h 3872"/>
                <a:gd name="T60" fmla="*/ 1242 w 2996"/>
                <a:gd name="T61" fmla="*/ 31 h 3872"/>
                <a:gd name="T62" fmla="*/ 1363 w 2996"/>
                <a:gd name="T63" fmla="*/ 8 h 3872"/>
                <a:gd name="T64" fmla="*/ 1492 w 2996"/>
                <a:gd name="T65" fmla="*/ 0 h 3872"/>
                <a:gd name="T66" fmla="*/ 1621 w 2996"/>
                <a:gd name="T67" fmla="*/ 8 h 3872"/>
                <a:gd name="T68" fmla="*/ 1742 w 2996"/>
                <a:gd name="T69" fmla="*/ 31 h 3872"/>
                <a:gd name="T70" fmla="*/ 2302 w 2996"/>
                <a:gd name="T71" fmla="*/ 171 h 3872"/>
                <a:gd name="T72" fmla="*/ 2491 w 2996"/>
                <a:gd name="T73" fmla="*/ 414 h 3872"/>
                <a:gd name="T74" fmla="*/ 2491 w 2996"/>
                <a:gd name="T75" fmla="*/ 874 h 3872"/>
                <a:gd name="T76" fmla="*/ 2616 w 2996"/>
                <a:gd name="T77" fmla="*/ 1249 h 3872"/>
                <a:gd name="T78" fmla="*/ 2616 w 2996"/>
                <a:gd name="T79" fmla="*/ 2984 h 3872"/>
                <a:gd name="T80" fmla="*/ 2445 w 2996"/>
                <a:gd name="T81" fmla="*/ 3221 h 3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996" h="3872">
                  <a:moveTo>
                    <a:pt x="2996" y="3872"/>
                  </a:moveTo>
                  <a:cubicBezTo>
                    <a:pt x="2369" y="3245"/>
                    <a:pt x="2369" y="3245"/>
                    <a:pt x="2369" y="3245"/>
                  </a:cubicBezTo>
                  <a:moveTo>
                    <a:pt x="621" y="3251"/>
                  </a:moveTo>
                  <a:cubicBezTo>
                    <a:pt x="0" y="3872"/>
                    <a:pt x="0" y="3872"/>
                    <a:pt x="0" y="3872"/>
                  </a:cubicBezTo>
                  <a:moveTo>
                    <a:pt x="1867" y="1624"/>
                  </a:moveTo>
                  <a:cubicBezTo>
                    <a:pt x="1867" y="1831"/>
                    <a:pt x="1699" y="1998"/>
                    <a:pt x="1492" y="1998"/>
                  </a:cubicBezTo>
                  <a:cubicBezTo>
                    <a:pt x="1285" y="1998"/>
                    <a:pt x="1117" y="1831"/>
                    <a:pt x="1117" y="1624"/>
                  </a:cubicBezTo>
                  <a:cubicBezTo>
                    <a:pt x="1117" y="1417"/>
                    <a:pt x="1285" y="1249"/>
                    <a:pt x="1492" y="1249"/>
                  </a:cubicBezTo>
                  <a:cubicBezTo>
                    <a:pt x="1699" y="1249"/>
                    <a:pt x="1867" y="1417"/>
                    <a:pt x="1867" y="1624"/>
                  </a:cubicBezTo>
                  <a:close/>
                  <a:moveTo>
                    <a:pt x="1492" y="0"/>
                  </a:moveTo>
                  <a:cubicBezTo>
                    <a:pt x="1492" y="749"/>
                    <a:pt x="1492" y="749"/>
                    <a:pt x="1492" y="749"/>
                  </a:cubicBezTo>
                  <a:moveTo>
                    <a:pt x="480" y="999"/>
                  </a:moveTo>
                  <a:cubicBezTo>
                    <a:pt x="1492" y="749"/>
                    <a:pt x="1492" y="749"/>
                    <a:pt x="1492" y="749"/>
                  </a:cubicBezTo>
                  <a:cubicBezTo>
                    <a:pt x="2504" y="999"/>
                    <a:pt x="2504" y="999"/>
                    <a:pt x="2504" y="999"/>
                  </a:cubicBezTo>
                  <a:moveTo>
                    <a:pt x="368" y="2748"/>
                  </a:moveTo>
                  <a:cubicBezTo>
                    <a:pt x="2616" y="2748"/>
                    <a:pt x="2616" y="2748"/>
                    <a:pt x="2616" y="2748"/>
                  </a:cubicBezTo>
                  <a:moveTo>
                    <a:pt x="1492" y="2748"/>
                  </a:moveTo>
                  <a:cubicBezTo>
                    <a:pt x="1492" y="3539"/>
                    <a:pt x="1492" y="3539"/>
                    <a:pt x="1492" y="3539"/>
                  </a:cubicBezTo>
                  <a:moveTo>
                    <a:pt x="2117" y="2748"/>
                  </a:moveTo>
                  <a:cubicBezTo>
                    <a:pt x="2117" y="3330"/>
                    <a:pt x="2117" y="3330"/>
                    <a:pt x="2117" y="3330"/>
                  </a:cubicBezTo>
                  <a:moveTo>
                    <a:pt x="867" y="2748"/>
                  </a:moveTo>
                  <a:cubicBezTo>
                    <a:pt x="867" y="3330"/>
                    <a:pt x="867" y="3330"/>
                    <a:pt x="867" y="3330"/>
                  </a:cubicBezTo>
                  <a:moveTo>
                    <a:pt x="2445" y="3221"/>
                  </a:moveTo>
                  <a:cubicBezTo>
                    <a:pt x="1492" y="3539"/>
                    <a:pt x="1492" y="3539"/>
                    <a:pt x="1492" y="3539"/>
                  </a:cubicBezTo>
                  <a:cubicBezTo>
                    <a:pt x="539" y="3221"/>
                    <a:pt x="539" y="3221"/>
                    <a:pt x="539" y="3221"/>
                  </a:cubicBezTo>
                  <a:cubicBezTo>
                    <a:pt x="437" y="3187"/>
                    <a:pt x="368" y="3092"/>
                    <a:pt x="368" y="2984"/>
                  </a:cubicBezTo>
                  <a:cubicBezTo>
                    <a:pt x="368" y="1249"/>
                    <a:pt x="368" y="1249"/>
                    <a:pt x="368" y="1249"/>
                  </a:cubicBezTo>
                  <a:cubicBezTo>
                    <a:pt x="493" y="874"/>
                    <a:pt x="493" y="874"/>
                    <a:pt x="493" y="874"/>
                  </a:cubicBezTo>
                  <a:cubicBezTo>
                    <a:pt x="493" y="414"/>
                    <a:pt x="493" y="414"/>
                    <a:pt x="493" y="414"/>
                  </a:cubicBezTo>
                  <a:cubicBezTo>
                    <a:pt x="493" y="299"/>
                    <a:pt x="571" y="199"/>
                    <a:pt x="682" y="171"/>
                  </a:cubicBezTo>
                  <a:cubicBezTo>
                    <a:pt x="1242" y="31"/>
                    <a:pt x="1242" y="31"/>
                    <a:pt x="1242" y="31"/>
                  </a:cubicBezTo>
                  <a:cubicBezTo>
                    <a:pt x="1281" y="21"/>
                    <a:pt x="1321" y="13"/>
                    <a:pt x="1363" y="8"/>
                  </a:cubicBezTo>
                  <a:cubicBezTo>
                    <a:pt x="1404" y="3"/>
                    <a:pt x="1448" y="0"/>
                    <a:pt x="1492" y="0"/>
                  </a:cubicBezTo>
                  <a:cubicBezTo>
                    <a:pt x="1536" y="0"/>
                    <a:pt x="1580" y="3"/>
                    <a:pt x="1621" y="8"/>
                  </a:cubicBezTo>
                  <a:cubicBezTo>
                    <a:pt x="1663" y="13"/>
                    <a:pt x="1703" y="21"/>
                    <a:pt x="1742" y="31"/>
                  </a:cubicBezTo>
                  <a:cubicBezTo>
                    <a:pt x="2302" y="171"/>
                    <a:pt x="2302" y="171"/>
                    <a:pt x="2302" y="171"/>
                  </a:cubicBezTo>
                  <a:cubicBezTo>
                    <a:pt x="2413" y="199"/>
                    <a:pt x="2491" y="299"/>
                    <a:pt x="2491" y="414"/>
                  </a:cubicBezTo>
                  <a:cubicBezTo>
                    <a:pt x="2491" y="874"/>
                    <a:pt x="2491" y="874"/>
                    <a:pt x="2491" y="874"/>
                  </a:cubicBezTo>
                  <a:cubicBezTo>
                    <a:pt x="2616" y="1249"/>
                    <a:pt x="2616" y="1249"/>
                    <a:pt x="2616" y="1249"/>
                  </a:cubicBezTo>
                  <a:cubicBezTo>
                    <a:pt x="2616" y="2984"/>
                    <a:pt x="2616" y="2984"/>
                    <a:pt x="2616" y="2984"/>
                  </a:cubicBezTo>
                  <a:cubicBezTo>
                    <a:pt x="2616" y="3092"/>
                    <a:pt x="2547" y="3187"/>
                    <a:pt x="2445" y="3221"/>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sz="918">
                <a:gradFill>
                  <a:gsLst>
                    <a:gs pos="0">
                      <a:srgbClr val="505050"/>
                    </a:gs>
                    <a:gs pos="100000">
                      <a:srgbClr val="505050"/>
                    </a:gs>
                  </a:gsLst>
                  <a:lin ang="5400000" scaled="1"/>
                </a:gradFill>
                <a:latin typeface="Segoe UI"/>
              </a:endParaRPr>
            </a:p>
          </p:txBody>
        </p:sp>
      </p:grpSp>
      <p:grpSp>
        <p:nvGrpSpPr>
          <p:cNvPr id="105" name="Group 104">
            <a:extLst>
              <a:ext uri="{FF2B5EF4-FFF2-40B4-BE49-F238E27FC236}">
                <a16:creationId xmlns:a16="http://schemas.microsoft.com/office/drawing/2014/main" id="{CA0FB5D6-3ED4-4B9F-B216-4D0500149270}"/>
              </a:ext>
            </a:extLst>
          </p:cNvPr>
          <p:cNvGrpSpPr/>
          <p:nvPr/>
        </p:nvGrpSpPr>
        <p:grpSpPr>
          <a:xfrm>
            <a:off x="10473110" y="5622647"/>
            <a:ext cx="466302" cy="466302"/>
            <a:chOff x="4165619" y="6953298"/>
            <a:chExt cx="457200" cy="457200"/>
          </a:xfrm>
        </p:grpSpPr>
        <p:sp useBgFill="1">
          <p:nvSpPr>
            <p:cNvPr id="106" name="Oval 105">
              <a:extLst>
                <a:ext uri="{FF2B5EF4-FFF2-40B4-BE49-F238E27FC236}">
                  <a16:creationId xmlns:a16="http://schemas.microsoft.com/office/drawing/2014/main" id="{DD5F9EA5-9110-49EF-94A1-E80D4A9A7353}"/>
                </a:ext>
              </a:extLst>
            </p:cNvPr>
            <p:cNvSpPr/>
            <p:nvPr/>
          </p:nvSpPr>
          <p:spPr bwMode="auto">
            <a:xfrm>
              <a:off x="4165619" y="6953298"/>
              <a:ext cx="457200" cy="45720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7" name="Airplane_E709" title="Icon of an airplane">
              <a:extLst>
                <a:ext uri="{FF2B5EF4-FFF2-40B4-BE49-F238E27FC236}">
                  <a16:creationId xmlns:a16="http://schemas.microsoft.com/office/drawing/2014/main" id="{2CFF4CC6-7C58-4B38-8364-3A3408235A63}"/>
                </a:ext>
              </a:extLst>
            </p:cNvPr>
            <p:cNvSpPr>
              <a:spLocks noChangeAspect="1"/>
            </p:cNvSpPr>
            <p:nvPr/>
          </p:nvSpPr>
          <p:spPr bwMode="auto">
            <a:xfrm>
              <a:off x="4255340" y="7021878"/>
              <a:ext cx="315859" cy="320040"/>
            </a:xfrm>
            <a:custGeom>
              <a:avLst/>
              <a:gdLst>
                <a:gd name="T0" fmla="*/ 1002 w 3707"/>
                <a:gd name="T1" fmla="*/ 3755 h 3755"/>
                <a:gd name="T2" fmla="*/ 1502 w 3707"/>
                <a:gd name="T3" fmla="*/ 2253 h 3755"/>
                <a:gd name="T4" fmla="*/ 751 w 3707"/>
                <a:gd name="T5" fmla="*/ 2253 h 3755"/>
                <a:gd name="T6" fmla="*/ 625 w 3707"/>
                <a:gd name="T7" fmla="*/ 2503 h 3755"/>
                <a:gd name="T8" fmla="*/ 0 w 3707"/>
                <a:gd name="T9" fmla="*/ 2503 h 3755"/>
                <a:gd name="T10" fmla="*/ 209 w 3707"/>
                <a:gd name="T11" fmla="*/ 1877 h 3755"/>
                <a:gd name="T12" fmla="*/ 0 w 3707"/>
                <a:gd name="T13" fmla="*/ 1251 h 3755"/>
                <a:gd name="T14" fmla="*/ 625 w 3707"/>
                <a:gd name="T15" fmla="*/ 1251 h 3755"/>
                <a:gd name="T16" fmla="*/ 751 w 3707"/>
                <a:gd name="T17" fmla="*/ 1502 h 3755"/>
                <a:gd name="T18" fmla="*/ 1502 w 3707"/>
                <a:gd name="T19" fmla="*/ 1502 h 3755"/>
                <a:gd name="T20" fmla="*/ 1002 w 3707"/>
                <a:gd name="T21" fmla="*/ 0 h 3755"/>
                <a:gd name="T22" fmla="*/ 1627 w 3707"/>
                <a:gd name="T23" fmla="*/ 0 h 3755"/>
                <a:gd name="T24" fmla="*/ 2378 w 3707"/>
                <a:gd name="T25" fmla="*/ 1502 h 3755"/>
                <a:gd name="T26" fmla="*/ 3331 w 3707"/>
                <a:gd name="T27" fmla="*/ 1502 h 3755"/>
                <a:gd name="T28" fmla="*/ 3707 w 3707"/>
                <a:gd name="T29" fmla="*/ 1877 h 3755"/>
                <a:gd name="T30" fmla="*/ 3331 w 3707"/>
                <a:gd name="T31" fmla="*/ 2253 h 3755"/>
                <a:gd name="T32" fmla="*/ 2378 w 3707"/>
                <a:gd name="T33" fmla="*/ 2253 h 3755"/>
                <a:gd name="T34" fmla="*/ 1627 w 3707"/>
                <a:gd name="T35" fmla="*/ 3755 h 3755"/>
                <a:gd name="T36" fmla="*/ 1002 w 3707"/>
                <a:gd name="T37" fmla="*/ 3755 h 3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707" h="3755">
                  <a:moveTo>
                    <a:pt x="1002" y="3755"/>
                  </a:moveTo>
                  <a:cubicBezTo>
                    <a:pt x="1502" y="2253"/>
                    <a:pt x="1502" y="2253"/>
                    <a:pt x="1502" y="2253"/>
                  </a:cubicBezTo>
                  <a:cubicBezTo>
                    <a:pt x="751" y="2253"/>
                    <a:pt x="751" y="2253"/>
                    <a:pt x="751" y="2253"/>
                  </a:cubicBezTo>
                  <a:cubicBezTo>
                    <a:pt x="625" y="2503"/>
                    <a:pt x="625" y="2503"/>
                    <a:pt x="625" y="2503"/>
                  </a:cubicBezTo>
                  <a:cubicBezTo>
                    <a:pt x="0" y="2503"/>
                    <a:pt x="0" y="2503"/>
                    <a:pt x="0" y="2503"/>
                  </a:cubicBezTo>
                  <a:cubicBezTo>
                    <a:pt x="209" y="1877"/>
                    <a:pt x="209" y="1877"/>
                    <a:pt x="209" y="1877"/>
                  </a:cubicBezTo>
                  <a:cubicBezTo>
                    <a:pt x="0" y="1251"/>
                    <a:pt x="0" y="1251"/>
                    <a:pt x="0" y="1251"/>
                  </a:cubicBezTo>
                  <a:cubicBezTo>
                    <a:pt x="625" y="1251"/>
                    <a:pt x="625" y="1251"/>
                    <a:pt x="625" y="1251"/>
                  </a:cubicBezTo>
                  <a:cubicBezTo>
                    <a:pt x="751" y="1502"/>
                    <a:pt x="751" y="1502"/>
                    <a:pt x="751" y="1502"/>
                  </a:cubicBezTo>
                  <a:cubicBezTo>
                    <a:pt x="1502" y="1502"/>
                    <a:pt x="1502" y="1502"/>
                    <a:pt x="1502" y="1502"/>
                  </a:cubicBezTo>
                  <a:cubicBezTo>
                    <a:pt x="1002" y="0"/>
                    <a:pt x="1002" y="0"/>
                    <a:pt x="1002" y="0"/>
                  </a:cubicBezTo>
                  <a:cubicBezTo>
                    <a:pt x="1627" y="0"/>
                    <a:pt x="1627" y="0"/>
                    <a:pt x="1627" y="0"/>
                  </a:cubicBezTo>
                  <a:cubicBezTo>
                    <a:pt x="2378" y="1502"/>
                    <a:pt x="2378" y="1502"/>
                    <a:pt x="2378" y="1502"/>
                  </a:cubicBezTo>
                  <a:cubicBezTo>
                    <a:pt x="3331" y="1502"/>
                    <a:pt x="3331" y="1502"/>
                    <a:pt x="3331" y="1502"/>
                  </a:cubicBezTo>
                  <a:cubicBezTo>
                    <a:pt x="3538" y="1502"/>
                    <a:pt x="3707" y="1670"/>
                    <a:pt x="3707" y="1877"/>
                  </a:cubicBezTo>
                  <a:cubicBezTo>
                    <a:pt x="3707" y="2084"/>
                    <a:pt x="3538" y="2253"/>
                    <a:pt x="3331" y="2253"/>
                  </a:cubicBezTo>
                  <a:cubicBezTo>
                    <a:pt x="2378" y="2253"/>
                    <a:pt x="2378" y="2253"/>
                    <a:pt x="2378" y="2253"/>
                  </a:cubicBezTo>
                  <a:cubicBezTo>
                    <a:pt x="1627" y="3755"/>
                    <a:pt x="1627" y="3755"/>
                    <a:pt x="1627" y="3755"/>
                  </a:cubicBezTo>
                  <a:lnTo>
                    <a:pt x="1002" y="3755"/>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sz="918">
                <a:gradFill>
                  <a:gsLst>
                    <a:gs pos="0">
                      <a:srgbClr val="505050"/>
                    </a:gs>
                    <a:gs pos="100000">
                      <a:srgbClr val="505050"/>
                    </a:gs>
                  </a:gsLst>
                  <a:lin ang="5400000" scaled="1"/>
                </a:gradFill>
                <a:latin typeface="Segoe UI"/>
              </a:endParaRPr>
            </a:p>
          </p:txBody>
        </p:sp>
      </p:grpSp>
      <p:grpSp>
        <p:nvGrpSpPr>
          <p:cNvPr id="108" name="Group 107">
            <a:extLst>
              <a:ext uri="{FF2B5EF4-FFF2-40B4-BE49-F238E27FC236}">
                <a16:creationId xmlns:a16="http://schemas.microsoft.com/office/drawing/2014/main" id="{AE2BEAC7-4FF1-44B5-B04E-8A5214940357}"/>
              </a:ext>
            </a:extLst>
          </p:cNvPr>
          <p:cNvGrpSpPr/>
          <p:nvPr/>
        </p:nvGrpSpPr>
        <p:grpSpPr>
          <a:xfrm>
            <a:off x="11138945" y="2900916"/>
            <a:ext cx="466302" cy="466302"/>
            <a:chOff x="5485511" y="6953298"/>
            <a:chExt cx="457200" cy="457200"/>
          </a:xfrm>
        </p:grpSpPr>
        <p:sp useBgFill="1">
          <p:nvSpPr>
            <p:cNvPr id="109" name="Oval 108">
              <a:extLst>
                <a:ext uri="{FF2B5EF4-FFF2-40B4-BE49-F238E27FC236}">
                  <a16:creationId xmlns:a16="http://schemas.microsoft.com/office/drawing/2014/main" id="{D190B326-3170-4DA6-B168-44D66D667DCB}"/>
                </a:ext>
              </a:extLst>
            </p:cNvPr>
            <p:cNvSpPr/>
            <p:nvPr/>
          </p:nvSpPr>
          <p:spPr bwMode="auto">
            <a:xfrm>
              <a:off x="5485511" y="6953298"/>
              <a:ext cx="457200" cy="45720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0" name="Temperature_med" title="Icon of a thermometer showing medium temperature">
              <a:extLst>
                <a:ext uri="{FF2B5EF4-FFF2-40B4-BE49-F238E27FC236}">
                  <a16:creationId xmlns:a16="http://schemas.microsoft.com/office/drawing/2014/main" id="{443ACD97-A77D-42F2-835B-0E2F9C449D7D}"/>
                </a:ext>
              </a:extLst>
            </p:cNvPr>
            <p:cNvSpPr>
              <a:spLocks noChangeAspect="1" noEditPoints="1"/>
            </p:cNvSpPr>
            <p:nvPr/>
          </p:nvSpPr>
          <p:spPr bwMode="auto">
            <a:xfrm>
              <a:off x="5650119" y="7021878"/>
              <a:ext cx="127985" cy="320040"/>
            </a:xfrm>
            <a:custGeom>
              <a:avLst/>
              <a:gdLst>
                <a:gd name="T0" fmla="*/ 748 w 1496"/>
                <a:gd name="T1" fmla="*/ 3274 h 3743"/>
                <a:gd name="T2" fmla="*/ 469 w 1496"/>
                <a:gd name="T3" fmla="*/ 2995 h 3743"/>
                <a:gd name="T4" fmla="*/ 748 w 1496"/>
                <a:gd name="T5" fmla="*/ 2716 h 3743"/>
                <a:gd name="T6" fmla="*/ 1027 w 1496"/>
                <a:gd name="T7" fmla="*/ 2995 h 3743"/>
                <a:gd name="T8" fmla="*/ 748 w 1496"/>
                <a:gd name="T9" fmla="*/ 3274 h 3743"/>
                <a:gd name="T10" fmla="*/ 1248 w 1496"/>
                <a:gd name="T11" fmla="*/ 2439 h 3743"/>
                <a:gd name="T12" fmla="*/ 1248 w 1496"/>
                <a:gd name="T13" fmla="*/ 500 h 3743"/>
                <a:gd name="T14" fmla="*/ 748 w 1496"/>
                <a:gd name="T15" fmla="*/ 0 h 3743"/>
                <a:gd name="T16" fmla="*/ 748 w 1496"/>
                <a:gd name="T17" fmla="*/ 0 h 3743"/>
                <a:gd name="T18" fmla="*/ 248 w 1496"/>
                <a:gd name="T19" fmla="*/ 500 h 3743"/>
                <a:gd name="T20" fmla="*/ 248 w 1496"/>
                <a:gd name="T21" fmla="*/ 2439 h 3743"/>
                <a:gd name="T22" fmla="*/ 0 w 1496"/>
                <a:gd name="T23" fmla="*/ 2995 h 3743"/>
                <a:gd name="T24" fmla="*/ 748 w 1496"/>
                <a:gd name="T25" fmla="*/ 3743 h 3743"/>
                <a:gd name="T26" fmla="*/ 1496 w 1496"/>
                <a:gd name="T27" fmla="*/ 2995 h 3743"/>
                <a:gd name="T28" fmla="*/ 1248 w 1496"/>
                <a:gd name="T29" fmla="*/ 2439 h 3743"/>
                <a:gd name="T30" fmla="*/ 748 w 1496"/>
                <a:gd name="T31" fmla="*/ 1371 h 3743"/>
                <a:gd name="T32" fmla="*/ 748 w 1496"/>
                <a:gd name="T33" fmla="*/ 2716 h 37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96" h="3743">
                  <a:moveTo>
                    <a:pt x="748" y="3274"/>
                  </a:moveTo>
                  <a:cubicBezTo>
                    <a:pt x="594" y="3274"/>
                    <a:pt x="469" y="3149"/>
                    <a:pt x="469" y="2995"/>
                  </a:cubicBezTo>
                  <a:cubicBezTo>
                    <a:pt x="469" y="2841"/>
                    <a:pt x="594" y="2716"/>
                    <a:pt x="748" y="2716"/>
                  </a:cubicBezTo>
                  <a:cubicBezTo>
                    <a:pt x="902" y="2716"/>
                    <a:pt x="1027" y="2841"/>
                    <a:pt x="1027" y="2995"/>
                  </a:cubicBezTo>
                  <a:cubicBezTo>
                    <a:pt x="1027" y="3149"/>
                    <a:pt x="902" y="3274"/>
                    <a:pt x="748" y="3274"/>
                  </a:cubicBezTo>
                  <a:close/>
                  <a:moveTo>
                    <a:pt x="1248" y="2439"/>
                  </a:moveTo>
                  <a:cubicBezTo>
                    <a:pt x="1248" y="500"/>
                    <a:pt x="1248" y="500"/>
                    <a:pt x="1248" y="500"/>
                  </a:cubicBezTo>
                  <a:cubicBezTo>
                    <a:pt x="1248" y="224"/>
                    <a:pt x="1024" y="0"/>
                    <a:pt x="748" y="0"/>
                  </a:cubicBezTo>
                  <a:cubicBezTo>
                    <a:pt x="748" y="0"/>
                    <a:pt x="748" y="0"/>
                    <a:pt x="748" y="0"/>
                  </a:cubicBezTo>
                  <a:cubicBezTo>
                    <a:pt x="472" y="0"/>
                    <a:pt x="248" y="224"/>
                    <a:pt x="248" y="500"/>
                  </a:cubicBezTo>
                  <a:cubicBezTo>
                    <a:pt x="248" y="2439"/>
                    <a:pt x="248" y="2439"/>
                    <a:pt x="248" y="2439"/>
                  </a:cubicBezTo>
                  <a:cubicBezTo>
                    <a:pt x="96" y="2576"/>
                    <a:pt x="0" y="2774"/>
                    <a:pt x="0" y="2995"/>
                  </a:cubicBezTo>
                  <a:cubicBezTo>
                    <a:pt x="0" y="3408"/>
                    <a:pt x="335" y="3743"/>
                    <a:pt x="748" y="3743"/>
                  </a:cubicBezTo>
                  <a:cubicBezTo>
                    <a:pt x="1161" y="3743"/>
                    <a:pt x="1496" y="3408"/>
                    <a:pt x="1496" y="2995"/>
                  </a:cubicBezTo>
                  <a:cubicBezTo>
                    <a:pt x="1496" y="2774"/>
                    <a:pt x="1400" y="2576"/>
                    <a:pt x="1248" y="2439"/>
                  </a:cubicBezTo>
                  <a:close/>
                  <a:moveTo>
                    <a:pt x="748" y="1371"/>
                  </a:moveTo>
                  <a:cubicBezTo>
                    <a:pt x="748" y="2716"/>
                    <a:pt x="748" y="2716"/>
                    <a:pt x="748" y="271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sz="918">
                <a:gradFill>
                  <a:gsLst>
                    <a:gs pos="0">
                      <a:srgbClr val="505050"/>
                    </a:gs>
                    <a:gs pos="100000">
                      <a:srgbClr val="505050"/>
                    </a:gs>
                  </a:gsLst>
                  <a:lin ang="5400000" scaled="1"/>
                </a:gradFill>
                <a:latin typeface="Segoe UI"/>
              </a:endParaRPr>
            </a:p>
          </p:txBody>
        </p:sp>
      </p:grpSp>
      <p:grpSp>
        <p:nvGrpSpPr>
          <p:cNvPr id="111" name="Group 110">
            <a:extLst>
              <a:ext uri="{FF2B5EF4-FFF2-40B4-BE49-F238E27FC236}">
                <a16:creationId xmlns:a16="http://schemas.microsoft.com/office/drawing/2014/main" id="{3110D1C0-6DE9-4279-9D5B-F3B28EFF1A6A}"/>
              </a:ext>
            </a:extLst>
          </p:cNvPr>
          <p:cNvGrpSpPr/>
          <p:nvPr/>
        </p:nvGrpSpPr>
        <p:grpSpPr>
          <a:xfrm>
            <a:off x="6996166" y="1608319"/>
            <a:ext cx="466302" cy="466302"/>
            <a:chOff x="3534248" y="6953298"/>
            <a:chExt cx="457200" cy="457200"/>
          </a:xfrm>
        </p:grpSpPr>
        <p:sp useBgFill="1">
          <p:nvSpPr>
            <p:cNvPr id="112" name="Oval 111">
              <a:extLst>
                <a:ext uri="{FF2B5EF4-FFF2-40B4-BE49-F238E27FC236}">
                  <a16:creationId xmlns:a16="http://schemas.microsoft.com/office/drawing/2014/main" id="{EEC4C08C-86DA-4242-91FF-2652F3B4369D}"/>
                </a:ext>
              </a:extLst>
            </p:cNvPr>
            <p:cNvSpPr/>
            <p:nvPr/>
          </p:nvSpPr>
          <p:spPr bwMode="auto">
            <a:xfrm>
              <a:off x="3534248" y="6953298"/>
              <a:ext cx="457200" cy="45720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3" name="bot_3" title="Icon of two chevron brackets with two dots between them">
              <a:extLst>
                <a:ext uri="{FF2B5EF4-FFF2-40B4-BE49-F238E27FC236}">
                  <a16:creationId xmlns:a16="http://schemas.microsoft.com/office/drawing/2014/main" id="{676991C9-5AC8-43D1-909A-8F77621D62CD}"/>
                </a:ext>
              </a:extLst>
            </p:cNvPr>
            <p:cNvSpPr>
              <a:spLocks noChangeAspect="1" noEditPoints="1"/>
            </p:cNvSpPr>
            <p:nvPr/>
          </p:nvSpPr>
          <p:spPr bwMode="auto">
            <a:xfrm>
              <a:off x="3579968" y="7050682"/>
              <a:ext cx="365760" cy="262433"/>
            </a:xfrm>
            <a:custGeom>
              <a:avLst/>
              <a:gdLst>
                <a:gd name="T0" fmla="*/ 134 w 420"/>
                <a:gd name="T1" fmla="*/ 154 h 302"/>
                <a:gd name="T2" fmla="*/ 157 w 420"/>
                <a:gd name="T3" fmla="*/ 131 h 302"/>
                <a:gd name="T4" fmla="*/ 180 w 420"/>
                <a:gd name="T5" fmla="*/ 154 h 302"/>
                <a:gd name="T6" fmla="*/ 157 w 420"/>
                <a:gd name="T7" fmla="*/ 177 h 302"/>
                <a:gd name="T8" fmla="*/ 134 w 420"/>
                <a:gd name="T9" fmla="*/ 154 h 302"/>
                <a:gd name="T10" fmla="*/ 241 w 420"/>
                <a:gd name="T11" fmla="*/ 154 h 302"/>
                <a:gd name="T12" fmla="*/ 264 w 420"/>
                <a:gd name="T13" fmla="*/ 177 h 302"/>
                <a:gd name="T14" fmla="*/ 287 w 420"/>
                <a:gd name="T15" fmla="*/ 154 h 302"/>
                <a:gd name="T16" fmla="*/ 264 w 420"/>
                <a:gd name="T17" fmla="*/ 131 h 302"/>
                <a:gd name="T18" fmla="*/ 241 w 420"/>
                <a:gd name="T19" fmla="*/ 154 h 302"/>
                <a:gd name="T20" fmla="*/ 276 w 420"/>
                <a:gd name="T21" fmla="*/ 302 h 302"/>
                <a:gd name="T22" fmla="*/ 410 w 420"/>
                <a:gd name="T23" fmla="*/ 168 h 302"/>
                <a:gd name="T24" fmla="*/ 410 w 420"/>
                <a:gd name="T25" fmla="*/ 132 h 302"/>
                <a:gd name="T26" fmla="*/ 276 w 420"/>
                <a:gd name="T27" fmla="*/ 0 h 302"/>
                <a:gd name="T28" fmla="*/ 144 w 420"/>
                <a:gd name="T29" fmla="*/ 0 h 302"/>
                <a:gd name="T30" fmla="*/ 10 w 420"/>
                <a:gd name="T31" fmla="*/ 132 h 302"/>
                <a:gd name="T32" fmla="*/ 10 w 420"/>
                <a:gd name="T33" fmla="*/ 168 h 302"/>
                <a:gd name="T34" fmla="*/ 145 w 420"/>
                <a:gd name="T35" fmla="*/ 302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0" h="302">
                  <a:moveTo>
                    <a:pt x="134" y="154"/>
                  </a:moveTo>
                  <a:cubicBezTo>
                    <a:pt x="134" y="141"/>
                    <a:pt x="144" y="131"/>
                    <a:pt x="157" y="131"/>
                  </a:cubicBezTo>
                  <a:cubicBezTo>
                    <a:pt x="169" y="131"/>
                    <a:pt x="180" y="141"/>
                    <a:pt x="180" y="154"/>
                  </a:cubicBezTo>
                  <a:cubicBezTo>
                    <a:pt x="180" y="167"/>
                    <a:pt x="169" y="177"/>
                    <a:pt x="157" y="177"/>
                  </a:cubicBezTo>
                  <a:cubicBezTo>
                    <a:pt x="144" y="177"/>
                    <a:pt x="134" y="167"/>
                    <a:pt x="134" y="154"/>
                  </a:cubicBezTo>
                  <a:close/>
                  <a:moveTo>
                    <a:pt x="241" y="154"/>
                  </a:moveTo>
                  <a:cubicBezTo>
                    <a:pt x="241" y="167"/>
                    <a:pt x="251" y="177"/>
                    <a:pt x="264" y="177"/>
                  </a:cubicBezTo>
                  <a:cubicBezTo>
                    <a:pt x="276" y="177"/>
                    <a:pt x="287" y="167"/>
                    <a:pt x="287" y="154"/>
                  </a:cubicBezTo>
                  <a:cubicBezTo>
                    <a:pt x="287" y="141"/>
                    <a:pt x="276" y="131"/>
                    <a:pt x="264" y="131"/>
                  </a:cubicBezTo>
                  <a:cubicBezTo>
                    <a:pt x="251" y="131"/>
                    <a:pt x="241" y="141"/>
                    <a:pt x="241" y="154"/>
                  </a:cubicBezTo>
                  <a:close/>
                  <a:moveTo>
                    <a:pt x="276" y="302"/>
                  </a:moveTo>
                  <a:cubicBezTo>
                    <a:pt x="276" y="302"/>
                    <a:pt x="276" y="302"/>
                    <a:pt x="410" y="168"/>
                  </a:cubicBezTo>
                  <a:cubicBezTo>
                    <a:pt x="420" y="158"/>
                    <a:pt x="420" y="142"/>
                    <a:pt x="410" y="132"/>
                  </a:cubicBezTo>
                  <a:cubicBezTo>
                    <a:pt x="410" y="132"/>
                    <a:pt x="410" y="132"/>
                    <a:pt x="276" y="0"/>
                  </a:cubicBezTo>
                  <a:moveTo>
                    <a:pt x="144" y="0"/>
                  </a:moveTo>
                  <a:cubicBezTo>
                    <a:pt x="10" y="132"/>
                    <a:pt x="10" y="132"/>
                    <a:pt x="10" y="132"/>
                  </a:cubicBezTo>
                  <a:cubicBezTo>
                    <a:pt x="0" y="142"/>
                    <a:pt x="0" y="158"/>
                    <a:pt x="10" y="168"/>
                  </a:cubicBezTo>
                  <a:cubicBezTo>
                    <a:pt x="145" y="302"/>
                    <a:pt x="145" y="302"/>
                    <a:pt x="145" y="302"/>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grpSp>
      <p:grpSp>
        <p:nvGrpSpPr>
          <p:cNvPr id="114" name="Group 113">
            <a:extLst>
              <a:ext uri="{FF2B5EF4-FFF2-40B4-BE49-F238E27FC236}">
                <a16:creationId xmlns:a16="http://schemas.microsoft.com/office/drawing/2014/main" id="{3E7306C7-2739-445D-A729-477EC79B28D3}"/>
              </a:ext>
            </a:extLst>
          </p:cNvPr>
          <p:cNvGrpSpPr/>
          <p:nvPr/>
        </p:nvGrpSpPr>
        <p:grpSpPr>
          <a:xfrm>
            <a:off x="2661247" y="1647250"/>
            <a:ext cx="466302" cy="466302"/>
            <a:chOff x="6135932" y="6953298"/>
            <a:chExt cx="457200" cy="457200"/>
          </a:xfrm>
        </p:grpSpPr>
        <p:sp useBgFill="1">
          <p:nvSpPr>
            <p:cNvPr id="115" name="Oval 114">
              <a:extLst>
                <a:ext uri="{FF2B5EF4-FFF2-40B4-BE49-F238E27FC236}">
                  <a16:creationId xmlns:a16="http://schemas.microsoft.com/office/drawing/2014/main" id="{D80F4062-62E8-4173-B127-D19816D2D085}"/>
                </a:ext>
              </a:extLst>
            </p:cNvPr>
            <p:cNvSpPr/>
            <p:nvPr/>
          </p:nvSpPr>
          <p:spPr bwMode="auto">
            <a:xfrm>
              <a:off x="6135932" y="6953298"/>
              <a:ext cx="457200" cy="45720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6" name="speedometer_2" title="Icon of a spedometer showing fast speed">
              <a:extLst>
                <a:ext uri="{FF2B5EF4-FFF2-40B4-BE49-F238E27FC236}">
                  <a16:creationId xmlns:a16="http://schemas.microsoft.com/office/drawing/2014/main" id="{46A149C1-4C2B-4488-8747-731B8EA75F86}"/>
                </a:ext>
              </a:extLst>
            </p:cNvPr>
            <p:cNvSpPr>
              <a:spLocks noChangeAspect="1" noEditPoints="1"/>
            </p:cNvSpPr>
            <p:nvPr/>
          </p:nvSpPr>
          <p:spPr bwMode="auto">
            <a:xfrm>
              <a:off x="6204512" y="7021878"/>
              <a:ext cx="320040" cy="320040"/>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sz="918">
                <a:gradFill>
                  <a:gsLst>
                    <a:gs pos="0">
                      <a:srgbClr val="505050"/>
                    </a:gs>
                    <a:gs pos="100000">
                      <a:srgbClr val="505050"/>
                    </a:gs>
                  </a:gsLst>
                  <a:lin ang="5400000" scaled="1"/>
                </a:gradFill>
                <a:latin typeface="Segoe UI"/>
              </a:endParaRPr>
            </a:p>
          </p:txBody>
        </p:sp>
      </p:grpSp>
      <p:grpSp>
        <p:nvGrpSpPr>
          <p:cNvPr id="117" name="Group 116">
            <a:extLst>
              <a:ext uri="{FF2B5EF4-FFF2-40B4-BE49-F238E27FC236}">
                <a16:creationId xmlns:a16="http://schemas.microsoft.com/office/drawing/2014/main" id="{1EC4C8F2-3F18-4E67-87BF-C14CFE2C0F83}"/>
              </a:ext>
            </a:extLst>
          </p:cNvPr>
          <p:cNvGrpSpPr/>
          <p:nvPr/>
        </p:nvGrpSpPr>
        <p:grpSpPr>
          <a:xfrm>
            <a:off x="5231267" y="3844762"/>
            <a:ext cx="466302" cy="466302"/>
            <a:chOff x="6786353" y="6953298"/>
            <a:chExt cx="457200" cy="457200"/>
          </a:xfrm>
        </p:grpSpPr>
        <p:sp useBgFill="1">
          <p:nvSpPr>
            <p:cNvPr id="118" name="Oval 117">
              <a:extLst>
                <a:ext uri="{FF2B5EF4-FFF2-40B4-BE49-F238E27FC236}">
                  <a16:creationId xmlns:a16="http://schemas.microsoft.com/office/drawing/2014/main" id="{C5282858-DCA4-4BDB-9F37-7CA4520AE53A}"/>
                </a:ext>
              </a:extLst>
            </p:cNvPr>
            <p:cNvSpPr/>
            <p:nvPr/>
          </p:nvSpPr>
          <p:spPr bwMode="auto">
            <a:xfrm>
              <a:off x="6786353" y="6953298"/>
              <a:ext cx="457200" cy="45720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9" name="plant_3" title="Icon of three stalks of wheat">
              <a:extLst>
                <a:ext uri="{FF2B5EF4-FFF2-40B4-BE49-F238E27FC236}">
                  <a16:creationId xmlns:a16="http://schemas.microsoft.com/office/drawing/2014/main" id="{14C583CE-C11D-45E4-A246-CE83911121E9}"/>
                </a:ext>
              </a:extLst>
            </p:cNvPr>
            <p:cNvSpPr>
              <a:spLocks noChangeAspect="1" noEditPoints="1"/>
            </p:cNvSpPr>
            <p:nvPr/>
          </p:nvSpPr>
          <p:spPr bwMode="auto">
            <a:xfrm>
              <a:off x="6921989" y="7021878"/>
              <a:ext cx="185928" cy="320040"/>
            </a:xfrm>
            <a:custGeom>
              <a:avLst/>
              <a:gdLst>
                <a:gd name="T0" fmla="*/ 130 w 205"/>
                <a:gd name="T1" fmla="*/ 78 h 355"/>
                <a:gd name="T2" fmla="*/ 102 w 205"/>
                <a:gd name="T3" fmla="*/ 106 h 355"/>
                <a:gd name="T4" fmla="*/ 73 w 205"/>
                <a:gd name="T5" fmla="*/ 77 h 355"/>
                <a:gd name="T6" fmla="*/ 73 w 205"/>
                <a:gd name="T7" fmla="*/ 47 h 355"/>
                <a:gd name="T8" fmla="*/ 102 w 205"/>
                <a:gd name="T9" fmla="*/ 76 h 355"/>
                <a:gd name="T10" fmla="*/ 130 w 205"/>
                <a:gd name="T11" fmla="*/ 48 h 355"/>
                <a:gd name="T12" fmla="*/ 73 w 205"/>
                <a:gd name="T13" fmla="*/ 17 h 355"/>
                <a:gd name="T14" fmla="*/ 102 w 205"/>
                <a:gd name="T15" fmla="*/ 46 h 355"/>
                <a:gd name="T16" fmla="*/ 130 w 205"/>
                <a:gd name="T17" fmla="*/ 18 h 355"/>
                <a:gd name="T18" fmla="*/ 102 w 205"/>
                <a:gd name="T19" fmla="*/ 0 h 355"/>
                <a:gd name="T20" fmla="*/ 102 w 205"/>
                <a:gd name="T21" fmla="*/ 46 h 355"/>
                <a:gd name="T22" fmla="*/ 146 w 205"/>
                <a:gd name="T23" fmla="*/ 137 h 355"/>
                <a:gd name="T24" fmla="*/ 174 w 205"/>
                <a:gd name="T25" fmla="*/ 166 h 355"/>
                <a:gd name="T26" fmla="*/ 202 w 205"/>
                <a:gd name="T27" fmla="*/ 138 h 355"/>
                <a:gd name="T28" fmla="*/ 146 w 205"/>
                <a:gd name="T29" fmla="*/ 107 h 355"/>
                <a:gd name="T30" fmla="*/ 174 w 205"/>
                <a:gd name="T31" fmla="*/ 136 h 355"/>
                <a:gd name="T32" fmla="*/ 202 w 205"/>
                <a:gd name="T33" fmla="*/ 108 h 355"/>
                <a:gd name="T34" fmla="*/ 146 w 205"/>
                <a:gd name="T35" fmla="*/ 77 h 355"/>
                <a:gd name="T36" fmla="*/ 174 w 205"/>
                <a:gd name="T37" fmla="*/ 106 h 355"/>
                <a:gd name="T38" fmla="*/ 202 w 205"/>
                <a:gd name="T39" fmla="*/ 78 h 355"/>
                <a:gd name="T40" fmla="*/ 174 w 205"/>
                <a:gd name="T41" fmla="*/ 60 h 355"/>
                <a:gd name="T42" fmla="*/ 174 w 205"/>
                <a:gd name="T43" fmla="*/ 106 h 355"/>
                <a:gd name="T44" fmla="*/ 5 w 205"/>
                <a:gd name="T45" fmla="*/ 137 h 355"/>
                <a:gd name="T46" fmla="*/ 34 w 205"/>
                <a:gd name="T47" fmla="*/ 166 h 355"/>
                <a:gd name="T48" fmla="*/ 62 w 205"/>
                <a:gd name="T49" fmla="*/ 138 h 355"/>
                <a:gd name="T50" fmla="*/ 5 w 205"/>
                <a:gd name="T51" fmla="*/ 107 h 355"/>
                <a:gd name="T52" fmla="*/ 34 w 205"/>
                <a:gd name="T53" fmla="*/ 136 h 355"/>
                <a:gd name="T54" fmla="*/ 62 w 205"/>
                <a:gd name="T55" fmla="*/ 108 h 355"/>
                <a:gd name="T56" fmla="*/ 5 w 205"/>
                <a:gd name="T57" fmla="*/ 77 h 355"/>
                <a:gd name="T58" fmla="*/ 34 w 205"/>
                <a:gd name="T59" fmla="*/ 106 h 355"/>
                <a:gd name="T60" fmla="*/ 62 w 205"/>
                <a:gd name="T61" fmla="*/ 78 h 355"/>
                <a:gd name="T62" fmla="*/ 34 w 205"/>
                <a:gd name="T63" fmla="*/ 60 h 355"/>
                <a:gd name="T64" fmla="*/ 34 w 205"/>
                <a:gd name="T65" fmla="*/ 106 h 355"/>
                <a:gd name="T66" fmla="*/ 34 w 205"/>
                <a:gd name="T67" fmla="*/ 208 h 355"/>
                <a:gd name="T68" fmla="*/ 34 w 205"/>
                <a:gd name="T69" fmla="*/ 166 h 355"/>
                <a:gd name="T70" fmla="*/ 102 w 205"/>
                <a:gd name="T71" fmla="*/ 106 h 355"/>
                <a:gd name="T72" fmla="*/ 102 w 205"/>
                <a:gd name="T73" fmla="*/ 252 h 355"/>
                <a:gd name="T74" fmla="*/ 174 w 205"/>
                <a:gd name="T75" fmla="*/ 166 h 355"/>
                <a:gd name="T76" fmla="*/ 174 w 205"/>
                <a:gd name="T77" fmla="*/ 204 h 355"/>
                <a:gd name="T78" fmla="*/ 31 w 205"/>
                <a:gd name="T79" fmla="*/ 294 h 355"/>
                <a:gd name="T80" fmla="*/ 88 w 205"/>
                <a:gd name="T81" fmla="*/ 349 h 355"/>
                <a:gd name="T82" fmla="*/ 78 w 205"/>
                <a:gd name="T83" fmla="*/ 270 h 355"/>
                <a:gd name="T84" fmla="*/ 2 w 205"/>
                <a:gd name="T85" fmla="*/ 173 h 355"/>
                <a:gd name="T86" fmla="*/ 31 w 205"/>
                <a:gd name="T87" fmla="*/ 294 h 355"/>
                <a:gd name="T88" fmla="*/ 174 w 205"/>
                <a:gd name="T89" fmla="*/ 294 h 355"/>
                <a:gd name="T90" fmla="*/ 203 w 205"/>
                <a:gd name="T91" fmla="*/ 173 h 355"/>
                <a:gd name="T92" fmla="*/ 127 w 205"/>
                <a:gd name="T93" fmla="*/ 270 h 355"/>
                <a:gd name="T94" fmla="*/ 117 w 205"/>
                <a:gd name="T95" fmla="*/ 349 h 355"/>
                <a:gd name="T96" fmla="*/ 174 w 205"/>
                <a:gd name="T97" fmla="*/ 294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05" h="355">
                  <a:moveTo>
                    <a:pt x="130" y="78"/>
                  </a:moveTo>
                  <a:cubicBezTo>
                    <a:pt x="102" y="106"/>
                    <a:pt x="102" y="106"/>
                    <a:pt x="102" y="106"/>
                  </a:cubicBezTo>
                  <a:cubicBezTo>
                    <a:pt x="73" y="77"/>
                    <a:pt x="73" y="77"/>
                    <a:pt x="73" y="77"/>
                  </a:cubicBezTo>
                  <a:moveTo>
                    <a:pt x="73" y="47"/>
                  </a:moveTo>
                  <a:cubicBezTo>
                    <a:pt x="102" y="76"/>
                    <a:pt x="102" y="76"/>
                    <a:pt x="102" y="76"/>
                  </a:cubicBezTo>
                  <a:cubicBezTo>
                    <a:pt x="130" y="48"/>
                    <a:pt x="130" y="48"/>
                    <a:pt x="130" y="48"/>
                  </a:cubicBezTo>
                  <a:moveTo>
                    <a:pt x="73" y="17"/>
                  </a:moveTo>
                  <a:cubicBezTo>
                    <a:pt x="102" y="46"/>
                    <a:pt x="102" y="46"/>
                    <a:pt x="102" y="46"/>
                  </a:cubicBezTo>
                  <a:cubicBezTo>
                    <a:pt x="130" y="18"/>
                    <a:pt x="130" y="18"/>
                    <a:pt x="130" y="18"/>
                  </a:cubicBezTo>
                  <a:moveTo>
                    <a:pt x="102" y="0"/>
                  </a:moveTo>
                  <a:cubicBezTo>
                    <a:pt x="102" y="46"/>
                    <a:pt x="102" y="46"/>
                    <a:pt x="102" y="46"/>
                  </a:cubicBezTo>
                  <a:moveTo>
                    <a:pt x="146" y="137"/>
                  </a:moveTo>
                  <a:cubicBezTo>
                    <a:pt x="174" y="166"/>
                    <a:pt x="174" y="166"/>
                    <a:pt x="174" y="166"/>
                  </a:cubicBezTo>
                  <a:cubicBezTo>
                    <a:pt x="202" y="138"/>
                    <a:pt x="202" y="138"/>
                    <a:pt x="202" y="138"/>
                  </a:cubicBezTo>
                  <a:moveTo>
                    <a:pt x="146" y="107"/>
                  </a:moveTo>
                  <a:cubicBezTo>
                    <a:pt x="174" y="136"/>
                    <a:pt x="174" y="136"/>
                    <a:pt x="174" y="136"/>
                  </a:cubicBezTo>
                  <a:cubicBezTo>
                    <a:pt x="202" y="108"/>
                    <a:pt x="202" y="108"/>
                    <a:pt x="202" y="108"/>
                  </a:cubicBezTo>
                  <a:moveTo>
                    <a:pt x="146" y="77"/>
                  </a:moveTo>
                  <a:cubicBezTo>
                    <a:pt x="174" y="106"/>
                    <a:pt x="174" y="106"/>
                    <a:pt x="174" y="106"/>
                  </a:cubicBezTo>
                  <a:cubicBezTo>
                    <a:pt x="202" y="78"/>
                    <a:pt x="202" y="78"/>
                    <a:pt x="202" y="78"/>
                  </a:cubicBezTo>
                  <a:moveTo>
                    <a:pt x="174" y="60"/>
                  </a:moveTo>
                  <a:cubicBezTo>
                    <a:pt x="174" y="106"/>
                    <a:pt x="174" y="106"/>
                    <a:pt x="174" y="106"/>
                  </a:cubicBezTo>
                  <a:moveTo>
                    <a:pt x="5" y="137"/>
                  </a:moveTo>
                  <a:cubicBezTo>
                    <a:pt x="34" y="166"/>
                    <a:pt x="34" y="166"/>
                    <a:pt x="34" y="166"/>
                  </a:cubicBezTo>
                  <a:cubicBezTo>
                    <a:pt x="62" y="138"/>
                    <a:pt x="62" y="138"/>
                    <a:pt x="62" y="138"/>
                  </a:cubicBezTo>
                  <a:moveTo>
                    <a:pt x="5" y="107"/>
                  </a:moveTo>
                  <a:cubicBezTo>
                    <a:pt x="34" y="136"/>
                    <a:pt x="34" y="136"/>
                    <a:pt x="34" y="136"/>
                  </a:cubicBezTo>
                  <a:cubicBezTo>
                    <a:pt x="62" y="108"/>
                    <a:pt x="62" y="108"/>
                    <a:pt x="62" y="108"/>
                  </a:cubicBezTo>
                  <a:moveTo>
                    <a:pt x="5" y="77"/>
                  </a:moveTo>
                  <a:cubicBezTo>
                    <a:pt x="34" y="106"/>
                    <a:pt x="34" y="106"/>
                    <a:pt x="34" y="106"/>
                  </a:cubicBezTo>
                  <a:cubicBezTo>
                    <a:pt x="62" y="78"/>
                    <a:pt x="62" y="78"/>
                    <a:pt x="62" y="78"/>
                  </a:cubicBezTo>
                  <a:moveTo>
                    <a:pt x="34" y="60"/>
                  </a:moveTo>
                  <a:cubicBezTo>
                    <a:pt x="34" y="106"/>
                    <a:pt x="34" y="106"/>
                    <a:pt x="34" y="106"/>
                  </a:cubicBezTo>
                  <a:moveTo>
                    <a:pt x="34" y="208"/>
                  </a:moveTo>
                  <a:cubicBezTo>
                    <a:pt x="34" y="166"/>
                    <a:pt x="34" y="166"/>
                    <a:pt x="34" y="166"/>
                  </a:cubicBezTo>
                  <a:moveTo>
                    <a:pt x="102" y="106"/>
                  </a:moveTo>
                  <a:cubicBezTo>
                    <a:pt x="102" y="252"/>
                    <a:pt x="102" y="252"/>
                    <a:pt x="102" y="252"/>
                  </a:cubicBezTo>
                  <a:moveTo>
                    <a:pt x="174" y="166"/>
                  </a:moveTo>
                  <a:cubicBezTo>
                    <a:pt x="174" y="204"/>
                    <a:pt x="174" y="204"/>
                    <a:pt x="174" y="204"/>
                  </a:cubicBezTo>
                  <a:moveTo>
                    <a:pt x="31" y="294"/>
                  </a:moveTo>
                  <a:cubicBezTo>
                    <a:pt x="45" y="323"/>
                    <a:pt x="75" y="355"/>
                    <a:pt x="88" y="349"/>
                  </a:cubicBezTo>
                  <a:cubicBezTo>
                    <a:pt x="101" y="342"/>
                    <a:pt x="97" y="307"/>
                    <a:pt x="78" y="270"/>
                  </a:cubicBezTo>
                  <a:cubicBezTo>
                    <a:pt x="60" y="233"/>
                    <a:pt x="3" y="173"/>
                    <a:pt x="2" y="173"/>
                  </a:cubicBezTo>
                  <a:cubicBezTo>
                    <a:pt x="0" y="172"/>
                    <a:pt x="17" y="264"/>
                    <a:pt x="31" y="294"/>
                  </a:cubicBezTo>
                  <a:close/>
                  <a:moveTo>
                    <a:pt x="174" y="294"/>
                  </a:moveTo>
                  <a:cubicBezTo>
                    <a:pt x="189" y="264"/>
                    <a:pt x="205" y="172"/>
                    <a:pt x="203" y="173"/>
                  </a:cubicBezTo>
                  <a:cubicBezTo>
                    <a:pt x="202" y="173"/>
                    <a:pt x="145" y="233"/>
                    <a:pt x="127" y="270"/>
                  </a:cubicBezTo>
                  <a:cubicBezTo>
                    <a:pt x="109" y="307"/>
                    <a:pt x="104" y="342"/>
                    <a:pt x="117" y="349"/>
                  </a:cubicBezTo>
                  <a:cubicBezTo>
                    <a:pt x="130" y="355"/>
                    <a:pt x="160" y="323"/>
                    <a:pt x="174" y="294"/>
                  </a:cubicBez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grpSp>
      <p:grpSp>
        <p:nvGrpSpPr>
          <p:cNvPr id="120" name="Group 119">
            <a:extLst>
              <a:ext uri="{FF2B5EF4-FFF2-40B4-BE49-F238E27FC236}">
                <a16:creationId xmlns:a16="http://schemas.microsoft.com/office/drawing/2014/main" id="{4DE15D66-D3BD-4B09-A414-971117746BA9}"/>
              </a:ext>
            </a:extLst>
          </p:cNvPr>
          <p:cNvGrpSpPr/>
          <p:nvPr/>
        </p:nvGrpSpPr>
        <p:grpSpPr>
          <a:xfrm>
            <a:off x="4568362" y="3329374"/>
            <a:ext cx="466302" cy="466302"/>
            <a:chOff x="1724949" y="2851929"/>
            <a:chExt cx="457200" cy="457200"/>
          </a:xfrm>
        </p:grpSpPr>
        <p:sp useBgFill="1">
          <p:nvSpPr>
            <p:cNvPr id="121" name="Oval 120">
              <a:extLst>
                <a:ext uri="{FF2B5EF4-FFF2-40B4-BE49-F238E27FC236}">
                  <a16:creationId xmlns:a16="http://schemas.microsoft.com/office/drawing/2014/main" id="{FE65044A-E4DE-4A64-B3C8-E17E2D47D1C5}"/>
                </a:ext>
              </a:extLst>
            </p:cNvPr>
            <p:cNvSpPr/>
            <p:nvPr/>
          </p:nvSpPr>
          <p:spPr bwMode="auto">
            <a:xfrm>
              <a:off x="1724949" y="2851929"/>
              <a:ext cx="457200" cy="457200"/>
            </a:xfrm>
            <a:prstGeom prst="ellipse">
              <a:avLst/>
            </a:prstGeom>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22" name="Picture 2" descr="See the source image">
              <a:extLst>
                <a:ext uri="{FF2B5EF4-FFF2-40B4-BE49-F238E27FC236}">
                  <a16:creationId xmlns:a16="http://schemas.microsoft.com/office/drawing/2014/main" id="{2947C9D6-BD17-4BBA-A785-54A768635199}"/>
                </a:ext>
              </a:extLst>
            </p:cNvPr>
            <p:cNvPicPr>
              <a:picLocks noChangeAspect="1" noChangeArrowheads="1"/>
            </p:cNvPicPr>
            <p:nvPr/>
          </p:nvPicPr>
          <p:blipFill>
            <a:blip r:embed="rId3">
              <a:biLevel thresh="50000"/>
              <a:extLst>
                <a:ext uri="{28A0092B-C50C-407E-A947-70E740481C1C}">
                  <a14:useLocalDpi xmlns:a14="http://schemas.microsoft.com/office/drawing/2010/main" val="0"/>
                </a:ext>
              </a:extLst>
            </a:blip>
            <a:srcRect/>
            <a:stretch>
              <a:fillRect/>
            </a:stretch>
          </p:blipFill>
          <p:spPr bwMode="auto">
            <a:xfrm>
              <a:off x="1793241" y="2986997"/>
              <a:ext cx="320618" cy="17690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3" name="Group 122">
            <a:extLst>
              <a:ext uri="{FF2B5EF4-FFF2-40B4-BE49-F238E27FC236}">
                <a16:creationId xmlns:a16="http://schemas.microsoft.com/office/drawing/2014/main" id="{7842E6D8-95E5-4DC5-A029-92CB88E42A42}"/>
              </a:ext>
            </a:extLst>
          </p:cNvPr>
          <p:cNvGrpSpPr/>
          <p:nvPr/>
        </p:nvGrpSpPr>
        <p:grpSpPr>
          <a:xfrm>
            <a:off x="10283417" y="1715937"/>
            <a:ext cx="466302" cy="466302"/>
            <a:chOff x="1896861" y="2824101"/>
            <a:chExt cx="457200" cy="457200"/>
          </a:xfrm>
        </p:grpSpPr>
        <p:sp useBgFill="1">
          <p:nvSpPr>
            <p:cNvPr id="124" name="Oval 123">
              <a:extLst>
                <a:ext uri="{FF2B5EF4-FFF2-40B4-BE49-F238E27FC236}">
                  <a16:creationId xmlns:a16="http://schemas.microsoft.com/office/drawing/2014/main" id="{375E85BF-C430-4755-A9F9-A5E6DB21E604}"/>
                </a:ext>
              </a:extLst>
            </p:cNvPr>
            <p:cNvSpPr/>
            <p:nvPr/>
          </p:nvSpPr>
          <p:spPr bwMode="auto">
            <a:xfrm>
              <a:off x="1896861" y="2824101"/>
              <a:ext cx="457200" cy="457200"/>
            </a:xfrm>
            <a:prstGeom prst="ellipse">
              <a:avLst/>
            </a:prstGeom>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25" name="Picture 124">
              <a:extLst>
                <a:ext uri="{FF2B5EF4-FFF2-40B4-BE49-F238E27FC236}">
                  <a16:creationId xmlns:a16="http://schemas.microsoft.com/office/drawing/2014/main" id="{85E21D8F-74A0-47E0-928C-3A531E3BA289}"/>
                </a:ext>
              </a:extLst>
            </p:cNvPr>
            <p:cNvPicPr>
              <a:picLocks noChangeAspect="1"/>
            </p:cNvPicPr>
            <p:nvPr/>
          </p:nvPicPr>
          <p:blipFill rotWithShape="1">
            <a:blip r:embed="rId4"/>
            <a:srcRect/>
            <a:stretch/>
          </p:blipFill>
          <p:spPr>
            <a:xfrm>
              <a:off x="1908035" y="2835275"/>
              <a:ext cx="434852" cy="434852"/>
            </a:xfrm>
            <a:prstGeom prst="ellipse">
              <a:avLst/>
            </a:prstGeom>
            <a:ln>
              <a:noFill/>
            </a:ln>
          </p:spPr>
        </p:pic>
      </p:grpSp>
      <p:grpSp>
        <p:nvGrpSpPr>
          <p:cNvPr id="126" name="Group 125">
            <a:extLst>
              <a:ext uri="{FF2B5EF4-FFF2-40B4-BE49-F238E27FC236}">
                <a16:creationId xmlns:a16="http://schemas.microsoft.com/office/drawing/2014/main" id="{7EFAB32A-1F1A-4E33-BB32-2635750AF4FF}"/>
              </a:ext>
            </a:extLst>
          </p:cNvPr>
          <p:cNvGrpSpPr/>
          <p:nvPr/>
        </p:nvGrpSpPr>
        <p:grpSpPr>
          <a:xfrm>
            <a:off x="2392976" y="4060539"/>
            <a:ext cx="466302" cy="466302"/>
            <a:chOff x="2544684" y="2284726"/>
            <a:chExt cx="457200" cy="457200"/>
          </a:xfrm>
        </p:grpSpPr>
        <p:sp useBgFill="1">
          <p:nvSpPr>
            <p:cNvPr id="127" name="Oval 126">
              <a:extLst>
                <a:ext uri="{FF2B5EF4-FFF2-40B4-BE49-F238E27FC236}">
                  <a16:creationId xmlns:a16="http://schemas.microsoft.com/office/drawing/2014/main" id="{EBD87254-1CF4-4127-98F9-B0FDBCE7440A}"/>
                </a:ext>
              </a:extLst>
            </p:cNvPr>
            <p:cNvSpPr/>
            <p:nvPr/>
          </p:nvSpPr>
          <p:spPr bwMode="auto">
            <a:xfrm>
              <a:off x="2544684" y="2284726"/>
              <a:ext cx="457200" cy="457200"/>
            </a:xfrm>
            <a:prstGeom prst="ellipse">
              <a:avLst/>
            </a:prstGeom>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28" name="Picture 127">
              <a:extLst>
                <a:ext uri="{FF2B5EF4-FFF2-40B4-BE49-F238E27FC236}">
                  <a16:creationId xmlns:a16="http://schemas.microsoft.com/office/drawing/2014/main" id="{E24F7E30-A0AD-48DE-AAD7-2007BE84BAF3}"/>
                </a:ext>
              </a:extLst>
            </p:cNvPr>
            <p:cNvPicPr>
              <a:picLocks noChangeAspect="1"/>
            </p:cNvPicPr>
            <p:nvPr/>
          </p:nvPicPr>
          <p:blipFill>
            <a:blip r:embed="rId5"/>
            <a:stretch>
              <a:fillRect/>
            </a:stretch>
          </p:blipFill>
          <p:spPr>
            <a:xfrm>
              <a:off x="2594469" y="2459184"/>
              <a:ext cx="357630" cy="108284"/>
            </a:xfrm>
            <a:prstGeom prst="rect">
              <a:avLst/>
            </a:prstGeom>
          </p:spPr>
        </p:pic>
      </p:grpSp>
      <p:grpSp>
        <p:nvGrpSpPr>
          <p:cNvPr id="129" name="Group 128">
            <a:extLst>
              <a:ext uri="{FF2B5EF4-FFF2-40B4-BE49-F238E27FC236}">
                <a16:creationId xmlns:a16="http://schemas.microsoft.com/office/drawing/2014/main" id="{00F5E859-BE45-450A-BA01-767FC17C9777}"/>
              </a:ext>
            </a:extLst>
          </p:cNvPr>
          <p:cNvGrpSpPr/>
          <p:nvPr/>
        </p:nvGrpSpPr>
        <p:grpSpPr>
          <a:xfrm>
            <a:off x="6951994" y="2724269"/>
            <a:ext cx="466302" cy="466302"/>
            <a:chOff x="3352499" y="2284390"/>
            <a:chExt cx="457200" cy="457200"/>
          </a:xfrm>
        </p:grpSpPr>
        <p:sp useBgFill="1">
          <p:nvSpPr>
            <p:cNvPr id="130" name="Oval 129">
              <a:extLst>
                <a:ext uri="{FF2B5EF4-FFF2-40B4-BE49-F238E27FC236}">
                  <a16:creationId xmlns:a16="http://schemas.microsoft.com/office/drawing/2014/main" id="{40AFCB30-B717-47F3-9FC4-72B361AA46B1}"/>
                </a:ext>
              </a:extLst>
            </p:cNvPr>
            <p:cNvSpPr/>
            <p:nvPr/>
          </p:nvSpPr>
          <p:spPr bwMode="auto">
            <a:xfrm>
              <a:off x="3352499" y="2284390"/>
              <a:ext cx="457200" cy="457200"/>
            </a:xfrm>
            <a:prstGeom prst="ellipse">
              <a:avLst/>
            </a:prstGeom>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31" name="Picture 130">
              <a:extLst>
                <a:ext uri="{FF2B5EF4-FFF2-40B4-BE49-F238E27FC236}">
                  <a16:creationId xmlns:a16="http://schemas.microsoft.com/office/drawing/2014/main" id="{75302487-2402-44DD-9CA1-9CA0553BF5A3}"/>
                </a:ext>
              </a:extLst>
            </p:cNvPr>
            <p:cNvPicPr>
              <a:picLocks noChangeAspect="1"/>
            </p:cNvPicPr>
            <p:nvPr/>
          </p:nvPicPr>
          <p:blipFill>
            <a:blip r:embed="rId6">
              <a:biLevel thresh="50000"/>
            </a:blip>
            <a:stretch>
              <a:fillRect/>
            </a:stretch>
          </p:blipFill>
          <p:spPr>
            <a:xfrm>
              <a:off x="3447185" y="2395799"/>
              <a:ext cx="267828" cy="244110"/>
            </a:xfrm>
            <a:prstGeom prst="rect">
              <a:avLst/>
            </a:prstGeom>
          </p:spPr>
        </p:pic>
      </p:grpSp>
      <p:grpSp>
        <p:nvGrpSpPr>
          <p:cNvPr id="135" name="Group 134">
            <a:extLst>
              <a:ext uri="{FF2B5EF4-FFF2-40B4-BE49-F238E27FC236}">
                <a16:creationId xmlns:a16="http://schemas.microsoft.com/office/drawing/2014/main" id="{6E4E2812-C5B3-4289-91EE-B6B0CA02E922}"/>
              </a:ext>
            </a:extLst>
          </p:cNvPr>
          <p:cNvGrpSpPr/>
          <p:nvPr/>
        </p:nvGrpSpPr>
        <p:grpSpPr>
          <a:xfrm>
            <a:off x="7703854" y="3546999"/>
            <a:ext cx="466302" cy="466302"/>
            <a:chOff x="401859" y="3990789"/>
            <a:chExt cx="457200" cy="457200"/>
          </a:xfrm>
        </p:grpSpPr>
        <p:sp useBgFill="1">
          <p:nvSpPr>
            <p:cNvPr id="136" name="Oval 135">
              <a:extLst>
                <a:ext uri="{FF2B5EF4-FFF2-40B4-BE49-F238E27FC236}">
                  <a16:creationId xmlns:a16="http://schemas.microsoft.com/office/drawing/2014/main" id="{9C91502B-D29C-457D-9C8D-770158C3F9BE}"/>
                </a:ext>
              </a:extLst>
            </p:cNvPr>
            <p:cNvSpPr/>
            <p:nvPr/>
          </p:nvSpPr>
          <p:spPr bwMode="auto">
            <a:xfrm>
              <a:off x="401859" y="3990789"/>
              <a:ext cx="457200" cy="457200"/>
            </a:xfrm>
            <a:prstGeom prst="ellipse">
              <a:avLst/>
            </a:prstGeom>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7" name="Freeform 16">
              <a:extLst>
                <a:ext uri="{FF2B5EF4-FFF2-40B4-BE49-F238E27FC236}">
                  <a16:creationId xmlns:a16="http://schemas.microsoft.com/office/drawing/2014/main" id="{8385A130-5B83-4D39-ABB9-6494AB802FED}"/>
                </a:ext>
              </a:extLst>
            </p:cNvPr>
            <p:cNvSpPr>
              <a:spLocks noChangeAspect="1"/>
            </p:cNvSpPr>
            <p:nvPr/>
          </p:nvSpPr>
          <p:spPr bwMode="black">
            <a:xfrm>
              <a:off x="509376" y="4074160"/>
              <a:ext cx="242166" cy="290458"/>
            </a:xfrm>
            <a:custGeom>
              <a:avLst/>
              <a:gdLst>
                <a:gd name="T0" fmla="*/ 1710 w 1710"/>
                <a:gd name="T1" fmla="*/ 1880 h 2051"/>
                <a:gd name="T2" fmla="*/ 1710 w 1710"/>
                <a:gd name="T3" fmla="*/ 1880 h 2051"/>
                <a:gd name="T4" fmla="*/ 1710 w 1710"/>
                <a:gd name="T5" fmla="*/ 176 h 2051"/>
                <a:gd name="T6" fmla="*/ 1101 w 1710"/>
                <a:gd name="T7" fmla="*/ 0 h 2051"/>
                <a:gd name="T8" fmla="*/ 3 w 1710"/>
                <a:gd name="T9" fmla="*/ 413 h 2051"/>
                <a:gd name="T10" fmla="*/ 0 w 1710"/>
                <a:gd name="T11" fmla="*/ 413 h 2051"/>
                <a:gd name="T12" fmla="*/ 0 w 1710"/>
                <a:gd name="T13" fmla="*/ 1645 h 2051"/>
                <a:gd name="T14" fmla="*/ 375 w 1710"/>
                <a:gd name="T15" fmla="*/ 1498 h 2051"/>
                <a:gd name="T16" fmla="*/ 375 w 1710"/>
                <a:gd name="T17" fmla="*/ 496 h 2051"/>
                <a:gd name="T18" fmla="*/ 1101 w 1710"/>
                <a:gd name="T19" fmla="*/ 323 h 2051"/>
                <a:gd name="T20" fmla="*/ 1101 w 1710"/>
                <a:gd name="T21" fmla="*/ 1797 h 2051"/>
                <a:gd name="T22" fmla="*/ 0 w 1710"/>
                <a:gd name="T23" fmla="*/ 1645 h 2051"/>
                <a:gd name="T24" fmla="*/ 1101 w 1710"/>
                <a:gd name="T25" fmla="*/ 2051 h 2051"/>
                <a:gd name="T26" fmla="*/ 1101 w 1710"/>
                <a:gd name="T27" fmla="*/ 2051 h 2051"/>
                <a:gd name="T28" fmla="*/ 1710 w 1710"/>
                <a:gd name="T29" fmla="*/ 1882 h 2051"/>
                <a:gd name="T30" fmla="*/ 1710 w 1710"/>
                <a:gd name="T31" fmla="*/ 1880 h 2051"/>
                <a:gd name="T32" fmla="*/ 1710 w 1710"/>
                <a:gd name="T33" fmla="*/ 1880 h 20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10" h="2051">
                  <a:moveTo>
                    <a:pt x="1710" y="1880"/>
                  </a:moveTo>
                  <a:lnTo>
                    <a:pt x="1710" y="1880"/>
                  </a:lnTo>
                  <a:lnTo>
                    <a:pt x="1710" y="176"/>
                  </a:lnTo>
                  <a:lnTo>
                    <a:pt x="1101" y="0"/>
                  </a:lnTo>
                  <a:lnTo>
                    <a:pt x="3" y="413"/>
                  </a:lnTo>
                  <a:lnTo>
                    <a:pt x="0" y="413"/>
                  </a:lnTo>
                  <a:lnTo>
                    <a:pt x="0" y="1645"/>
                  </a:lnTo>
                  <a:lnTo>
                    <a:pt x="375" y="1498"/>
                  </a:lnTo>
                  <a:lnTo>
                    <a:pt x="375" y="496"/>
                  </a:lnTo>
                  <a:lnTo>
                    <a:pt x="1101" y="323"/>
                  </a:lnTo>
                  <a:lnTo>
                    <a:pt x="1101" y="1797"/>
                  </a:lnTo>
                  <a:lnTo>
                    <a:pt x="0" y="1645"/>
                  </a:lnTo>
                  <a:lnTo>
                    <a:pt x="1101" y="2051"/>
                  </a:lnTo>
                  <a:lnTo>
                    <a:pt x="1101" y="2051"/>
                  </a:lnTo>
                  <a:lnTo>
                    <a:pt x="1710" y="1882"/>
                  </a:lnTo>
                  <a:lnTo>
                    <a:pt x="1710" y="1880"/>
                  </a:lnTo>
                  <a:lnTo>
                    <a:pt x="1710" y="1880"/>
                  </a:lnTo>
                  <a:close/>
                </a:path>
              </a:pathLst>
            </a:custGeom>
            <a:solidFill>
              <a:schemeClr val="tx1"/>
            </a:solidFill>
            <a:ln>
              <a:noFill/>
            </a:ln>
          </p:spPr>
          <p:txBody>
            <a:bodyPr vert="horz" wrap="square" lIns="93260" tIns="46630" rIns="93260" bIns="46630" numCol="1" anchor="t" anchorCtr="0" compatLnSpc="1">
              <a:prstTxWarp prst="textNoShape">
                <a:avLst/>
              </a:prstTxWarp>
            </a:bodyPr>
            <a:lstStyle/>
            <a:p>
              <a:pPr algn="ctr" defTabSz="932563">
                <a:defRPr/>
              </a:pPr>
              <a:endParaRPr lang="en-US">
                <a:solidFill>
                  <a:srgbClr val="1A1A1A"/>
                </a:solidFill>
                <a:latin typeface="Segoe UI"/>
              </a:endParaRPr>
            </a:p>
          </p:txBody>
        </p:sp>
      </p:grpSp>
      <p:grpSp>
        <p:nvGrpSpPr>
          <p:cNvPr id="138" name="Group 137">
            <a:extLst>
              <a:ext uri="{FF2B5EF4-FFF2-40B4-BE49-F238E27FC236}">
                <a16:creationId xmlns:a16="http://schemas.microsoft.com/office/drawing/2014/main" id="{E3787824-DD4B-4333-8701-DA0EDC2487A4}"/>
              </a:ext>
            </a:extLst>
          </p:cNvPr>
          <p:cNvGrpSpPr/>
          <p:nvPr/>
        </p:nvGrpSpPr>
        <p:grpSpPr>
          <a:xfrm>
            <a:off x="5658158" y="5010065"/>
            <a:ext cx="466302" cy="466302"/>
            <a:chOff x="-3541236" y="2776286"/>
            <a:chExt cx="457200" cy="457200"/>
          </a:xfrm>
        </p:grpSpPr>
        <p:pic>
          <p:nvPicPr>
            <p:cNvPr id="139" name="Picture 138">
              <a:extLst>
                <a:ext uri="{FF2B5EF4-FFF2-40B4-BE49-F238E27FC236}">
                  <a16:creationId xmlns:a16="http://schemas.microsoft.com/office/drawing/2014/main" id="{5F9710A2-35F7-42BD-AA38-D8AB9EC660B7}"/>
                </a:ext>
              </a:extLst>
            </p:cNvPr>
            <p:cNvPicPr>
              <a:picLocks noChangeAspect="1"/>
            </p:cNvPicPr>
            <p:nvPr/>
          </p:nvPicPr>
          <p:blipFill>
            <a:blip r:embed="rId7">
              <a:biLevel thresh="75000"/>
            </a:blip>
            <a:stretch>
              <a:fillRect/>
            </a:stretch>
          </p:blipFill>
          <p:spPr>
            <a:xfrm>
              <a:off x="-3541236" y="2842561"/>
              <a:ext cx="457200" cy="324650"/>
            </a:xfrm>
            <a:prstGeom prst="rect">
              <a:avLst/>
            </a:prstGeom>
          </p:spPr>
        </p:pic>
        <p:pic>
          <p:nvPicPr>
            <p:cNvPr id="140" name="Picture 139">
              <a:extLst>
                <a:ext uri="{FF2B5EF4-FFF2-40B4-BE49-F238E27FC236}">
                  <a16:creationId xmlns:a16="http://schemas.microsoft.com/office/drawing/2014/main" id="{8013786D-CF78-415B-8324-97A6F19DFEDD}"/>
                </a:ext>
              </a:extLst>
            </p:cNvPr>
            <p:cNvPicPr>
              <a:picLocks noChangeAspect="1"/>
            </p:cNvPicPr>
            <p:nvPr/>
          </p:nvPicPr>
          <p:blipFill>
            <a:blip r:embed="rId8"/>
            <a:stretch>
              <a:fillRect/>
            </a:stretch>
          </p:blipFill>
          <p:spPr>
            <a:xfrm>
              <a:off x="-3541236" y="2776286"/>
              <a:ext cx="457200" cy="457200"/>
            </a:xfrm>
            <a:prstGeom prst="rect">
              <a:avLst/>
            </a:prstGeom>
          </p:spPr>
        </p:pic>
      </p:grpSp>
    </p:spTree>
    <p:extLst>
      <p:ext uri="{BB962C8B-B14F-4D97-AF65-F5344CB8AC3E}">
        <p14:creationId xmlns:p14="http://schemas.microsoft.com/office/powerpoint/2010/main" val="2429837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88">
                                            <p:txEl>
                                              <p:pRg st="0" end="0"/>
                                            </p:txEl>
                                          </p:spTgt>
                                        </p:tgtEl>
                                        <p:attrNameLst>
                                          <p:attrName>style.visibility</p:attrName>
                                        </p:attrNameLst>
                                      </p:cBhvr>
                                      <p:to>
                                        <p:strVal val="visible"/>
                                      </p:to>
                                    </p:set>
                                    <p:animEffect transition="in" filter="fade">
                                      <p:cBhvr>
                                        <p:cTn id="7" dur="250"/>
                                        <p:tgtEl>
                                          <p:spTgt spid="188">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8">
                                            <p:txEl>
                                              <p:pRg st="1" end="1"/>
                                            </p:txEl>
                                          </p:spTgt>
                                        </p:tgtEl>
                                        <p:attrNameLst>
                                          <p:attrName>style.visibility</p:attrName>
                                        </p:attrNameLst>
                                      </p:cBhvr>
                                      <p:to>
                                        <p:strVal val="visible"/>
                                      </p:to>
                                    </p:set>
                                    <p:animEffect transition="in" filter="fade">
                                      <p:cBhvr>
                                        <p:cTn id="10" dur="250"/>
                                        <p:tgtEl>
                                          <p:spTgt spid="188">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88">
                                            <p:txEl>
                                              <p:pRg st="2" end="2"/>
                                            </p:txEl>
                                          </p:spTgt>
                                        </p:tgtEl>
                                        <p:attrNameLst>
                                          <p:attrName>style.visibility</p:attrName>
                                        </p:attrNameLst>
                                      </p:cBhvr>
                                      <p:to>
                                        <p:strVal val="visible"/>
                                      </p:to>
                                    </p:set>
                                    <p:animEffect transition="in" filter="fade">
                                      <p:cBhvr>
                                        <p:cTn id="13" dur="250"/>
                                        <p:tgtEl>
                                          <p:spTgt spid="188">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88">
                                            <p:txEl>
                                              <p:pRg st="3" end="3"/>
                                            </p:txEl>
                                          </p:spTgt>
                                        </p:tgtEl>
                                        <p:attrNameLst>
                                          <p:attrName>style.visibility</p:attrName>
                                        </p:attrNameLst>
                                      </p:cBhvr>
                                      <p:to>
                                        <p:strVal val="visible"/>
                                      </p:to>
                                    </p:set>
                                    <p:animEffect transition="in" filter="fade">
                                      <p:cBhvr>
                                        <p:cTn id="16" dur="250"/>
                                        <p:tgtEl>
                                          <p:spTgt spid="188">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88">
                                            <p:txEl>
                                              <p:pRg st="4" end="4"/>
                                            </p:txEl>
                                          </p:spTgt>
                                        </p:tgtEl>
                                        <p:attrNameLst>
                                          <p:attrName>style.visibility</p:attrName>
                                        </p:attrNameLst>
                                      </p:cBhvr>
                                      <p:to>
                                        <p:strVal val="visible"/>
                                      </p:to>
                                    </p:set>
                                    <p:animEffect transition="in" filter="fade">
                                      <p:cBhvr>
                                        <p:cTn id="19" dur="250"/>
                                        <p:tgtEl>
                                          <p:spTgt spid="188">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88">
                                            <p:txEl>
                                              <p:pRg st="5" end="5"/>
                                            </p:txEl>
                                          </p:spTgt>
                                        </p:tgtEl>
                                        <p:attrNameLst>
                                          <p:attrName>style.visibility</p:attrName>
                                        </p:attrNameLst>
                                      </p:cBhvr>
                                      <p:to>
                                        <p:strVal val="visible"/>
                                      </p:to>
                                    </p:set>
                                    <p:animEffect transition="in" filter="fade">
                                      <p:cBhvr>
                                        <p:cTn id="22" dur="250"/>
                                        <p:tgtEl>
                                          <p:spTgt spid="188">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8">
                                            <p:txEl>
                                              <p:pRg st="6" end="6"/>
                                            </p:txEl>
                                          </p:spTgt>
                                        </p:tgtEl>
                                        <p:attrNameLst>
                                          <p:attrName>style.visibility</p:attrName>
                                        </p:attrNameLst>
                                      </p:cBhvr>
                                      <p:to>
                                        <p:strVal val="visible"/>
                                      </p:to>
                                    </p:set>
                                    <p:animEffect transition="in" filter="fade">
                                      <p:cBhvr>
                                        <p:cTn id="25" dur="250"/>
                                        <p:tgtEl>
                                          <p:spTgt spid="188">
                                            <p:txEl>
                                              <p:pRg st="6" end="6"/>
                                            </p:txEl>
                                          </p:spTgt>
                                        </p:tgtEl>
                                      </p:cBhvr>
                                    </p:animEffect>
                                  </p:childTnLst>
                                </p:cTn>
                              </p:par>
                            </p:childTnLst>
                          </p:cTn>
                        </p:par>
                        <p:par>
                          <p:cTn id="26" fill="hold">
                            <p:stCondLst>
                              <p:cond delay="250"/>
                            </p:stCondLst>
                            <p:childTnLst>
                              <p:par>
                                <p:cTn id="27" presetID="10" presetClass="entr" presetSubtype="0" fill="hold" nodeType="afterEffect">
                                  <p:stCondLst>
                                    <p:cond delay="0"/>
                                  </p:stCondLst>
                                  <p:childTnLst>
                                    <p:set>
                                      <p:cBhvr>
                                        <p:cTn id="28" dur="1" fill="hold">
                                          <p:stCondLst>
                                            <p:cond delay="0"/>
                                          </p:stCondLst>
                                        </p:cTn>
                                        <p:tgtEl>
                                          <p:spTgt spid="144"/>
                                        </p:tgtEl>
                                        <p:attrNameLst>
                                          <p:attrName>style.visibility</p:attrName>
                                        </p:attrNameLst>
                                      </p:cBhvr>
                                      <p:to>
                                        <p:strVal val="visible"/>
                                      </p:to>
                                    </p:set>
                                    <p:animEffect transition="in" filter="fade">
                                      <p:cBhvr>
                                        <p:cTn id="29" dur="50"/>
                                        <p:tgtEl>
                                          <p:spTgt spid="144"/>
                                        </p:tgtEl>
                                      </p:cBhvr>
                                    </p:animEffect>
                                  </p:childTnLst>
                                </p:cTn>
                              </p:par>
                            </p:childTnLst>
                          </p:cTn>
                        </p:par>
                        <p:par>
                          <p:cTn id="30" fill="hold">
                            <p:stCondLst>
                              <p:cond delay="300"/>
                            </p:stCondLst>
                            <p:childTnLst>
                              <p:par>
                                <p:cTn id="31" presetID="10" presetClass="entr" presetSubtype="0" fill="hold" nodeType="afterEffect">
                                  <p:stCondLst>
                                    <p:cond delay="0"/>
                                  </p:stCondLst>
                                  <p:childTnLst>
                                    <p:set>
                                      <p:cBhvr>
                                        <p:cTn id="32" dur="1" fill="hold">
                                          <p:stCondLst>
                                            <p:cond delay="0"/>
                                          </p:stCondLst>
                                        </p:cTn>
                                        <p:tgtEl>
                                          <p:spTgt spid="187"/>
                                        </p:tgtEl>
                                        <p:attrNameLst>
                                          <p:attrName>style.visibility</p:attrName>
                                        </p:attrNameLst>
                                      </p:cBhvr>
                                      <p:to>
                                        <p:strVal val="visible"/>
                                      </p:to>
                                    </p:set>
                                    <p:animEffect transition="in" filter="fade">
                                      <p:cBhvr>
                                        <p:cTn id="33" dur="50"/>
                                        <p:tgtEl>
                                          <p:spTgt spid="187"/>
                                        </p:tgtEl>
                                      </p:cBhvr>
                                    </p:animEffect>
                                  </p:childTnLst>
                                </p:cTn>
                              </p:par>
                            </p:childTnLst>
                          </p:cTn>
                        </p:par>
                        <p:par>
                          <p:cTn id="34" fill="hold">
                            <p:stCondLst>
                              <p:cond delay="350"/>
                            </p:stCondLst>
                            <p:childTnLst>
                              <p:par>
                                <p:cTn id="35" presetID="10" presetClass="entr" presetSubtype="0" fill="hold" nodeType="afterEffect">
                                  <p:stCondLst>
                                    <p:cond delay="0"/>
                                  </p:stCondLst>
                                  <p:childTnLst>
                                    <p:set>
                                      <p:cBhvr>
                                        <p:cTn id="36" dur="1" fill="hold">
                                          <p:stCondLst>
                                            <p:cond delay="0"/>
                                          </p:stCondLst>
                                        </p:cTn>
                                        <p:tgtEl>
                                          <p:spTgt spid="194"/>
                                        </p:tgtEl>
                                        <p:attrNameLst>
                                          <p:attrName>style.visibility</p:attrName>
                                        </p:attrNameLst>
                                      </p:cBhvr>
                                      <p:to>
                                        <p:strVal val="visible"/>
                                      </p:to>
                                    </p:set>
                                    <p:animEffect transition="in" filter="fade">
                                      <p:cBhvr>
                                        <p:cTn id="37" dur="50"/>
                                        <p:tgtEl>
                                          <p:spTgt spid="194"/>
                                        </p:tgtEl>
                                      </p:cBhvr>
                                    </p:animEffect>
                                  </p:childTnLst>
                                </p:cTn>
                              </p:par>
                            </p:childTnLst>
                          </p:cTn>
                        </p:par>
                        <p:par>
                          <p:cTn id="38" fill="hold">
                            <p:stCondLst>
                              <p:cond delay="400"/>
                            </p:stCondLst>
                            <p:childTnLst>
                              <p:par>
                                <p:cTn id="39" presetID="10" presetClass="entr" presetSubtype="0" fill="hold" nodeType="afterEffect">
                                  <p:stCondLst>
                                    <p:cond delay="0"/>
                                  </p:stCondLst>
                                  <p:childTnLst>
                                    <p:set>
                                      <p:cBhvr>
                                        <p:cTn id="40" dur="1" fill="hold">
                                          <p:stCondLst>
                                            <p:cond delay="0"/>
                                          </p:stCondLst>
                                        </p:cTn>
                                        <p:tgtEl>
                                          <p:spTgt spid="204"/>
                                        </p:tgtEl>
                                        <p:attrNameLst>
                                          <p:attrName>style.visibility</p:attrName>
                                        </p:attrNameLst>
                                      </p:cBhvr>
                                      <p:to>
                                        <p:strVal val="visible"/>
                                      </p:to>
                                    </p:set>
                                    <p:animEffect transition="in" filter="fade">
                                      <p:cBhvr>
                                        <p:cTn id="41" dur="50"/>
                                        <p:tgtEl>
                                          <p:spTgt spid="204"/>
                                        </p:tgtEl>
                                      </p:cBhvr>
                                    </p:animEffect>
                                  </p:childTnLst>
                                </p:cTn>
                              </p:par>
                            </p:childTnLst>
                          </p:cTn>
                        </p:par>
                        <p:par>
                          <p:cTn id="42" fill="hold">
                            <p:stCondLst>
                              <p:cond delay="450"/>
                            </p:stCondLst>
                            <p:childTnLst>
                              <p:par>
                                <p:cTn id="43" presetID="10" presetClass="entr" presetSubtype="0" fill="hold" nodeType="afterEffect">
                                  <p:stCondLst>
                                    <p:cond delay="0"/>
                                  </p:stCondLst>
                                  <p:childTnLst>
                                    <p:set>
                                      <p:cBhvr>
                                        <p:cTn id="44" dur="1" fill="hold">
                                          <p:stCondLst>
                                            <p:cond delay="0"/>
                                          </p:stCondLst>
                                        </p:cTn>
                                        <p:tgtEl>
                                          <p:spTgt spid="207"/>
                                        </p:tgtEl>
                                        <p:attrNameLst>
                                          <p:attrName>style.visibility</p:attrName>
                                        </p:attrNameLst>
                                      </p:cBhvr>
                                      <p:to>
                                        <p:strVal val="visible"/>
                                      </p:to>
                                    </p:set>
                                    <p:animEffect transition="in" filter="fade">
                                      <p:cBhvr>
                                        <p:cTn id="45" dur="50"/>
                                        <p:tgtEl>
                                          <p:spTgt spid="207"/>
                                        </p:tgtEl>
                                      </p:cBhvr>
                                    </p:animEffect>
                                  </p:childTnLst>
                                </p:cTn>
                              </p:par>
                            </p:childTnLst>
                          </p:cTn>
                        </p:par>
                        <p:par>
                          <p:cTn id="46" fill="hold">
                            <p:stCondLst>
                              <p:cond delay="500"/>
                            </p:stCondLst>
                            <p:childTnLst>
                              <p:par>
                                <p:cTn id="47" presetID="10" presetClass="entr" presetSubtype="0" fill="hold" nodeType="afterEffect">
                                  <p:stCondLst>
                                    <p:cond delay="0"/>
                                  </p:stCondLst>
                                  <p:childTnLst>
                                    <p:set>
                                      <p:cBhvr>
                                        <p:cTn id="48" dur="1" fill="hold">
                                          <p:stCondLst>
                                            <p:cond delay="0"/>
                                          </p:stCondLst>
                                        </p:cTn>
                                        <p:tgtEl>
                                          <p:spTgt spid="210"/>
                                        </p:tgtEl>
                                        <p:attrNameLst>
                                          <p:attrName>style.visibility</p:attrName>
                                        </p:attrNameLst>
                                      </p:cBhvr>
                                      <p:to>
                                        <p:strVal val="visible"/>
                                      </p:to>
                                    </p:set>
                                    <p:animEffect transition="in" filter="fade">
                                      <p:cBhvr>
                                        <p:cTn id="49" dur="50"/>
                                        <p:tgtEl>
                                          <p:spTgt spid="210"/>
                                        </p:tgtEl>
                                      </p:cBhvr>
                                    </p:animEffect>
                                  </p:childTnLst>
                                </p:cTn>
                              </p:par>
                            </p:childTnLst>
                          </p:cTn>
                        </p:par>
                        <p:par>
                          <p:cTn id="50" fill="hold">
                            <p:stCondLst>
                              <p:cond delay="550"/>
                            </p:stCondLst>
                            <p:childTnLst>
                              <p:par>
                                <p:cTn id="51" presetID="10" presetClass="entr" presetSubtype="0" fill="hold" nodeType="afterEffect">
                                  <p:stCondLst>
                                    <p:cond delay="0"/>
                                  </p:stCondLst>
                                  <p:childTnLst>
                                    <p:set>
                                      <p:cBhvr>
                                        <p:cTn id="52" dur="1" fill="hold">
                                          <p:stCondLst>
                                            <p:cond delay="0"/>
                                          </p:stCondLst>
                                        </p:cTn>
                                        <p:tgtEl>
                                          <p:spTgt spid="213"/>
                                        </p:tgtEl>
                                        <p:attrNameLst>
                                          <p:attrName>style.visibility</p:attrName>
                                        </p:attrNameLst>
                                      </p:cBhvr>
                                      <p:to>
                                        <p:strVal val="visible"/>
                                      </p:to>
                                    </p:set>
                                    <p:animEffect transition="in" filter="fade">
                                      <p:cBhvr>
                                        <p:cTn id="53" dur="50"/>
                                        <p:tgtEl>
                                          <p:spTgt spid="213"/>
                                        </p:tgtEl>
                                      </p:cBhvr>
                                    </p:animEffect>
                                  </p:childTnLst>
                                </p:cTn>
                              </p:par>
                            </p:childTnLst>
                          </p:cTn>
                        </p:par>
                        <p:par>
                          <p:cTn id="54" fill="hold">
                            <p:stCondLst>
                              <p:cond delay="600"/>
                            </p:stCondLst>
                            <p:childTnLst>
                              <p:par>
                                <p:cTn id="55" presetID="10" presetClass="entr" presetSubtype="0" fill="hold" nodeType="afterEffect">
                                  <p:stCondLst>
                                    <p:cond delay="0"/>
                                  </p:stCondLst>
                                  <p:childTnLst>
                                    <p:set>
                                      <p:cBhvr>
                                        <p:cTn id="56" dur="1" fill="hold">
                                          <p:stCondLst>
                                            <p:cond delay="0"/>
                                          </p:stCondLst>
                                        </p:cTn>
                                        <p:tgtEl>
                                          <p:spTgt spid="216"/>
                                        </p:tgtEl>
                                        <p:attrNameLst>
                                          <p:attrName>style.visibility</p:attrName>
                                        </p:attrNameLst>
                                      </p:cBhvr>
                                      <p:to>
                                        <p:strVal val="visible"/>
                                      </p:to>
                                    </p:set>
                                    <p:animEffect transition="in" filter="fade">
                                      <p:cBhvr>
                                        <p:cTn id="57" dur="50"/>
                                        <p:tgtEl>
                                          <p:spTgt spid="216"/>
                                        </p:tgtEl>
                                      </p:cBhvr>
                                    </p:animEffect>
                                  </p:childTnLst>
                                </p:cTn>
                              </p:par>
                            </p:childTnLst>
                          </p:cTn>
                        </p:par>
                        <p:par>
                          <p:cTn id="58" fill="hold">
                            <p:stCondLst>
                              <p:cond delay="650"/>
                            </p:stCondLst>
                            <p:childTnLst>
                              <p:par>
                                <p:cTn id="59" presetID="10" presetClass="entr" presetSubtype="0" fill="hold" nodeType="afterEffect">
                                  <p:stCondLst>
                                    <p:cond delay="0"/>
                                  </p:stCondLst>
                                  <p:childTnLst>
                                    <p:set>
                                      <p:cBhvr>
                                        <p:cTn id="60" dur="1" fill="hold">
                                          <p:stCondLst>
                                            <p:cond delay="0"/>
                                          </p:stCondLst>
                                        </p:cTn>
                                        <p:tgtEl>
                                          <p:spTgt spid="219"/>
                                        </p:tgtEl>
                                        <p:attrNameLst>
                                          <p:attrName>style.visibility</p:attrName>
                                        </p:attrNameLst>
                                      </p:cBhvr>
                                      <p:to>
                                        <p:strVal val="visible"/>
                                      </p:to>
                                    </p:set>
                                    <p:animEffect transition="in" filter="fade">
                                      <p:cBhvr>
                                        <p:cTn id="61" dur="50"/>
                                        <p:tgtEl>
                                          <p:spTgt spid="219"/>
                                        </p:tgtEl>
                                      </p:cBhvr>
                                    </p:animEffect>
                                  </p:childTnLst>
                                </p:cTn>
                              </p:par>
                            </p:childTnLst>
                          </p:cTn>
                        </p:par>
                        <p:par>
                          <p:cTn id="62" fill="hold">
                            <p:stCondLst>
                              <p:cond delay="700"/>
                            </p:stCondLst>
                            <p:childTnLst>
                              <p:par>
                                <p:cTn id="63" presetID="10" presetClass="entr" presetSubtype="0" fill="hold" nodeType="afterEffect">
                                  <p:stCondLst>
                                    <p:cond delay="0"/>
                                  </p:stCondLst>
                                  <p:childTnLst>
                                    <p:set>
                                      <p:cBhvr>
                                        <p:cTn id="64" dur="1" fill="hold">
                                          <p:stCondLst>
                                            <p:cond delay="0"/>
                                          </p:stCondLst>
                                        </p:cTn>
                                        <p:tgtEl>
                                          <p:spTgt spid="222"/>
                                        </p:tgtEl>
                                        <p:attrNameLst>
                                          <p:attrName>style.visibility</p:attrName>
                                        </p:attrNameLst>
                                      </p:cBhvr>
                                      <p:to>
                                        <p:strVal val="visible"/>
                                      </p:to>
                                    </p:set>
                                    <p:animEffect transition="in" filter="fade">
                                      <p:cBhvr>
                                        <p:cTn id="65" dur="50"/>
                                        <p:tgtEl>
                                          <p:spTgt spid="222"/>
                                        </p:tgtEl>
                                      </p:cBhvr>
                                    </p:animEffect>
                                  </p:childTnLst>
                                </p:cTn>
                              </p:par>
                            </p:childTnLst>
                          </p:cTn>
                        </p:par>
                        <p:par>
                          <p:cTn id="66" fill="hold">
                            <p:stCondLst>
                              <p:cond delay="750"/>
                            </p:stCondLst>
                            <p:childTnLst>
                              <p:par>
                                <p:cTn id="67" presetID="10" presetClass="entr" presetSubtype="0" fill="hold" nodeType="afterEffect">
                                  <p:stCondLst>
                                    <p:cond delay="0"/>
                                  </p:stCondLst>
                                  <p:childTnLst>
                                    <p:set>
                                      <p:cBhvr>
                                        <p:cTn id="68" dur="1" fill="hold">
                                          <p:stCondLst>
                                            <p:cond delay="0"/>
                                          </p:stCondLst>
                                        </p:cTn>
                                        <p:tgtEl>
                                          <p:spTgt spid="225"/>
                                        </p:tgtEl>
                                        <p:attrNameLst>
                                          <p:attrName>style.visibility</p:attrName>
                                        </p:attrNameLst>
                                      </p:cBhvr>
                                      <p:to>
                                        <p:strVal val="visible"/>
                                      </p:to>
                                    </p:set>
                                    <p:animEffect transition="in" filter="fade">
                                      <p:cBhvr>
                                        <p:cTn id="69" dur="50"/>
                                        <p:tgtEl>
                                          <p:spTgt spid="225"/>
                                        </p:tgtEl>
                                      </p:cBhvr>
                                    </p:animEffect>
                                  </p:childTnLst>
                                </p:cTn>
                              </p:par>
                            </p:childTnLst>
                          </p:cTn>
                        </p:par>
                        <p:par>
                          <p:cTn id="70" fill="hold">
                            <p:stCondLst>
                              <p:cond delay="800"/>
                            </p:stCondLst>
                            <p:childTnLst>
                              <p:par>
                                <p:cTn id="71" presetID="10" presetClass="entr" presetSubtype="0" fill="hold" nodeType="afterEffect">
                                  <p:stCondLst>
                                    <p:cond delay="0"/>
                                  </p:stCondLst>
                                  <p:childTnLst>
                                    <p:set>
                                      <p:cBhvr>
                                        <p:cTn id="72" dur="1" fill="hold">
                                          <p:stCondLst>
                                            <p:cond delay="0"/>
                                          </p:stCondLst>
                                        </p:cTn>
                                        <p:tgtEl>
                                          <p:spTgt spid="228"/>
                                        </p:tgtEl>
                                        <p:attrNameLst>
                                          <p:attrName>style.visibility</p:attrName>
                                        </p:attrNameLst>
                                      </p:cBhvr>
                                      <p:to>
                                        <p:strVal val="visible"/>
                                      </p:to>
                                    </p:set>
                                    <p:animEffect transition="in" filter="fade">
                                      <p:cBhvr>
                                        <p:cTn id="73" dur="50"/>
                                        <p:tgtEl>
                                          <p:spTgt spid="228"/>
                                        </p:tgtEl>
                                      </p:cBhvr>
                                    </p:animEffect>
                                  </p:childTnLst>
                                </p:cTn>
                              </p:par>
                            </p:childTnLst>
                          </p:cTn>
                        </p:par>
                        <p:par>
                          <p:cTn id="74" fill="hold">
                            <p:stCondLst>
                              <p:cond delay="850"/>
                            </p:stCondLst>
                            <p:childTnLst>
                              <p:par>
                                <p:cTn id="75" presetID="10" presetClass="entr" presetSubtype="0" fill="hold" nodeType="afterEffect">
                                  <p:stCondLst>
                                    <p:cond delay="0"/>
                                  </p:stCondLst>
                                  <p:childTnLst>
                                    <p:set>
                                      <p:cBhvr>
                                        <p:cTn id="76" dur="1" fill="hold">
                                          <p:stCondLst>
                                            <p:cond delay="0"/>
                                          </p:stCondLst>
                                        </p:cTn>
                                        <p:tgtEl>
                                          <p:spTgt spid="231"/>
                                        </p:tgtEl>
                                        <p:attrNameLst>
                                          <p:attrName>style.visibility</p:attrName>
                                        </p:attrNameLst>
                                      </p:cBhvr>
                                      <p:to>
                                        <p:strVal val="visible"/>
                                      </p:to>
                                    </p:set>
                                    <p:animEffect transition="in" filter="fade">
                                      <p:cBhvr>
                                        <p:cTn id="77" dur="50"/>
                                        <p:tgtEl>
                                          <p:spTgt spid="231"/>
                                        </p:tgtEl>
                                      </p:cBhvr>
                                    </p:animEffect>
                                  </p:childTnLst>
                                </p:cTn>
                              </p:par>
                            </p:childTnLst>
                          </p:cTn>
                        </p:par>
                        <p:par>
                          <p:cTn id="78" fill="hold">
                            <p:stCondLst>
                              <p:cond delay="900"/>
                            </p:stCondLst>
                            <p:childTnLst>
                              <p:par>
                                <p:cTn id="79" presetID="10" presetClass="entr" presetSubtype="0" fill="hold" nodeType="afterEffect">
                                  <p:stCondLst>
                                    <p:cond delay="0"/>
                                  </p:stCondLst>
                                  <p:childTnLst>
                                    <p:set>
                                      <p:cBhvr>
                                        <p:cTn id="80" dur="1" fill="hold">
                                          <p:stCondLst>
                                            <p:cond delay="0"/>
                                          </p:stCondLst>
                                        </p:cTn>
                                        <p:tgtEl>
                                          <p:spTgt spid="234"/>
                                        </p:tgtEl>
                                        <p:attrNameLst>
                                          <p:attrName>style.visibility</p:attrName>
                                        </p:attrNameLst>
                                      </p:cBhvr>
                                      <p:to>
                                        <p:strVal val="visible"/>
                                      </p:to>
                                    </p:set>
                                    <p:animEffect transition="in" filter="fade">
                                      <p:cBhvr>
                                        <p:cTn id="81" dur="50"/>
                                        <p:tgtEl>
                                          <p:spTgt spid="234"/>
                                        </p:tgtEl>
                                      </p:cBhvr>
                                    </p:animEffect>
                                  </p:childTnLst>
                                </p:cTn>
                              </p:par>
                            </p:childTnLst>
                          </p:cTn>
                        </p:par>
                        <p:par>
                          <p:cTn id="82" fill="hold">
                            <p:stCondLst>
                              <p:cond delay="950"/>
                            </p:stCondLst>
                            <p:childTnLst>
                              <p:par>
                                <p:cTn id="83" presetID="10" presetClass="entr" presetSubtype="0" fill="hold" nodeType="afterEffect">
                                  <p:stCondLst>
                                    <p:cond delay="0"/>
                                  </p:stCondLst>
                                  <p:childTnLst>
                                    <p:set>
                                      <p:cBhvr>
                                        <p:cTn id="84" dur="1" fill="hold">
                                          <p:stCondLst>
                                            <p:cond delay="0"/>
                                          </p:stCondLst>
                                        </p:cTn>
                                        <p:tgtEl>
                                          <p:spTgt spid="237"/>
                                        </p:tgtEl>
                                        <p:attrNameLst>
                                          <p:attrName>style.visibility</p:attrName>
                                        </p:attrNameLst>
                                      </p:cBhvr>
                                      <p:to>
                                        <p:strVal val="visible"/>
                                      </p:to>
                                    </p:set>
                                    <p:animEffect transition="in" filter="fade">
                                      <p:cBhvr>
                                        <p:cTn id="85" dur="50"/>
                                        <p:tgtEl>
                                          <p:spTgt spid="237"/>
                                        </p:tgtEl>
                                      </p:cBhvr>
                                    </p:animEffect>
                                  </p:childTnLst>
                                </p:cTn>
                              </p:par>
                            </p:childTnLst>
                          </p:cTn>
                        </p:par>
                        <p:par>
                          <p:cTn id="86" fill="hold">
                            <p:stCondLst>
                              <p:cond delay="1000"/>
                            </p:stCondLst>
                            <p:childTnLst>
                              <p:par>
                                <p:cTn id="87" presetID="10" presetClass="entr" presetSubtype="0" fill="hold" nodeType="afterEffect">
                                  <p:stCondLst>
                                    <p:cond delay="0"/>
                                  </p:stCondLst>
                                  <p:childTnLst>
                                    <p:set>
                                      <p:cBhvr>
                                        <p:cTn id="88" dur="1" fill="hold">
                                          <p:stCondLst>
                                            <p:cond delay="0"/>
                                          </p:stCondLst>
                                        </p:cTn>
                                        <p:tgtEl>
                                          <p:spTgt spid="240"/>
                                        </p:tgtEl>
                                        <p:attrNameLst>
                                          <p:attrName>style.visibility</p:attrName>
                                        </p:attrNameLst>
                                      </p:cBhvr>
                                      <p:to>
                                        <p:strVal val="visible"/>
                                      </p:to>
                                    </p:set>
                                    <p:animEffect transition="in" filter="fade">
                                      <p:cBhvr>
                                        <p:cTn id="89" dur="50"/>
                                        <p:tgtEl>
                                          <p:spTgt spid="240"/>
                                        </p:tgtEl>
                                      </p:cBhvr>
                                    </p:animEffect>
                                  </p:childTnLst>
                                </p:cTn>
                              </p:par>
                            </p:childTnLst>
                          </p:cTn>
                        </p:par>
                        <p:par>
                          <p:cTn id="90" fill="hold">
                            <p:stCondLst>
                              <p:cond delay="1050"/>
                            </p:stCondLst>
                            <p:childTnLst>
                              <p:par>
                                <p:cTn id="91" presetID="10" presetClass="entr" presetSubtype="0" fill="hold" nodeType="afterEffect">
                                  <p:stCondLst>
                                    <p:cond delay="0"/>
                                  </p:stCondLst>
                                  <p:childTnLst>
                                    <p:set>
                                      <p:cBhvr>
                                        <p:cTn id="92" dur="1" fill="hold">
                                          <p:stCondLst>
                                            <p:cond delay="0"/>
                                          </p:stCondLst>
                                        </p:cTn>
                                        <p:tgtEl>
                                          <p:spTgt spid="243"/>
                                        </p:tgtEl>
                                        <p:attrNameLst>
                                          <p:attrName>style.visibility</p:attrName>
                                        </p:attrNameLst>
                                      </p:cBhvr>
                                      <p:to>
                                        <p:strVal val="visible"/>
                                      </p:to>
                                    </p:set>
                                    <p:animEffect transition="in" filter="fade">
                                      <p:cBhvr>
                                        <p:cTn id="93" dur="50"/>
                                        <p:tgtEl>
                                          <p:spTgt spid="243"/>
                                        </p:tgtEl>
                                      </p:cBhvr>
                                    </p:animEffect>
                                  </p:childTnLst>
                                </p:cTn>
                              </p:par>
                            </p:childTnLst>
                          </p:cTn>
                        </p:par>
                        <p:par>
                          <p:cTn id="94" fill="hold">
                            <p:stCondLst>
                              <p:cond delay="1100"/>
                            </p:stCondLst>
                            <p:childTnLst>
                              <p:par>
                                <p:cTn id="95" presetID="10" presetClass="entr" presetSubtype="0" fill="hold" nodeType="afterEffect">
                                  <p:stCondLst>
                                    <p:cond delay="0"/>
                                  </p:stCondLst>
                                  <p:childTnLst>
                                    <p:set>
                                      <p:cBhvr>
                                        <p:cTn id="96" dur="1" fill="hold">
                                          <p:stCondLst>
                                            <p:cond delay="0"/>
                                          </p:stCondLst>
                                        </p:cTn>
                                        <p:tgtEl>
                                          <p:spTgt spid="246"/>
                                        </p:tgtEl>
                                        <p:attrNameLst>
                                          <p:attrName>style.visibility</p:attrName>
                                        </p:attrNameLst>
                                      </p:cBhvr>
                                      <p:to>
                                        <p:strVal val="visible"/>
                                      </p:to>
                                    </p:set>
                                    <p:animEffect transition="in" filter="fade">
                                      <p:cBhvr>
                                        <p:cTn id="97" dur="50"/>
                                        <p:tgtEl>
                                          <p:spTgt spid="246"/>
                                        </p:tgtEl>
                                      </p:cBhvr>
                                    </p:animEffect>
                                  </p:childTnLst>
                                </p:cTn>
                              </p:par>
                            </p:childTnLst>
                          </p:cTn>
                        </p:par>
                        <p:par>
                          <p:cTn id="98" fill="hold">
                            <p:stCondLst>
                              <p:cond delay="1150"/>
                            </p:stCondLst>
                            <p:childTnLst>
                              <p:par>
                                <p:cTn id="99" presetID="10" presetClass="entr" presetSubtype="0" fill="hold" nodeType="afterEffect">
                                  <p:stCondLst>
                                    <p:cond delay="0"/>
                                  </p:stCondLst>
                                  <p:childTnLst>
                                    <p:set>
                                      <p:cBhvr>
                                        <p:cTn id="100" dur="1" fill="hold">
                                          <p:stCondLst>
                                            <p:cond delay="0"/>
                                          </p:stCondLst>
                                        </p:cTn>
                                        <p:tgtEl>
                                          <p:spTgt spid="249"/>
                                        </p:tgtEl>
                                        <p:attrNameLst>
                                          <p:attrName>style.visibility</p:attrName>
                                        </p:attrNameLst>
                                      </p:cBhvr>
                                      <p:to>
                                        <p:strVal val="visible"/>
                                      </p:to>
                                    </p:set>
                                    <p:animEffect transition="in" filter="fade">
                                      <p:cBhvr>
                                        <p:cTn id="101" dur="50"/>
                                        <p:tgtEl>
                                          <p:spTgt spid="249"/>
                                        </p:tgtEl>
                                      </p:cBhvr>
                                    </p:animEffect>
                                  </p:childTnLst>
                                </p:cTn>
                              </p:par>
                            </p:childTnLst>
                          </p:cTn>
                        </p:par>
                        <p:par>
                          <p:cTn id="102" fill="hold">
                            <p:stCondLst>
                              <p:cond delay="1200"/>
                            </p:stCondLst>
                            <p:childTnLst>
                              <p:par>
                                <p:cTn id="103" presetID="10" presetClass="entr" presetSubtype="0" fill="hold" nodeType="afterEffect">
                                  <p:stCondLst>
                                    <p:cond delay="0"/>
                                  </p:stCondLst>
                                  <p:childTnLst>
                                    <p:set>
                                      <p:cBhvr>
                                        <p:cTn id="104" dur="1" fill="hold">
                                          <p:stCondLst>
                                            <p:cond delay="0"/>
                                          </p:stCondLst>
                                        </p:cTn>
                                        <p:tgtEl>
                                          <p:spTgt spid="252"/>
                                        </p:tgtEl>
                                        <p:attrNameLst>
                                          <p:attrName>style.visibility</p:attrName>
                                        </p:attrNameLst>
                                      </p:cBhvr>
                                      <p:to>
                                        <p:strVal val="visible"/>
                                      </p:to>
                                    </p:set>
                                    <p:animEffect transition="in" filter="fade">
                                      <p:cBhvr>
                                        <p:cTn id="105" dur="50"/>
                                        <p:tgtEl>
                                          <p:spTgt spid="252"/>
                                        </p:tgtEl>
                                      </p:cBhvr>
                                    </p:animEffect>
                                  </p:childTnLst>
                                </p:cTn>
                              </p:par>
                            </p:childTnLst>
                          </p:cTn>
                        </p:par>
                        <p:par>
                          <p:cTn id="106" fill="hold">
                            <p:stCondLst>
                              <p:cond delay="1250"/>
                            </p:stCondLst>
                            <p:childTnLst>
                              <p:par>
                                <p:cTn id="107" presetID="10" presetClass="entr" presetSubtype="0" fill="hold" nodeType="afterEffect">
                                  <p:stCondLst>
                                    <p:cond delay="0"/>
                                  </p:stCondLst>
                                  <p:childTnLst>
                                    <p:set>
                                      <p:cBhvr>
                                        <p:cTn id="108" dur="1" fill="hold">
                                          <p:stCondLst>
                                            <p:cond delay="0"/>
                                          </p:stCondLst>
                                        </p:cTn>
                                        <p:tgtEl>
                                          <p:spTgt spid="255"/>
                                        </p:tgtEl>
                                        <p:attrNameLst>
                                          <p:attrName>style.visibility</p:attrName>
                                        </p:attrNameLst>
                                      </p:cBhvr>
                                      <p:to>
                                        <p:strVal val="visible"/>
                                      </p:to>
                                    </p:set>
                                    <p:animEffect transition="in" filter="fade">
                                      <p:cBhvr>
                                        <p:cTn id="109" dur="50"/>
                                        <p:tgtEl>
                                          <p:spTgt spid="255"/>
                                        </p:tgtEl>
                                      </p:cBhvr>
                                    </p:animEffect>
                                  </p:childTnLst>
                                </p:cTn>
                              </p:par>
                            </p:childTnLst>
                          </p:cTn>
                        </p:par>
                        <p:par>
                          <p:cTn id="110" fill="hold">
                            <p:stCondLst>
                              <p:cond delay="1300"/>
                            </p:stCondLst>
                            <p:childTnLst>
                              <p:par>
                                <p:cTn id="111" presetID="10" presetClass="entr" presetSubtype="0" fill="hold" nodeType="afterEffect">
                                  <p:stCondLst>
                                    <p:cond delay="0"/>
                                  </p:stCondLst>
                                  <p:childTnLst>
                                    <p:set>
                                      <p:cBhvr>
                                        <p:cTn id="112" dur="1" fill="hold">
                                          <p:stCondLst>
                                            <p:cond delay="0"/>
                                          </p:stCondLst>
                                        </p:cTn>
                                        <p:tgtEl>
                                          <p:spTgt spid="258"/>
                                        </p:tgtEl>
                                        <p:attrNameLst>
                                          <p:attrName>style.visibility</p:attrName>
                                        </p:attrNameLst>
                                      </p:cBhvr>
                                      <p:to>
                                        <p:strVal val="visible"/>
                                      </p:to>
                                    </p:set>
                                    <p:animEffect transition="in" filter="fade">
                                      <p:cBhvr>
                                        <p:cTn id="113" dur="50"/>
                                        <p:tgtEl>
                                          <p:spTgt spid="258"/>
                                        </p:tgtEl>
                                      </p:cBhvr>
                                    </p:animEffect>
                                  </p:childTnLst>
                                </p:cTn>
                              </p:par>
                            </p:childTnLst>
                          </p:cTn>
                        </p:par>
                        <p:par>
                          <p:cTn id="114" fill="hold">
                            <p:stCondLst>
                              <p:cond delay="1350"/>
                            </p:stCondLst>
                            <p:childTnLst>
                              <p:par>
                                <p:cTn id="115" presetID="10" presetClass="entr" presetSubtype="0" fill="hold" nodeType="afterEffect">
                                  <p:stCondLst>
                                    <p:cond delay="0"/>
                                  </p:stCondLst>
                                  <p:childTnLst>
                                    <p:set>
                                      <p:cBhvr>
                                        <p:cTn id="116" dur="1" fill="hold">
                                          <p:stCondLst>
                                            <p:cond delay="0"/>
                                          </p:stCondLst>
                                        </p:cTn>
                                        <p:tgtEl>
                                          <p:spTgt spid="261"/>
                                        </p:tgtEl>
                                        <p:attrNameLst>
                                          <p:attrName>style.visibility</p:attrName>
                                        </p:attrNameLst>
                                      </p:cBhvr>
                                      <p:to>
                                        <p:strVal val="visible"/>
                                      </p:to>
                                    </p:set>
                                    <p:animEffect transition="in" filter="fade">
                                      <p:cBhvr>
                                        <p:cTn id="117" dur="50"/>
                                        <p:tgtEl>
                                          <p:spTgt spid="261"/>
                                        </p:tgtEl>
                                      </p:cBhvr>
                                    </p:animEffect>
                                  </p:childTnLst>
                                </p:cTn>
                              </p:par>
                            </p:childTnLst>
                          </p:cTn>
                        </p:par>
                        <p:par>
                          <p:cTn id="118" fill="hold">
                            <p:stCondLst>
                              <p:cond delay="1400"/>
                            </p:stCondLst>
                            <p:childTnLst>
                              <p:par>
                                <p:cTn id="119" presetID="10" presetClass="entr" presetSubtype="0" fill="hold" nodeType="afterEffect">
                                  <p:stCondLst>
                                    <p:cond delay="0"/>
                                  </p:stCondLst>
                                  <p:childTnLst>
                                    <p:set>
                                      <p:cBhvr>
                                        <p:cTn id="120" dur="1" fill="hold">
                                          <p:stCondLst>
                                            <p:cond delay="0"/>
                                          </p:stCondLst>
                                        </p:cTn>
                                        <p:tgtEl>
                                          <p:spTgt spid="264"/>
                                        </p:tgtEl>
                                        <p:attrNameLst>
                                          <p:attrName>style.visibility</p:attrName>
                                        </p:attrNameLst>
                                      </p:cBhvr>
                                      <p:to>
                                        <p:strVal val="visible"/>
                                      </p:to>
                                    </p:set>
                                    <p:animEffect transition="in" filter="fade">
                                      <p:cBhvr>
                                        <p:cTn id="121" dur="50"/>
                                        <p:tgtEl>
                                          <p:spTgt spid="264"/>
                                        </p:tgtEl>
                                      </p:cBhvr>
                                    </p:animEffect>
                                  </p:childTnLst>
                                </p:cTn>
                              </p:par>
                            </p:childTnLst>
                          </p:cTn>
                        </p:par>
                        <p:par>
                          <p:cTn id="122" fill="hold">
                            <p:stCondLst>
                              <p:cond delay="1450"/>
                            </p:stCondLst>
                            <p:childTnLst>
                              <p:par>
                                <p:cTn id="123" presetID="10" presetClass="entr" presetSubtype="0" fill="hold" nodeType="afterEffect">
                                  <p:stCondLst>
                                    <p:cond delay="0"/>
                                  </p:stCondLst>
                                  <p:childTnLst>
                                    <p:set>
                                      <p:cBhvr>
                                        <p:cTn id="124" dur="1" fill="hold">
                                          <p:stCondLst>
                                            <p:cond delay="0"/>
                                          </p:stCondLst>
                                        </p:cTn>
                                        <p:tgtEl>
                                          <p:spTgt spid="267"/>
                                        </p:tgtEl>
                                        <p:attrNameLst>
                                          <p:attrName>style.visibility</p:attrName>
                                        </p:attrNameLst>
                                      </p:cBhvr>
                                      <p:to>
                                        <p:strVal val="visible"/>
                                      </p:to>
                                    </p:set>
                                    <p:animEffect transition="in" filter="fade">
                                      <p:cBhvr>
                                        <p:cTn id="125" dur="50"/>
                                        <p:tgtEl>
                                          <p:spTgt spid="267"/>
                                        </p:tgtEl>
                                      </p:cBhvr>
                                    </p:animEffect>
                                  </p:childTnLst>
                                </p:cTn>
                              </p:par>
                            </p:childTnLst>
                          </p:cTn>
                        </p:par>
                        <p:par>
                          <p:cTn id="126" fill="hold">
                            <p:stCondLst>
                              <p:cond delay="1500"/>
                            </p:stCondLst>
                            <p:childTnLst>
                              <p:par>
                                <p:cTn id="127" presetID="10" presetClass="entr" presetSubtype="0" fill="hold" nodeType="afterEffect">
                                  <p:stCondLst>
                                    <p:cond delay="0"/>
                                  </p:stCondLst>
                                  <p:childTnLst>
                                    <p:set>
                                      <p:cBhvr>
                                        <p:cTn id="128" dur="1" fill="hold">
                                          <p:stCondLst>
                                            <p:cond delay="0"/>
                                          </p:stCondLst>
                                        </p:cTn>
                                        <p:tgtEl>
                                          <p:spTgt spid="270"/>
                                        </p:tgtEl>
                                        <p:attrNameLst>
                                          <p:attrName>style.visibility</p:attrName>
                                        </p:attrNameLst>
                                      </p:cBhvr>
                                      <p:to>
                                        <p:strVal val="visible"/>
                                      </p:to>
                                    </p:set>
                                    <p:animEffect transition="in" filter="fade">
                                      <p:cBhvr>
                                        <p:cTn id="129" dur="50"/>
                                        <p:tgtEl>
                                          <p:spTgt spid="270"/>
                                        </p:tgtEl>
                                      </p:cBhvr>
                                    </p:animEffect>
                                  </p:childTnLst>
                                </p:cTn>
                              </p:par>
                            </p:childTnLst>
                          </p:cTn>
                        </p:par>
                        <p:par>
                          <p:cTn id="130" fill="hold">
                            <p:stCondLst>
                              <p:cond delay="1550"/>
                            </p:stCondLst>
                            <p:childTnLst>
                              <p:par>
                                <p:cTn id="131" presetID="10" presetClass="entr" presetSubtype="0" fill="hold" nodeType="afterEffect">
                                  <p:stCondLst>
                                    <p:cond delay="0"/>
                                  </p:stCondLst>
                                  <p:childTnLst>
                                    <p:set>
                                      <p:cBhvr>
                                        <p:cTn id="132" dur="1" fill="hold">
                                          <p:stCondLst>
                                            <p:cond delay="0"/>
                                          </p:stCondLst>
                                        </p:cTn>
                                        <p:tgtEl>
                                          <p:spTgt spid="273"/>
                                        </p:tgtEl>
                                        <p:attrNameLst>
                                          <p:attrName>style.visibility</p:attrName>
                                        </p:attrNameLst>
                                      </p:cBhvr>
                                      <p:to>
                                        <p:strVal val="visible"/>
                                      </p:to>
                                    </p:set>
                                    <p:animEffect transition="in" filter="fade">
                                      <p:cBhvr>
                                        <p:cTn id="133" dur="50"/>
                                        <p:tgtEl>
                                          <p:spTgt spid="273"/>
                                        </p:tgtEl>
                                      </p:cBhvr>
                                    </p:animEffect>
                                  </p:childTnLst>
                                </p:cTn>
                              </p:par>
                            </p:childTnLst>
                          </p:cTn>
                        </p:par>
                        <p:par>
                          <p:cTn id="134" fill="hold">
                            <p:stCondLst>
                              <p:cond delay="1600"/>
                            </p:stCondLst>
                            <p:childTnLst>
                              <p:par>
                                <p:cTn id="135" presetID="10" presetClass="entr" presetSubtype="0" fill="hold" nodeType="afterEffect">
                                  <p:stCondLst>
                                    <p:cond delay="0"/>
                                  </p:stCondLst>
                                  <p:childTnLst>
                                    <p:set>
                                      <p:cBhvr>
                                        <p:cTn id="136" dur="1" fill="hold">
                                          <p:stCondLst>
                                            <p:cond delay="0"/>
                                          </p:stCondLst>
                                        </p:cTn>
                                        <p:tgtEl>
                                          <p:spTgt spid="276"/>
                                        </p:tgtEl>
                                        <p:attrNameLst>
                                          <p:attrName>style.visibility</p:attrName>
                                        </p:attrNameLst>
                                      </p:cBhvr>
                                      <p:to>
                                        <p:strVal val="visible"/>
                                      </p:to>
                                    </p:set>
                                    <p:animEffect transition="in" filter="fade">
                                      <p:cBhvr>
                                        <p:cTn id="137" dur="50"/>
                                        <p:tgtEl>
                                          <p:spTgt spid="276"/>
                                        </p:tgtEl>
                                      </p:cBhvr>
                                    </p:animEffect>
                                  </p:childTnLst>
                                </p:cTn>
                              </p:par>
                            </p:childTnLst>
                          </p:cTn>
                        </p:par>
                        <p:par>
                          <p:cTn id="138" fill="hold">
                            <p:stCondLst>
                              <p:cond delay="1650"/>
                            </p:stCondLst>
                            <p:childTnLst>
                              <p:par>
                                <p:cTn id="139" presetID="10" presetClass="entr" presetSubtype="0" fill="hold" nodeType="afterEffect">
                                  <p:stCondLst>
                                    <p:cond delay="0"/>
                                  </p:stCondLst>
                                  <p:childTnLst>
                                    <p:set>
                                      <p:cBhvr>
                                        <p:cTn id="140" dur="1" fill="hold">
                                          <p:stCondLst>
                                            <p:cond delay="0"/>
                                          </p:stCondLst>
                                        </p:cTn>
                                        <p:tgtEl>
                                          <p:spTgt spid="279"/>
                                        </p:tgtEl>
                                        <p:attrNameLst>
                                          <p:attrName>style.visibility</p:attrName>
                                        </p:attrNameLst>
                                      </p:cBhvr>
                                      <p:to>
                                        <p:strVal val="visible"/>
                                      </p:to>
                                    </p:set>
                                    <p:animEffect transition="in" filter="fade">
                                      <p:cBhvr>
                                        <p:cTn id="141" dur="50"/>
                                        <p:tgtEl>
                                          <p:spTgt spid="279"/>
                                        </p:tgtEl>
                                      </p:cBhvr>
                                    </p:animEffect>
                                  </p:childTnLst>
                                </p:cTn>
                              </p:par>
                            </p:childTnLst>
                          </p:cTn>
                        </p:par>
                        <p:par>
                          <p:cTn id="142" fill="hold">
                            <p:stCondLst>
                              <p:cond delay="1700"/>
                            </p:stCondLst>
                            <p:childTnLst>
                              <p:par>
                                <p:cTn id="143" presetID="10" presetClass="entr" presetSubtype="0" fill="hold" nodeType="afterEffect">
                                  <p:stCondLst>
                                    <p:cond delay="0"/>
                                  </p:stCondLst>
                                  <p:childTnLst>
                                    <p:set>
                                      <p:cBhvr>
                                        <p:cTn id="144" dur="1" fill="hold">
                                          <p:stCondLst>
                                            <p:cond delay="0"/>
                                          </p:stCondLst>
                                        </p:cTn>
                                        <p:tgtEl>
                                          <p:spTgt spid="282"/>
                                        </p:tgtEl>
                                        <p:attrNameLst>
                                          <p:attrName>style.visibility</p:attrName>
                                        </p:attrNameLst>
                                      </p:cBhvr>
                                      <p:to>
                                        <p:strVal val="visible"/>
                                      </p:to>
                                    </p:set>
                                    <p:animEffect transition="in" filter="fade">
                                      <p:cBhvr>
                                        <p:cTn id="145" dur="50"/>
                                        <p:tgtEl>
                                          <p:spTgt spid="282"/>
                                        </p:tgtEl>
                                      </p:cBhvr>
                                    </p:animEffect>
                                  </p:childTnLst>
                                </p:cTn>
                              </p:par>
                            </p:childTnLst>
                          </p:cTn>
                        </p:par>
                        <p:par>
                          <p:cTn id="146" fill="hold">
                            <p:stCondLst>
                              <p:cond delay="1750"/>
                            </p:stCondLst>
                            <p:childTnLst>
                              <p:par>
                                <p:cTn id="147" presetID="10" presetClass="entr" presetSubtype="0" fill="hold" nodeType="afterEffect">
                                  <p:stCondLst>
                                    <p:cond delay="0"/>
                                  </p:stCondLst>
                                  <p:childTnLst>
                                    <p:set>
                                      <p:cBhvr>
                                        <p:cTn id="148" dur="1" fill="hold">
                                          <p:stCondLst>
                                            <p:cond delay="0"/>
                                          </p:stCondLst>
                                        </p:cTn>
                                        <p:tgtEl>
                                          <p:spTgt spid="285"/>
                                        </p:tgtEl>
                                        <p:attrNameLst>
                                          <p:attrName>style.visibility</p:attrName>
                                        </p:attrNameLst>
                                      </p:cBhvr>
                                      <p:to>
                                        <p:strVal val="visible"/>
                                      </p:to>
                                    </p:set>
                                    <p:animEffect transition="in" filter="fade">
                                      <p:cBhvr>
                                        <p:cTn id="149" dur="50"/>
                                        <p:tgtEl>
                                          <p:spTgt spid="285"/>
                                        </p:tgtEl>
                                      </p:cBhvr>
                                    </p:animEffect>
                                  </p:childTnLst>
                                </p:cTn>
                              </p:par>
                            </p:childTnLst>
                          </p:cTn>
                        </p:par>
                        <p:par>
                          <p:cTn id="150" fill="hold">
                            <p:stCondLst>
                              <p:cond delay="1800"/>
                            </p:stCondLst>
                            <p:childTnLst>
                              <p:par>
                                <p:cTn id="151" presetID="10" presetClass="entr" presetSubtype="0" fill="hold" nodeType="afterEffect">
                                  <p:stCondLst>
                                    <p:cond delay="0"/>
                                  </p:stCondLst>
                                  <p:childTnLst>
                                    <p:set>
                                      <p:cBhvr>
                                        <p:cTn id="152" dur="1" fill="hold">
                                          <p:stCondLst>
                                            <p:cond delay="0"/>
                                          </p:stCondLst>
                                        </p:cTn>
                                        <p:tgtEl>
                                          <p:spTgt spid="288"/>
                                        </p:tgtEl>
                                        <p:attrNameLst>
                                          <p:attrName>style.visibility</p:attrName>
                                        </p:attrNameLst>
                                      </p:cBhvr>
                                      <p:to>
                                        <p:strVal val="visible"/>
                                      </p:to>
                                    </p:set>
                                    <p:animEffect transition="in" filter="fade">
                                      <p:cBhvr>
                                        <p:cTn id="153" dur="50"/>
                                        <p:tgtEl>
                                          <p:spTgt spid="288"/>
                                        </p:tgtEl>
                                      </p:cBhvr>
                                    </p:animEffect>
                                  </p:childTnLst>
                                </p:cTn>
                              </p:par>
                            </p:childTnLst>
                          </p:cTn>
                        </p:par>
                        <p:par>
                          <p:cTn id="154" fill="hold">
                            <p:stCondLst>
                              <p:cond delay="1850"/>
                            </p:stCondLst>
                            <p:childTnLst>
                              <p:par>
                                <p:cTn id="155" presetID="10" presetClass="entr" presetSubtype="0" fill="hold" nodeType="afterEffect">
                                  <p:stCondLst>
                                    <p:cond delay="0"/>
                                  </p:stCondLst>
                                  <p:childTnLst>
                                    <p:set>
                                      <p:cBhvr>
                                        <p:cTn id="156" dur="1" fill="hold">
                                          <p:stCondLst>
                                            <p:cond delay="0"/>
                                          </p:stCondLst>
                                        </p:cTn>
                                        <p:tgtEl>
                                          <p:spTgt spid="120"/>
                                        </p:tgtEl>
                                        <p:attrNameLst>
                                          <p:attrName>style.visibility</p:attrName>
                                        </p:attrNameLst>
                                      </p:cBhvr>
                                      <p:to>
                                        <p:strVal val="visible"/>
                                      </p:to>
                                    </p:set>
                                    <p:animEffect transition="in" filter="fade">
                                      <p:cBhvr>
                                        <p:cTn id="157" dur="50"/>
                                        <p:tgtEl>
                                          <p:spTgt spid="120"/>
                                        </p:tgtEl>
                                      </p:cBhvr>
                                    </p:animEffect>
                                  </p:childTnLst>
                                </p:cTn>
                              </p:par>
                            </p:childTnLst>
                          </p:cTn>
                        </p:par>
                        <p:par>
                          <p:cTn id="158" fill="hold">
                            <p:stCondLst>
                              <p:cond delay="1900"/>
                            </p:stCondLst>
                            <p:childTnLst>
                              <p:par>
                                <p:cTn id="159" presetID="10" presetClass="entr" presetSubtype="0" fill="hold" nodeType="afterEffect">
                                  <p:stCondLst>
                                    <p:cond delay="0"/>
                                  </p:stCondLst>
                                  <p:childTnLst>
                                    <p:set>
                                      <p:cBhvr>
                                        <p:cTn id="160" dur="1" fill="hold">
                                          <p:stCondLst>
                                            <p:cond delay="0"/>
                                          </p:stCondLst>
                                        </p:cTn>
                                        <p:tgtEl>
                                          <p:spTgt spid="126"/>
                                        </p:tgtEl>
                                        <p:attrNameLst>
                                          <p:attrName>style.visibility</p:attrName>
                                        </p:attrNameLst>
                                      </p:cBhvr>
                                      <p:to>
                                        <p:strVal val="visible"/>
                                      </p:to>
                                    </p:set>
                                    <p:animEffect transition="in" filter="fade">
                                      <p:cBhvr>
                                        <p:cTn id="161" dur="50"/>
                                        <p:tgtEl>
                                          <p:spTgt spid="126"/>
                                        </p:tgtEl>
                                      </p:cBhvr>
                                    </p:animEffect>
                                  </p:childTnLst>
                                </p:cTn>
                              </p:par>
                            </p:childTnLst>
                          </p:cTn>
                        </p:par>
                        <p:par>
                          <p:cTn id="162" fill="hold">
                            <p:stCondLst>
                              <p:cond delay="1950"/>
                            </p:stCondLst>
                            <p:childTnLst>
                              <p:par>
                                <p:cTn id="163" presetID="10" presetClass="entr" presetSubtype="0" fill="hold" nodeType="afterEffect">
                                  <p:stCondLst>
                                    <p:cond delay="0"/>
                                  </p:stCondLst>
                                  <p:childTnLst>
                                    <p:set>
                                      <p:cBhvr>
                                        <p:cTn id="164" dur="1" fill="hold">
                                          <p:stCondLst>
                                            <p:cond delay="0"/>
                                          </p:stCondLst>
                                        </p:cTn>
                                        <p:tgtEl>
                                          <p:spTgt spid="129"/>
                                        </p:tgtEl>
                                        <p:attrNameLst>
                                          <p:attrName>style.visibility</p:attrName>
                                        </p:attrNameLst>
                                      </p:cBhvr>
                                      <p:to>
                                        <p:strVal val="visible"/>
                                      </p:to>
                                    </p:set>
                                    <p:animEffect transition="in" filter="fade">
                                      <p:cBhvr>
                                        <p:cTn id="165" dur="50"/>
                                        <p:tgtEl>
                                          <p:spTgt spid="129"/>
                                        </p:tgtEl>
                                      </p:cBhvr>
                                    </p:animEffect>
                                  </p:childTnLst>
                                </p:cTn>
                              </p:par>
                            </p:childTnLst>
                          </p:cTn>
                        </p:par>
                        <p:par>
                          <p:cTn id="166" fill="hold">
                            <p:stCondLst>
                              <p:cond delay="2000"/>
                            </p:stCondLst>
                            <p:childTnLst>
                              <p:par>
                                <p:cTn id="167" presetID="10" presetClass="entr" presetSubtype="0" fill="hold" nodeType="afterEffect">
                                  <p:stCondLst>
                                    <p:cond delay="0"/>
                                  </p:stCondLst>
                                  <p:childTnLst>
                                    <p:set>
                                      <p:cBhvr>
                                        <p:cTn id="168" dur="1" fill="hold">
                                          <p:stCondLst>
                                            <p:cond delay="0"/>
                                          </p:stCondLst>
                                        </p:cTn>
                                        <p:tgtEl>
                                          <p:spTgt spid="135"/>
                                        </p:tgtEl>
                                        <p:attrNameLst>
                                          <p:attrName>style.visibility</p:attrName>
                                        </p:attrNameLst>
                                      </p:cBhvr>
                                      <p:to>
                                        <p:strVal val="visible"/>
                                      </p:to>
                                    </p:set>
                                    <p:animEffect transition="in" filter="fade">
                                      <p:cBhvr>
                                        <p:cTn id="169" dur="50"/>
                                        <p:tgtEl>
                                          <p:spTgt spid="135"/>
                                        </p:tgtEl>
                                      </p:cBhvr>
                                    </p:animEffect>
                                  </p:childTnLst>
                                </p:cTn>
                              </p:par>
                            </p:childTnLst>
                          </p:cTn>
                        </p:par>
                        <p:par>
                          <p:cTn id="170" fill="hold">
                            <p:stCondLst>
                              <p:cond delay="2050"/>
                            </p:stCondLst>
                            <p:childTnLst>
                              <p:par>
                                <p:cTn id="171" presetID="10" presetClass="entr" presetSubtype="0" fill="hold" nodeType="afterEffect">
                                  <p:stCondLst>
                                    <p:cond delay="0"/>
                                  </p:stCondLst>
                                  <p:childTnLst>
                                    <p:set>
                                      <p:cBhvr>
                                        <p:cTn id="172" dur="1" fill="hold">
                                          <p:stCondLst>
                                            <p:cond delay="0"/>
                                          </p:stCondLst>
                                        </p:cTn>
                                        <p:tgtEl>
                                          <p:spTgt spid="138"/>
                                        </p:tgtEl>
                                        <p:attrNameLst>
                                          <p:attrName>style.visibility</p:attrName>
                                        </p:attrNameLst>
                                      </p:cBhvr>
                                      <p:to>
                                        <p:strVal val="visible"/>
                                      </p:to>
                                    </p:set>
                                    <p:animEffect transition="in" filter="fade">
                                      <p:cBhvr>
                                        <p:cTn id="173" dur="50"/>
                                        <p:tgtEl>
                                          <p:spTgt spid="138"/>
                                        </p:tgtEl>
                                      </p:cBhvr>
                                    </p:animEffect>
                                  </p:childTnLst>
                                </p:cTn>
                              </p:par>
                            </p:childTnLst>
                          </p:cTn>
                        </p:par>
                        <p:par>
                          <p:cTn id="174" fill="hold">
                            <p:stCondLst>
                              <p:cond delay="2100"/>
                            </p:stCondLst>
                            <p:childTnLst>
                              <p:par>
                                <p:cTn id="175" presetID="10" presetClass="entr" presetSubtype="0" fill="hold" nodeType="afterEffect">
                                  <p:stCondLst>
                                    <p:cond delay="0"/>
                                  </p:stCondLst>
                                  <p:childTnLst>
                                    <p:set>
                                      <p:cBhvr>
                                        <p:cTn id="176" dur="1" fill="hold">
                                          <p:stCondLst>
                                            <p:cond delay="0"/>
                                          </p:stCondLst>
                                        </p:cTn>
                                        <p:tgtEl>
                                          <p:spTgt spid="123"/>
                                        </p:tgtEl>
                                        <p:attrNameLst>
                                          <p:attrName>style.visibility</p:attrName>
                                        </p:attrNameLst>
                                      </p:cBhvr>
                                      <p:to>
                                        <p:strVal val="visible"/>
                                      </p:to>
                                    </p:set>
                                    <p:animEffect transition="in" filter="fade">
                                      <p:cBhvr>
                                        <p:cTn id="177" dur="50"/>
                                        <p:tgtEl>
                                          <p:spTgt spid="123"/>
                                        </p:tgtEl>
                                      </p:cBhvr>
                                    </p:animEffect>
                                  </p:childTnLst>
                                </p:cTn>
                              </p:par>
                            </p:childTnLst>
                          </p:cTn>
                        </p:par>
                        <p:par>
                          <p:cTn id="178" fill="hold">
                            <p:stCondLst>
                              <p:cond delay="2150"/>
                            </p:stCondLst>
                            <p:childTnLst>
                              <p:par>
                                <p:cTn id="179" presetID="10" presetClass="entr" presetSubtype="0" fill="hold" nodeType="afterEffect">
                                  <p:stCondLst>
                                    <p:cond delay="0"/>
                                  </p:stCondLst>
                                  <p:childTnLst>
                                    <p:set>
                                      <p:cBhvr>
                                        <p:cTn id="180" dur="1" fill="hold">
                                          <p:stCondLst>
                                            <p:cond delay="0"/>
                                          </p:stCondLst>
                                        </p:cTn>
                                        <p:tgtEl>
                                          <p:spTgt spid="114"/>
                                        </p:tgtEl>
                                        <p:attrNameLst>
                                          <p:attrName>style.visibility</p:attrName>
                                        </p:attrNameLst>
                                      </p:cBhvr>
                                      <p:to>
                                        <p:strVal val="visible"/>
                                      </p:to>
                                    </p:set>
                                    <p:animEffect transition="in" filter="fade">
                                      <p:cBhvr>
                                        <p:cTn id="181" dur="50"/>
                                        <p:tgtEl>
                                          <p:spTgt spid="114"/>
                                        </p:tgtEl>
                                      </p:cBhvr>
                                    </p:animEffect>
                                  </p:childTnLst>
                                </p:cTn>
                              </p:par>
                            </p:childTnLst>
                          </p:cTn>
                        </p:par>
                        <p:par>
                          <p:cTn id="182" fill="hold">
                            <p:stCondLst>
                              <p:cond delay="2200"/>
                            </p:stCondLst>
                            <p:childTnLst>
                              <p:par>
                                <p:cTn id="183" presetID="10" presetClass="entr" presetSubtype="0" fill="hold" nodeType="afterEffect">
                                  <p:stCondLst>
                                    <p:cond delay="0"/>
                                  </p:stCondLst>
                                  <p:childTnLst>
                                    <p:set>
                                      <p:cBhvr>
                                        <p:cTn id="184" dur="1" fill="hold">
                                          <p:stCondLst>
                                            <p:cond delay="0"/>
                                          </p:stCondLst>
                                        </p:cTn>
                                        <p:tgtEl>
                                          <p:spTgt spid="111"/>
                                        </p:tgtEl>
                                        <p:attrNameLst>
                                          <p:attrName>style.visibility</p:attrName>
                                        </p:attrNameLst>
                                      </p:cBhvr>
                                      <p:to>
                                        <p:strVal val="visible"/>
                                      </p:to>
                                    </p:set>
                                    <p:animEffect transition="in" filter="fade">
                                      <p:cBhvr>
                                        <p:cTn id="185" dur="50"/>
                                        <p:tgtEl>
                                          <p:spTgt spid="111"/>
                                        </p:tgtEl>
                                      </p:cBhvr>
                                    </p:animEffect>
                                  </p:childTnLst>
                                </p:cTn>
                              </p:par>
                            </p:childTnLst>
                          </p:cTn>
                        </p:par>
                        <p:par>
                          <p:cTn id="186" fill="hold">
                            <p:stCondLst>
                              <p:cond delay="2250"/>
                            </p:stCondLst>
                            <p:childTnLst>
                              <p:par>
                                <p:cTn id="187" presetID="10" presetClass="entr" presetSubtype="0" fill="hold" nodeType="afterEffect">
                                  <p:stCondLst>
                                    <p:cond delay="0"/>
                                  </p:stCondLst>
                                  <p:childTnLst>
                                    <p:set>
                                      <p:cBhvr>
                                        <p:cTn id="188" dur="1" fill="hold">
                                          <p:stCondLst>
                                            <p:cond delay="0"/>
                                          </p:stCondLst>
                                        </p:cTn>
                                        <p:tgtEl>
                                          <p:spTgt spid="102"/>
                                        </p:tgtEl>
                                        <p:attrNameLst>
                                          <p:attrName>style.visibility</p:attrName>
                                        </p:attrNameLst>
                                      </p:cBhvr>
                                      <p:to>
                                        <p:strVal val="visible"/>
                                      </p:to>
                                    </p:set>
                                    <p:animEffect transition="in" filter="fade">
                                      <p:cBhvr>
                                        <p:cTn id="189" dur="50"/>
                                        <p:tgtEl>
                                          <p:spTgt spid="102"/>
                                        </p:tgtEl>
                                      </p:cBhvr>
                                    </p:animEffect>
                                  </p:childTnLst>
                                </p:cTn>
                              </p:par>
                            </p:childTnLst>
                          </p:cTn>
                        </p:par>
                        <p:par>
                          <p:cTn id="190" fill="hold">
                            <p:stCondLst>
                              <p:cond delay="2300"/>
                            </p:stCondLst>
                            <p:childTnLst>
                              <p:par>
                                <p:cTn id="191" presetID="10" presetClass="entr" presetSubtype="0" fill="hold" nodeType="afterEffect">
                                  <p:stCondLst>
                                    <p:cond delay="0"/>
                                  </p:stCondLst>
                                  <p:childTnLst>
                                    <p:set>
                                      <p:cBhvr>
                                        <p:cTn id="192" dur="1" fill="hold">
                                          <p:stCondLst>
                                            <p:cond delay="0"/>
                                          </p:stCondLst>
                                        </p:cTn>
                                        <p:tgtEl>
                                          <p:spTgt spid="105"/>
                                        </p:tgtEl>
                                        <p:attrNameLst>
                                          <p:attrName>style.visibility</p:attrName>
                                        </p:attrNameLst>
                                      </p:cBhvr>
                                      <p:to>
                                        <p:strVal val="visible"/>
                                      </p:to>
                                    </p:set>
                                    <p:animEffect transition="in" filter="fade">
                                      <p:cBhvr>
                                        <p:cTn id="193" dur="50"/>
                                        <p:tgtEl>
                                          <p:spTgt spid="105"/>
                                        </p:tgtEl>
                                      </p:cBhvr>
                                    </p:animEffect>
                                  </p:childTnLst>
                                </p:cTn>
                              </p:par>
                            </p:childTnLst>
                          </p:cTn>
                        </p:par>
                        <p:par>
                          <p:cTn id="194" fill="hold">
                            <p:stCondLst>
                              <p:cond delay="2350"/>
                            </p:stCondLst>
                            <p:childTnLst>
                              <p:par>
                                <p:cTn id="195" presetID="10" presetClass="entr" presetSubtype="0" fill="hold" nodeType="afterEffect">
                                  <p:stCondLst>
                                    <p:cond delay="0"/>
                                  </p:stCondLst>
                                  <p:childTnLst>
                                    <p:set>
                                      <p:cBhvr>
                                        <p:cTn id="196" dur="1" fill="hold">
                                          <p:stCondLst>
                                            <p:cond delay="0"/>
                                          </p:stCondLst>
                                        </p:cTn>
                                        <p:tgtEl>
                                          <p:spTgt spid="108"/>
                                        </p:tgtEl>
                                        <p:attrNameLst>
                                          <p:attrName>style.visibility</p:attrName>
                                        </p:attrNameLst>
                                      </p:cBhvr>
                                      <p:to>
                                        <p:strVal val="visible"/>
                                      </p:to>
                                    </p:set>
                                    <p:animEffect transition="in" filter="fade">
                                      <p:cBhvr>
                                        <p:cTn id="197" dur="50"/>
                                        <p:tgtEl>
                                          <p:spTgt spid="108"/>
                                        </p:tgtEl>
                                      </p:cBhvr>
                                    </p:animEffect>
                                  </p:childTnLst>
                                </p:cTn>
                              </p:par>
                            </p:childTnLst>
                          </p:cTn>
                        </p:par>
                        <p:par>
                          <p:cTn id="198" fill="hold">
                            <p:stCondLst>
                              <p:cond delay="2400"/>
                            </p:stCondLst>
                            <p:childTnLst>
                              <p:par>
                                <p:cTn id="199" presetID="10" presetClass="entr" presetSubtype="0" fill="hold" nodeType="afterEffect">
                                  <p:stCondLst>
                                    <p:cond delay="0"/>
                                  </p:stCondLst>
                                  <p:childTnLst>
                                    <p:set>
                                      <p:cBhvr>
                                        <p:cTn id="200" dur="1" fill="hold">
                                          <p:stCondLst>
                                            <p:cond delay="0"/>
                                          </p:stCondLst>
                                        </p:cTn>
                                        <p:tgtEl>
                                          <p:spTgt spid="117"/>
                                        </p:tgtEl>
                                        <p:attrNameLst>
                                          <p:attrName>style.visibility</p:attrName>
                                        </p:attrNameLst>
                                      </p:cBhvr>
                                      <p:to>
                                        <p:strVal val="visible"/>
                                      </p:to>
                                    </p:set>
                                    <p:animEffect transition="in" filter="fade">
                                      <p:cBhvr>
                                        <p:cTn id="201" dur="50"/>
                                        <p:tgtEl>
                                          <p:spTgt spid="1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8" grpId="0" uiExpand="1" build="allAtOnce"/>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z="3600" dirty="0"/>
              <a:t>Manage and secure with identity as the control plane</a:t>
            </a:r>
          </a:p>
        </p:txBody>
      </p:sp>
      <p:sp>
        <p:nvSpPr>
          <p:cNvPr id="268" name="Rectangle 267">
            <a:extLst>
              <a:ext uri="{FF2B5EF4-FFF2-40B4-BE49-F238E27FC236}">
                <a16:creationId xmlns:a16="http://schemas.microsoft.com/office/drawing/2014/main" id="{5CBD4A66-D563-4DDF-98F6-258909E2A368}"/>
              </a:ext>
            </a:extLst>
          </p:cNvPr>
          <p:cNvSpPr/>
          <p:nvPr/>
        </p:nvSpPr>
        <p:spPr bwMode="auto">
          <a:xfrm>
            <a:off x="676768" y="6067717"/>
            <a:ext cx="2764839" cy="433187"/>
          </a:xfrm>
          <a:prstGeom prst="rect">
            <a:avLst/>
          </a:prstGeom>
          <a:noFill/>
        </p:spPr>
        <p:txBody>
          <a:bodyPr wrap="square" rtlCol="0" anchor="ctr">
            <a:spAutoFit/>
          </a:bodyPr>
          <a:lstStyle/>
          <a:p>
            <a:pPr algn="ctr" defTabSz="932293" fontAlgn="base">
              <a:lnSpc>
                <a:spcPct val="90000"/>
              </a:lnSpc>
              <a:spcBef>
                <a:spcPct val="0"/>
              </a:spcBef>
              <a:spcAft>
                <a:spcPct val="0"/>
              </a:spcAft>
              <a:defRPr/>
            </a:pPr>
            <a:r>
              <a:rPr lang="en-US" sz="2400" spc="30">
                <a:gradFill>
                  <a:gsLst>
                    <a:gs pos="0">
                      <a:srgbClr val="353535"/>
                    </a:gs>
                    <a:gs pos="100000">
                      <a:srgbClr val="353535"/>
                    </a:gs>
                  </a:gsLst>
                  <a:lin ang="5400000" scaled="0"/>
                </a:gradFill>
                <a:latin typeface="Segoe UI Semilight"/>
                <a:cs typeface="Segoe UI" pitchFamily="34" charset="0"/>
              </a:rPr>
              <a:t>On-premises apps</a:t>
            </a:r>
          </a:p>
        </p:txBody>
      </p:sp>
      <p:grpSp>
        <p:nvGrpSpPr>
          <p:cNvPr id="270" name="Group 207">
            <a:extLst>
              <a:ext uri="{FF2B5EF4-FFF2-40B4-BE49-F238E27FC236}">
                <a16:creationId xmlns:a16="http://schemas.microsoft.com/office/drawing/2014/main" id="{DC9E54EB-3771-4E12-8490-C261355C966C}"/>
              </a:ext>
            </a:extLst>
          </p:cNvPr>
          <p:cNvGrpSpPr>
            <a:grpSpLocks noChangeAspect="1"/>
          </p:cNvGrpSpPr>
          <p:nvPr/>
        </p:nvGrpSpPr>
        <p:grpSpPr bwMode="auto">
          <a:xfrm>
            <a:off x="3409024" y="5759612"/>
            <a:ext cx="758391" cy="737956"/>
            <a:chOff x="3750" y="2040"/>
            <a:chExt cx="334" cy="325"/>
          </a:xfrm>
          <a:solidFill>
            <a:srgbClr val="0078D7"/>
          </a:solidFill>
        </p:grpSpPr>
        <p:sp>
          <p:nvSpPr>
            <p:cNvPr id="271" name="Rectangle 208">
              <a:extLst>
                <a:ext uri="{FF2B5EF4-FFF2-40B4-BE49-F238E27FC236}">
                  <a16:creationId xmlns:a16="http://schemas.microsoft.com/office/drawing/2014/main" id="{4F35D6DE-28B4-436C-8495-0C485F3629A9}"/>
                </a:ext>
              </a:extLst>
            </p:cNvPr>
            <p:cNvSpPr>
              <a:spLocks noChangeArrowheads="1"/>
            </p:cNvSpPr>
            <p:nvPr/>
          </p:nvSpPr>
          <p:spPr bwMode="auto">
            <a:xfrm>
              <a:off x="3860" y="2071"/>
              <a:ext cx="150" cy="294"/>
            </a:xfrm>
            <a:prstGeom prst="rect">
              <a:avLst/>
            </a:prstGeom>
            <a:solidFill>
              <a:srgbClr val="FFFFFF"/>
            </a:solidFill>
            <a:ln w="15875" cap="flat">
              <a:solidFill>
                <a:srgbClr val="0078D7"/>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353535"/>
                </a:solidFill>
                <a:latin typeface="Segoe UI"/>
              </a:endParaRPr>
            </a:p>
          </p:txBody>
        </p:sp>
        <p:sp>
          <p:nvSpPr>
            <p:cNvPr id="272" name="Freeform 209">
              <a:extLst>
                <a:ext uri="{FF2B5EF4-FFF2-40B4-BE49-F238E27FC236}">
                  <a16:creationId xmlns:a16="http://schemas.microsoft.com/office/drawing/2014/main" id="{A1A25E85-7005-4DC0-B2E8-E8F726058B1A}"/>
                </a:ext>
              </a:extLst>
            </p:cNvPr>
            <p:cNvSpPr>
              <a:spLocks/>
            </p:cNvSpPr>
            <p:nvPr/>
          </p:nvSpPr>
          <p:spPr bwMode="auto">
            <a:xfrm>
              <a:off x="3750" y="2146"/>
              <a:ext cx="83" cy="219"/>
            </a:xfrm>
            <a:custGeom>
              <a:avLst/>
              <a:gdLst>
                <a:gd name="T0" fmla="*/ 83 w 83"/>
                <a:gd name="T1" fmla="*/ 219 h 219"/>
                <a:gd name="T2" fmla="*/ 0 w 83"/>
                <a:gd name="T3" fmla="*/ 219 h 219"/>
                <a:gd name="T4" fmla="*/ 0 w 83"/>
                <a:gd name="T5" fmla="*/ 0 h 219"/>
                <a:gd name="T6" fmla="*/ 83 w 83"/>
                <a:gd name="T7" fmla="*/ 0 h 219"/>
              </a:gdLst>
              <a:ahLst/>
              <a:cxnLst>
                <a:cxn ang="0">
                  <a:pos x="T0" y="T1"/>
                </a:cxn>
                <a:cxn ang="0">
                  <a:pos x="T2" y="T3"/>
                </a:cxn>
                <a:cxn ang="0">
                  <a:pos x="T4" y="T5"/>
                </a:cxn>
                <a:cxn ang="0">
                  <a:pos x="T6" y="T7"/>
                </a:cxn>
              </a:cxnLst>
              <a:rect l="0" t="0" r="r" b="b"/>
              <a:pathLst>
                <a:path w="83" h="219">
                  <a:moveTo>
                    <a:pt x="83" y="219"/>
                  </a:moveTo>
                  <a:lnTo>
                    <a:pt x="0" y="219"/>
                  </a:lnTo>
                  <a:lnTo>
                    <a:pt x="0" y="0"/>
                  </a:lnTo>
                  <a:lnTo>
                    <a:pt x="83" y="0"/>
                  </a:lnTo>
                </a:path>
              </a:pathLst>
            </a:custGeom>
            <a:solidFill>
              <a:srgbClr val="FFFFFF"/>
            </a:solidFill>
            <a:ln w="15875" cap="flat">
              <a:solidFill>
                <a:srgbClr val="0078D7"/>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353535"/>
                </a:solidFill>
                <a:latin typeface="Segoe UI"/>
              </a:endParaRPr>
            </a:p>
          </p:txBody>
        </p:sp>
        <p:sp>
          <p:nvSpPr>
            <p:cNvPr id="273" name="Freeform 210">
              <a:extLst>
                <a:ext uri="{FF2B5EF4-FFF2-40B4-BE49-F238E27FC236}">
                  <a16:creationId xmlns:a16="http://schemas.microsoft.com/office/drawing/2014/main" id="{019E065E-B5E7-41B2-A4B2-D0B0F615E094}"/>
                </a:ext>
              </a:extLst>
            </p:cNvPr>
            <p:cNvSpPr>
              <a:spLocks/>
            </p:cNvSpPr>
            <p:nvPr/>
          </p:nvSpPr>
          <p:spPr bwMode="auto">
            <a:xfrm>
              <a:off x="4037" y="2224"/>
              <a:ext cx="47" cy="141"/>
            </a:xfrm>
            <a:custGeom>
              <a:avLst/>
              <a:gdLst>
                <a:gd name="T0" fmla="*/ 0 w 47"/>
                <a:gd name="T1" fmla="*/ 141 h 141"/>
                <a:gd name="T2" fmla="*/ 47 w 47"/>
                <a:gd name="T3" fmla="*/ 141 h 141"/>
                <a:gd name="T4" fmla="*/ 47 w 47"/>
                <a:gd name="T5" fmla="*/ 0 h 141"/>
                <a:gd name="T6" fmla="*/ 0 w 47"/>
                <a:gd name="T7" fmla="*/ 0 h 141"/>
              </a:gdLst>
              <a:ahLst/>
              <a:cxnLst>
                <a:cxn ang="0">
                  <a:pos x="T0" y="T1"/>
                </a:cxn>
                <a:cxn ang="0">
                  <a:pos x="T2" y="T3"/>
                </a:cxn>
                <a:cxn ang="0">
                  <a:pos x="T4" y="T5"/>
                </a:cxn>
                <a:cxn ang="0">
                  <a:pos x="T6" y="T7"/>
                </a:cxn>
              </a:cxnLst>
              <a:rect l="0" t="0" r="r" b="b"/>
              <a:pathLst>
                <a:path w="47" h="141">
                  <a:moveTo>
                    <a:pt x="0" y="141"/>
                  </a:moveTo>
                  <a:lnTo>
                    <a:pt x="47" y="141"/>
                  </a:lnTo>
                  <a:lnTo>
                    <a:pt x="47" y="0"/>
                  </a:lnTo>
                  <a:lnTo>
                    <a:pt x="0" y="0"/>
                  </a:lnTo>
                </a:path>
              </a:pathLst>
            </a:custGeom>
            <a:solidFill>
              <a:srgbClr val="FFFFFF"/>
            </a:solidFill>
            <a:ln w="15875" cap="flat">
              <a:solidFill>
                <a:srgbClr val="0078D7"/>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353535"/>
                </a:solidFill>
                <a:latin typeface="Segoe UI"/>
              </a:endParaRPr>
            </a:p>
          </p:txBody>
        </p:sp>
        <p:sp>
          <p:nvSpPr>
            <p:cNvPr id="274" name="Freeform 211">
              <a:extLst>
                <a:ext uri="{FF2B5EF4-FFF2-40B4-BE49-F238E27FC236}">
                  <a16:creationId xmlns:a16="http://schemas.microsoft.com/office/drawing/2014/main" id="{2592DB1E-FC85-4931-87A2-8A0B8A85E6E0}"/>
                </a:ext>
              </a:extLst>
            </p:cNvPr>
            <p:cNvSpPr>
              <a:spLocks/>
            </p:cNvSpPr>
            <p:nvPr/>
          </p:nvSpPr>
          <p:spPr bwMode="auto">
            <a:xfrm>
              <a:off x="3917" y="2312"/>
              <a:ext cx="36" cy="53"/>
            </a:xfrm>
            <a:custGeom>
              <a:avLst/>
              <a:gdLst>
                <a:gd name="T0" fmla="*/ 19 w 19"/>
                <a:gd name="T1" fmla="*/ 28 h 28"/>
                <a:gd name="T2" fmla="*/ 19 w 19"/>
                <a:gd name="T3" fmla="*/ 10 h 28"/>
                <a:gd name="T4" fmla="*/ 9 w 19"/>
                <a:gd name="T5" fmla="*/ 0 h 28"/>
                <a:gd name="T6" fmla="*/ 0 w 19"/>
                <a:gd name="T7" fmla="*/ 10 h 28"/>
                <a:gd name="T8" fmla="*/ 0 w 19"/>
                <a:gd name="T9" fmla="*/ 28 h 28"/>
              </a:gdLst>
              <a:ahLst/>
              <a:cxnLst>
                <a:cxn ang="0">
                  <a:pos x="T0" y="T1"/>
                </a:cxn>
                <a:cxn ang="0">
                  <a:pos x="T2" y="T3"/>
                </a:cxn>
                <a:cxn ang="0">
                  <a:pos x="T4" y="T5"/>
                </a:cxn>
                <a:cxn ang="0">
                  <a:pos x="T6" y="T7"/>
                </a:cxn>
                <a:cxn ang="0">
                  <a:pos x="T8" y="T9"/>
                </a:cxn>
              </a:cxnLst>
              <a:rect l="0" t="0" r="r" b="b"/>
              <a:pathLst>
                <a:path w="19" h="28">
                  <a:moveTo>
                    <a:pt x="19" y="28"/>
                  </a:moveTo>
                  <a:cubicBezTo>
                    <a:pt x="19" y="10"/>
                    <a:pt x="19" y="10"/>
                    <a:pt x="19" y="10"/>
                  </a:cubicBezTo>
                  <a:cubicBezTo>
                    <a:pt x="19" y="5"/>
                    <a:pt x="15" y="0"/>
                    <a:pt x="9" y="0"/>
                  </a:cubicBezTo>
                  <a:cubicBezTo>
                    <a:pt x="4" y="0"/>
                    <a:pt x="0" y="5"/>
                    <a:pt x="0" y="10"/>
                  </a:cubicBezTo>
                  <a:cubicBezTo>
                    <a:pt x="0" y="28"/>
                    <a:pt x="0" y="28"/>
                    <a:pt x="0" y="28"/>
                  </a:cubicBezTo>
                </a:path>
              </a:pathLst>
            </a:custGeom>
            <a:solidFill>
              <a:srgbClr val="FFFFFF"/>
            </a:solidFill>
            <a:ln w="15875" cap="flat">
              <a:solidFill>
                <a:srgbClr val="0078D7"/>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353535"/>
                </a:solidFill>
                <a:latin typeface="Segoe UI"/>
              </a:endParaRPr>
            </a:p>
          </p:txBody>
        </p:sp>
        <p:sp>
          <p:nvSpPr>
            <p:cNvPr id="275" name="Rectangle 212">
              <a:extLst>
                <a:ext uri="{FF2B5EF4-FFF2-40B4-BE49-F238E27FC236}">
                  <a16:creationId xmlns:a16="http://schemas.microsoft.com/office/drawing/2014/main" id="{41EA2563-5900-4FF2-A4CA-B29075B1C70B}"/>
                </a:ext>
              </a:extLst>
            </p:cNvPr>
            <p:cNvSpPr>
              <a:spLocks noChangeArrowheads="1"/>
            </p:cNvSpPr>
            <p:nvPr/>
          </p:nvSpPr>
          <p:spPr bwMode="auto">
            <a:xfrm>
              <a:off x="3888" y="2040"/>
              <a:ext cx="42" cy="31"/>
            </a:xfrm>
            <a:prstGeom prst="rect">
              <a:avLst/>
            </a:prstGeom>
            <a:solidFill>
              <a:srgbClr val="FFFFFF"/>
            </a:solidFill>
            <a:ln w="15875" cap="flat">
              <a:solidFill>
                <a:srgbClr val="0078D7"/>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353535"/>
                </a:solidFill>
                <a:latin typeface="Segoe UI"/>
              </a:endParaRPr>
            </a:p>
          </p:txBody>
        </p:sp>
        <p:sp>
          <p:nvSpPr>
            <p:cNvPr id="276" name="Rectangle 213">
              <a:extLst>
                <a:ext uri="{FF2B5EF4-FFF2-40B4-BE49-F238E27FC236}">
                  <a16:creationId xmlns:a16="http://schemas.microsoft.com/office/drawing/2014/main" id="{9ACB5348-1927-42B6-8739-F767D61D7DAF}"/>
                </a:ext>
              </a:extLst>
            </p:cNvPr>
            <p:cNvSpPr>
              <a:spLocks noChangeArrowheads="1"/>
            </p:cNvSpPr>
            <p:nvPr/>
          </p:nvSpPr>
          <p:spPr bwMode="auto">
            <a:xfrm>
              <a:off x="3970" y="2098"/>
              <a:ext cx="15" cy="15"/>
            </a:xfrm>
            <a:prstGeom prst="rect">
              <a:avLst/>
            </a:prstGeom>
            <a:grp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353535"/>
                </a:solidFill>
                <a:latin typeface="Segoe UI"/>
              </a:endParaRPr>
            </a:p>
          </p:txBody>
        </p:sp>
        <p:sp>
          <p:nvSpPr>
            <p:cNvPr id="277" name="Rectangle 214">
              <a:extLst>
                <a:ext uri="{FF2B5EF4-FFF2-40B4-BE49-F238E27FC236}">
                  <a16:creationId xmlns:a16="http://schemas.microsoft.com/office/drawing/2014/main" id="{FA3E4CC3-A0FC-4485-9097-56062C4B9294}"/>
                </a:ext>
              </a:extLst>
            </p:cNvPr>
            <p:cNvSpPr>
              <a:spLocks noChangeArrowheads="1"/>
            </p:cNvSpPr>
            <p:nvPr/>
          </p:nvSpPr>
          <p:spPr bwMode="auto">
            <a:xfrm>
              <a:off x="3970" y="2138"/>
              <a:ext cx="15" cy="15"/>
            </a:xfrm>
            <a:prstGeom prst="rect">
              <a:avLst/>
            </a:prstGeom>
            <a:grp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353535"/>
                </a:solidFill>
                <a:latin typeface="Segoe UI"/>
              </a:endParaRPr>
            </a:p>
          </p:txBody>
        </p:sp>
        <p:sp>
          <p:nvSpPr>
            <p:cNvPr id="278" name="Rectangle 215">
              <a:extLst>
                <a:ext uri="{FF2B5EF4-FFF2-40B4-BE49-F238E27FC236}">
                  <a16:creationId xmlns:a16="http://schemas.microsoft.com/office/drawing/2014/main" id="{8782368F-E0E0-42E8-970F-5E814EA51E13}"/>
                </a:ext>
              </a:extLst>
            </p:cNvPr>
            <p:cNvSpPr>
              <a:spLocks noChangeArrowheads="1"/>
            </p:cNvSpPr>
            <p:nvPr/>
          </p:nvSpPr>
          <p:spPr bwMode="auto">
            <a:xfrm>
              <a:off x="3970" y="2176"/>
              <a:ext cx="15" cy="15"/>
            </a:xfrm>
            <a:prstGeom prst="rect">
              <a:avLst/>
            </a:prstGeom>
            <a:grp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353535"/>
                </a:solidFill>
                <a:latin typeface="Segoe UI"/>
              </a:endParaRPr>
            </a:p>
          </p:txBody>
        </p:sp>
        <p:sp>
          <p:nvSpPr>
            <p:cNvPr id="279" name="Rectangle 216">
              <a:extLst>
                <a:ext uri="{FF2B5EF4-FFF2-40B4-BE49-F238E27FC236}">
                  <a16:creationId xmlns:a16="http://schemas.microsoft.com/office/drawing/2014/main" id="{CE67ED90-DC96-4AC8-AA5F-62E9AAC668B0}"/>
                </a:ext>
              </a:extLst>
            </p:cNvPr>
            <p:cNvSpPr>
              <a:spLocks noChangeArrowheads="1"/>
            </p:cNvSpPr>
            <p:nvPr/>
          </p:nvSpPr>
          <p:spPr bwMode="auto">
            <a:xfrm>
              <a:off x="3970" y="2216"/>
              <a:ext cx="15" cy="16"/>
            </a:xfrm>
            <a:prstGeom prst="rect">
              <a:avLst/>
            </a:prstGeom>
            <a:grp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353535"/>
                </a:solidFill>
                <a:latin typeface="Segoe UI"/>
              </a:endParaRPr>
            </a:p>
          </p:txBody>
        </p:sp>
        <p:sp>
          <p:nvSpPr>
            <p:cNvPr id="280" name="Rectangle 217">
              <a:extLst>
                <a:ext uri="{FF2B5EF4-FFF2-40B4-BE49-F238E27FC236}">
                  <a16:creationId xmlns:a16="http://schemas.microsoft.com/office/drawing/2014/main" id="{F7546E8B-B60A-474F-B8F5-6AE44E90B722}"/>
                </a:ext>
              </a:extLst>
            </p:cNvPr>
            <p:cNvSpPr>
              <a:spLocks noChangeArrowheads="1"/>
            </p:cNvSpPr>
            <p:nvPr/>
          </p:nvSpPr>
          <p:spPr bwMode="auto">
            <a:xfrm>
              <a:off x="3970" y="2254"/>
              <a:ext cx="15" cy="16"/>
            </a:xfrm>
            <a:prstGeom prst="rect">
              <a:avLst/>
            </a:prstGeom>
            <a:grp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353535"/>
                </a:solidFill>
                <a:latin typeface="Segoe UI"/>
              </a:endParaRPr>
            </a:p>
          </p:txBody>
        </p:sp>
        <p:sp>
          <p:nvSpPr>
            <p:cNvPr id="281" name="Rectangle 218">
              <a:extLst>
                <a:ext uri="{FF2B5EF4-FFF2-40B4-BE49-F238E27FC236}">
                  <a16:creationId xmlns:a16="http://schemas.microsoft.com/office/drawing/2014/main" id="{C14E46C1-3D20-443D-A2FD-D97F288BA090}"/>
                </a:ext>
              </a:extLst>
            </p:cNvPr>
            <p:cNvSpPr>
              <a:spLocks noChangeArrowheads="1"/>
            </p:cNvSpPr>
            <p:nvPr/>
          </p:nvSpPr>
          <p:spPr bwMode="auto">
            <a:xfrm>
              <a:off x="3885" y="2098"/>
              <a:ext cx="15" cy="15"/>
            </a:xfrm>
            <a:prstGeom prst="rect">
              <a:avLst/>
            </a:prstGeom>
            <a:grp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353535"/>
                </a:solidFill>
                <a:latin typeface="Segoe UI"/>
              </a:endParaRPr>
            </a:p>
          </p:txBody>
        </p:sp>
        <p:sp>
          <p:nvSpPr>
            <p:cNvPr id="282" name="Rectangle 219">
              <a:extLst>
                <a:ext uri="{FF2B5EF4-FFF2-40B4-BE49-F238E27FC236}">
                  <a16:creationId xmlns:a16="http://schemas.microsoft.com/office/drawing/2014/main" id="{D5F93F98-7EAF-429A-A5F1-84056C9F601C}"/>
                </a:ext>
              </a:extLst>
            </p:cNvPr>
            <p:cNvSpPr>
              <a:spLocks noChangeArrowheads="1"/>
            </p:cNvSpPr>
            <p:nvPr/>
          </p:nvSpPr>
          <p:spPr bwMode="auto">
            <a:xfrm>
              <a:off x="3885" y="2138"/>
              <a:ext cx="15" cy="15"/>
            </a:xfrm>
            <a:prstGeom prst="rect">
              <a:avLst/>
            </a:prstGeom>
            <a:grp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353535"/>
                </a:solidFill>
                <a:latin typeface="Segoe UI"/>
              </a:endParaRPr>
            </a:p>
          </p:txBody>
        </p:sp>
        <p:sp>
          <p:nvSpPr>
            <p:cNvPr id="283" name="Rectangle 220">
              <a:extLst>
                <a:ext uri="{FF2B5EF4-FFF2-40B4-BE49-F238E27FC236}">
                  <a16:creationId xmlns:a16="http://schemas.microsoft.com/office/drawing/2014/main" id="{6B5CEB0F-A884-482C-9A0C-CD0A22E13BE6}"/>
                </a:ext>
              </a:extLst>
            </p:cNvPr>
            <p:cNvSpPr>
              <a:spLocks noChangeArrowheads="1"/>
            </p:cNvSpPr>
            <p:nvPr/>
          </p:nvSpPr>
          <p:spPr bwMode="auto">
            <a:xfrm>
              <a:off x="3885" y="2176"/>
              <a:ext cx="15" cy="15"/>
            </a:xfrm>
            <a:prstGeom prst="rect">
              <a:avLst/>
            </a:prstGeom>
            <a:grp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353535"/>
                </a:solidFill>
                <a:latin typeface="Segoe UI"/>
              </a:endParaRPr>
            </a:p>
          </p:txBody>
        </p:sp>
        <p:sp>
          <p:nvSpPr>
            <p:cNvPr id="284" name="Rectangle 221">
              <a:extLst>
                <a:ext uri="{FF2B5EF4-FFF2-40B4-BE49-F238E27FC236}">
                  <a16:creationId xmlns:a16="http://schemas.microsoft.com/office/drawing/2014/main" id="{430C6E48-E22A-4CA4-B76E-94488780ECFB}"/>
                </a:ext>
              </a:extLst>
            </p:cNvPr>
            <p:cNvSpPr>
              <a:spLocks noChangeArrowheads="1"/>
            </p:cNvSpPr>
            <p:nvPr/>
          </p:nvSpPr>
          <p:spPr bwMode="auto">
            <a:xfrm>
              <a:off x="3885" y="2216"/>
              <a:ext cx="15" cy="16"/>
            </a:xfrm>
            <a:prstGeom prst="rect">
              <a:avLst/>
            </a:prstGeom>
            <a:grp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353535"/>
                </a:solidFill>
                <a:latin typeface="Segoe UI"/>
              </a:endParaRPr>
            </a:p>
          </p:txBody>
        </p:sp>
        <p:sp>
          <p:nvSpPr>
            <p:cNvPr id="285" name="Rectangle 222">
              <a:extLst>
                <a:ext uri="{FF2B5EF4-FFF2-40B4-BE49-F238E27FC236}">
                  <a16:creationId xmlns:a16="http://schemas.microsoft.com/office/drawing/2014/main" id="{5711AE30-BCAA-45AE-9788-9B4D695A2D97}"/>
                </a:ext>
              </a:extLst>
            </p:cNvPr>
            <p:cNvSpPr>
              <a:spLocks noChangeArrowheads="1"/>
            </p:cNvSpPr>
            <p:nvPr/>
          </p:nvSpPr>
          <p:spPr bwMode="auto">
            <a:xfrm>
              <a:off x="3885" y="2254"/>
              <a:ext cx="15" cy="16"/>
            </a:xfrm>
            <a:prstGeom prst="rect">
              <a:avLst/>
            </a:prstGeom>
            <a:grp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353535"/>
                </a:solidFill>
                <a:latin typeface="Segoe UI"/>
              </a:endParaRPr>
            </a:p>
          </p:txBody>
        </p:sp>
        <p:sp>
          <p:nvSpPr>
            <p:cNvPr id="286" name="Rectangle 223">
              <a:extLst>
                <a:ext uri="{FF2B5EF4-FFF2-40B4-BE49-F238E27FC236}">
                  <a16:creationId xmlns:a16="http://schemas.microsoft.com/office/drawing/2014/main" id="{2EB2A053-3C55-4AB5-B4B5-D580A16A85A4}"/>
                </a:ext>
              </a:extLst>
            </p:cNvPr>
            <p:cNvSpPr>
              <a:spLocks noChangeArrowheads="1"/>
            </p:cNvSpPr>
            <p:nvPr/>
          </p:nvSpPr>
          <p:spPr bwMode="auto">
            <a:xfrm>
              <a:off x="3927" y="2098"/>
              <a:ext cx="15" cy="15"/>
            </a:xfrm>
            <a:prstGeom prst="rect">
              <a:avLst/>
            </a:prstGeom>
            <a:grp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353535"/>
                </a:solidFill>
                <a:latin typeface="Segoe UI"/>
              </a:endParaRPr>
            </a:p>
          </p:txBody>
        </p:sp>
        <p:sp>
          <p:nvSpPr>
            <p:cNvPr id="287" name="Rectangle 224">
              <a:extLst>
                <a:ext uri="{FF2B5EF4-FFF2-40B4-BE49-F238E27FC236}">
                  <a16:creationId xmlns:a16="http://schemas.microsoft.com/office/drawing/2014/main" id="{C85B3190-3037-4614-A52B-55E4A02B38FC}"/>
                </a:ext>
              </a:extLst>
            </p:cNvPr>
            <p:cNvSpPr>
              <a:spLocks noChangeArrowheads="1"/>
            </p:cNvSpPr>
            <p:nvPr/>
          </p:nvSpPr>
          <p:spPr bwMode="auto">
            <a:xfrm>
              <a:off x="3927" y="2138"/>
              <a:ext cx="15" cy="15"/>
            </a:xfrm>
            <a:prstGeom prst="rect">
              <a:avLst/>
            </a:prstGeom>
            <a:grp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353535"/>
                </a:solidFill>
                <a:latin typeface="Segoe UI"/>
              </a:endParaRPr>
            </a:p>
          </p:txBody>
        </p:sp>
        <p:sp>
          <p:nvSpPr>
            <p:cNvPr id="288" name="Rectangle 225">
              <a:extLst>
                <a:ext uri="{FF2B5EF4-FFF2-40B4-BE49-F238E27FC236}">
                  <a16:creationId xmlns:a16="http://schemas.microsoft.com/office/drawing/2014/main" id="{2BAC5CC3-A749-42D5-9471-0C74665ABE32}"/>
                </a:ext>
              </a:extLst>
            </p:cNvPr>
            <p:cNvSpPr>
              <a:spLocks noChangeArrowheads="1"/>
            </p:cNvSpPr>
            <p:nvPr/>
          </p:nvSpPr>
          <p:spPr bwMode="auto">
            <a:xfrm>
              <a:off x="3927" y="2176"/>
              <a:ext cx="15" cy="15"/>
            </a:xfrm>
            <a:prstGeom prst="rect">
              <a:avLst/>
            </a:prstGeom>
            <a:grp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353535"/>
                </a:solidFill>
                <a:latin typeface="Segoe UI"/>
              </a:endParaRPr>
            </a:p>
          </p:txBody>
        </p:sp>
        <p:sp>
          <p:nvSpPr>
            <p:cNvPr id="289" name="Rectangle 226">
              <a:extLst>
                <a:ext uri="{FF2B5EF4-FFF2-40B4-BE49-F238E27FC236}">
                  <a16:creationId xmlns:a16="http://schemas.microsoft.com/office/drawing/2014/main" id="{3CCE7B49-FF9B-4722-B7AB-5E0EAC46AB8A}"/>
                </a:ext>
              </a:extLst>
            </p:cNvPr>
            <p:cNvSpPr>
              <a:spLocks noChangeArrowheads="1"/>
            </p:cNvSpPr>
            <p:nvPr/>
          </p:nvSpPr>
          <p:spPr bwMode="auto">
            <a:xfrm>
              <a:off x="3927" y="2216"/>
              <a:ext cx="15" cy="16"/>
            </a:xfrm>
            <a:prstGeom prst="rect">
              <a:avLst/>
            </a:prstGeom>
            <a:grp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353535"/>
                </a:solidFill>
                <a:latin typeface="Segoe UI"/>
              </a:endParaRPr>
            </a:p>
          </p:txBody>
        </p:sp>
        <p:sp>
          <p:nvSpPr>
            <p:cNvPr id="290" name="Rectangle 227">
              <a:extLst>
                <a:ext uri="{FF2B5EF4-FFF2-40B4-BE49-F238E27FC236}">
                  <a16:creationId xmlns:a16="http://schemas.microsoft.com/office/drawing/2014/main" id="{72B0A60C-9CBF-4C90-B97B-6B080247376E}"/>
                </a:ext>
              </a:extLst>
            </p:cNvPr>
            <p:cNvSpPr>
              <a:spLocks noChangeArrowheads="1"/>
            </p:cNvSpPr>
            <p:nvPr/>
          </p:nvSpPr>
          <p:spPr bwMode="auto">
            <a:xfrm>
              <a:off x="3927" y="2254"/>
              <a:ext cx="15" cy="16"/>
            </a:xfrm>
            <a:prstGeom prst="rect">
              <a:avLst/>
            </a:prstGeom>
            <a:grp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353535"/>
                </a:solidFill>
                <a:latin typeface="Segoe UI"/>
              </a:endParaRPr>
            </a:p>
          </p:txBody>
        </p:sp>
        <p:sp>
          <p:nvSpPr>
            <p:cNvPr id="291" name="Rectangle 228">
              <a:extLst>
                <a:ext uri="{FF2B5EF4-FFF2-40B4-BE49-F238E27FC236}">
                  <a16:creationId xmlns:a16="http://schemas.microsoft.com/office/drawing/2014/main" id="{934B46C0-D0A6-47D9-96FD-9073004206CD}"/>
                </a:ext>
              </a:extLst>
            </p:cNvPr>
            <p:cNvSpPr>
              <a:spLocks noChangeArrowheads="1"/>
            </p:cNvSpPr>
            <p:nvPr/>
          </p:nvSpPr>
          <p:spPr bwMode="auto">
            <a:xfrm>
              <a:off x="3776" y="2176"/>
              <a:ext cx="15" cy="15"/>
            </a:xfrm>
            <a:prstGeom prst="rect">
              <a:avLst/>
            </a:prstGeom>
            <a:grp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353535"/>
                </a:solidFill>
                <a:latin typeface="Segoe UI"/>
              </a:endParaRPr>
            </a:p>
          </p:txBody>
        </p:sp>
        <p:sp>
          <p:nvSpPr>
            <p:cNvPr id="292" name="Rectangle 229">
              <a:extLst>
                <a:ext uri="{FF2B5EF4-FFF2-40B4-BE49-F238E27FC236}">
                  <a16:creationId xmlns:a16="http://schemas.microsoft.com/office/drawing/2014/main" id="{93E40CD2-6142-4BE9-B841-A18C6A2AA6BB}"/>
                </a:ext>
              </a:extLst>
            </p:cNvPr>
            <p:cNvSpPr>
              <a:spLocks noChangeArrowheads="1"/>
            </p:cNvSpPr>
            <p:nvPr/>
          </p:nvSpPr>
          <p:spPr bwMode="auto">
            <a:xfrm>
              <a:off x="3776" y="2216"/>
              <a:ext cx="15" cy="16"/>
            </a:xfrm>
            <a:prstGeom prst="rect">
              <a:avLst/>
            </a:prstGeom>
            <a:grp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353535"/>
                </a:solidFill>
                <a:latin typeface="Segoe UI"/>
              </a:endParaRPr>
            </a:p>
          </p:txBody>
        </p:sp>
        <p:sp>
          <p:nvSpPr>
            <p:cNvPr id="293" name="Rectangle 230">
              <a:extLst>
                <a:ext uri="{FF2B5EF4-FFF2-40B4-BE49-F238E27FC236}">
                  <a16:creationId xmlns:a16="http://schemas.microsoft.com/office/drawing/2014/main" id="{8AF2F816-1085-4DC7-A825-0FEDFE59F7DC}"/>
                </a:ext>
              </a:extLst>
            </p:cNvPr>
            <p:cNvSpPr>
              <a:spLocks noChangeArrowheads="1"/>
            </p:cNvSpPr>
            <p:nvPr/>
          </p:nvSpPr>
          <p:spPr bwMode="auto">
            <a:xfrm>
              <a:off x="3776" y="2254"/>
              <a:ext cx="15" cy="16"/>
            </a:xfrm>
            <a:prstGeom prst="rect">
              <a:avLst/>
            </a:prstGeom>
            <a:grp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353535"/>
                </a:solidFill>
                <a:latin typeface="Segoe UI"/>
              </a:endParaRPr>
            </a:p>
          </p:txBody>
        </p:sp>
        <p:sp>
          <p:nvSpPr>
            <p:cNvPr id="294" name="Rectangle 231">
              <a:extLst>
                <a:ext uri="{FF2B5EF4-FFF2-40B4-BE49-F238E27FC236}">
                  <a16:creationId xmlns:a16="http://schemas.microsoft.com/office/drawing/2014/main" id="{118E2AFC-B8FC-42B6-93D9-9A86CE6B8A4C}"/>
                </a:ext>
              </a:extLst>
            </p:cNvPr>
            <p:cNvSpPr>
              <a:spLocks noChangeArrowheads="1"/>
            </p:cNvSpPr>
            <p:nvPr/>
          </p:nvSpPr>
          <p:spPr bwMode="auto">
            <a:xfrm>
              <a:off x="3818" y="2176"/>
              <a:ext cx="15" cy="15"/>
            </a:xfrm>
            <a:prstGeom prst="rect">
              <a:avLst/>
            </a:prstGeom>
            <a:grp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353535"/>
                </a:solidFill>
                <a:latin typeface="Segoe UI"/>
              </a:endParaRPr>
            </a:p>
          </p:txBody>
        </p:sp>
        <p:sp>
          <p:nvSpPr>
            <p:cNvPr id="295" name="Rectangle 232">
              <a:extLst>
                <a:ext uri="{FF2B5EF4-FFF2-40B4-BE49-F238E27FC236}">
                  <a16:creationId xmlns:a16="http://schemas.microsoft.com/office/drawing/2014/main" id="{7394D523-C9BE-43A1-85F3-35C899A04BA7}"/>
                </a:ext>
              </a:extLst>
            </p:cNvPr>
            <p:cNvSpPr>
              <a:spLocks noChangeArrowheads="1"/>
            </p:cNvSpPr>
            <p:nvPr/>
          </p:nvSpPr>
          <p:spPr bwMode="auto">
            <a:xfrm>
              <a:off x="3818" y="2216"/>
              <a:ext cx="15" cy="16"/>
            </a:xfrm>
            <a:prstGeom prst="rect">
              <a:avLst/>
            </a:prstGeom>
            <a:grp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353535"/>
                </a:solidFill>
                <a:latin typeface="Segoe UI"/>
              </a:endParaRPr>
            </a:p>
          </p:txBody>
        </p:sp>
        <p:sp>
          <p:nvSpPr>
            <p:cNvPr id="296" name="Rectangle 233">
              <a:extLst>
                <a:ext uri="{FF2B5EF4-FFF2-40B4-BE49-F238E27FC236}">
                  <a16:creationId xmlns:a16="http://schemas.microsoft.com/office/drawing/2014/main" id="{6D3D58A3-D69D-442D-9C0F-E78AE1049679}"/>
                </a:ext>
              </a:extLst>
            </p:cNvPr>
            <p:cNvSpPr>
              <a:spLocks noChangeArrowheads="1"/>
            </p:cNvSpPr>
            <p:nvPr/>
          </p:nvSpPr>
          <p:spPr bwMode="auto">
            <a:xfrm>
              <a:off x="3818" y="2254"/>
              <a:ext cx="15" cy="16"/>
            </a:xfrm>
            <a:prstGeom prst="rect">
              <a:avLst/>
            </a:prstGeom>
            <a:grp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353535"/>
                </a:solidFill>
                <a:latin typeface="Segoe UI"/>
              </a:endParaRPr>
            </a:p>
          </p:txBody>
        </p:sp>
        <p:sp>
          <p:nvSpPr>
            <p:cNvPr id="297" name="Rectangle 234">
              <a:extLst>
                <a:ext uri="{FF2B5EF4-FFF2-40B4-BE49-F238E27FC236}">
                  <a16:creationId xmlns:a16="http://schemas.microsoft.com/office/drawing/2014/main" id="{E1D7E494-F1D2-4469-84BD-F38346F629A8}"/>
                </a:ext>
              </a:extLst>
            </p:cNvPr>
            <p:cNvSpPr>
              <a:spLocks noChangeArrowheads="1"/>
            </p:cNvSpPr>
            <p:nvPr/>
          </p:nvSpPr>
          <p:spPr bwMode="auto">
            <a:xfrm>
              <a:off x="3776" y="2295"/>
              <a:ext cx="15" cy="15"/>
            </a:xfrm>
            <a:prstGeom prst="rect">
              <a:avLst/>
            </a:prstGeom>
            <a:grp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353535"/>
                </a:solidFill>
                <a:latin typeface="Segoe UI"/>
              </a:endParaRPr>
            </a:p>
          </p:txBody>
        </p:sp>
        <p:sp>
          <p:nvSpPr>
            <p:cNvPr id="298" name="Rectangle 235">
              <a:extLst>
                <a:ext uri="{FF2B5EF4-FFF2-40B4-BE49-F238E27FC236}">
                  <a16:creationId xmlns:a16="http://schemas.microsoft.com/office/drawing/2014/main" id="{B7431D72-C7C7-4A4F-9FCF-6D88B6698725}"/>
                </a:ext>
              </a:extLst>
            </p:cNvPr>
            <p:cNvSpPr>
              <a:spLocks noChangeArrowheads="1"/>
            </p:cNvSpPr>
            <p:nvPr/>
          </p:nvSpPr>
          <p:spPr bwMode="auto">
            <a:xfrm>
              <a:off x="3818" y="2295"/>
              <a:ext cx="15" cy="15"/>
            </a:xfrm>
            <a:prstGeom prst="rect">
              <a:avLst/>
            </a:prstGeom>
            <a:grp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353535"/>
                </a:solidFill>
                <a:latin typeface="Segoe UI"/>
              </a:endParaRPr>
            </a:p>
          </p:txBody>
        </p:sp>
      </p:grpSp>
      <p:grpSp>
        <p:nvGrpSpPr>
          <p:cNvPr id="548" name="Group 547">
            <a:extLst>
              <a:ext uri="{FF2B5EF4-FFF2-40B4-BE49-F238E27FC236}">
                <a16:creationId xmlns:a16="http://schemas.microsoft.com/office/drawing/2014/main" id="{6FB76614-FD79-45B2-A453-637CFC92482A}"/>
              </a:ext>
            </a:extLst>
          </p:cNvPr>
          <p:cNvGrpSpPr>
            <a:grpSpLocks noChangeAspect="1"/>
          </p:cNvGrpSpPr>
          <p:nvPr/>
        </p:nvGrpSpPr>
        <p:grpSpPr>
          <a:xfrm>
            <a:off x="1935265" y="5319613"/>
            <a:ext cx="466302" cy="466302"/>
            <a:chOff x="1896627" y="5215781"/>
            <a:chExt cx="482174" cy="482174"/>
          </a:xfrm>
        </p:grpSpPr>
        <p:sp useBgFill="1">
          <p:nvSpPr>
            <p:cNvPr id="426" name="Oval 425">
              <a:extLst>
                <a:ext uri="{FF2B5EF4-FFF2-40B4-BE49-F238E27FC236}">
                  <a16:creationId xmlns:a16="http://schemas.microsoft.com/office/drawing/2014/main" id="{BE0FD832-CCBA-45D7-A985-BFB74D5F037F}"/>
                </a:ext>
              </a:extLst>
            </p:cNvPr>
            <p:cNvSpPr/>
            <p:nvPr/>
          </p:nvSpPr>
          <p:spPr bwMode="auto">
            <a:xfrm rot="20949588">
              <a:off x="1896627" y="5215781"/>
              <a:ext cx="482174" cy="482174"/>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99" name="graph_9" title="Icon of a line chart with connected circles at varying points">
              <a:extLst>
                <a:ext uri="{FF2B5EF4-FFF2-40B4-BE49-F238E27FC236}">
                  <a16:creationId xmlns:a16="http://schemas.microsoft.com/office/drawing/2014/main" id="{725C1B12-A4E1-4BC3-82F2-F58CAC8ADFD3}"/>
                </a:ext>
              </a:extLst>
            </p:cNvPr>
            <p:cNvSpPr>
              <a:spLocks noChangeAspect="1" noEditPoints="1"/>
            </p:cNvSpPr>
            <p:nvPr/>
          </p:nvSpPr>
          <p:spPr bwMode="auto">
            <a:xfrm>
              <a:off x="2003742" y="5300371"/>
              <a:ext cx="304008" cy="274320"/>
            </a:xfrm>
            <a:custGeom>
              <a:avLst/>
              <a:gdLst>
                <a:gd name="T0" fmla="*/ 352 w 352"/>
                <a:gd name="T1" fmla="*/ 318 h 318"/>
                <a:gd name="T2" fmla="*/ 0 w 352"/>
                <a:gd name="T3" fmla="*/ 318 h 318"/>
                <a:gd name="T4" fmla="*/ 0 w 352"/>
                <a:gd name="T5" fmla="*/ 0 h 318"/>
                <a:gd name="T6" fmla="*/ 266 w 352"/>
                <a:gd name="T7" fmla="*/ 105 h 318"/>
                <a:gd name="T8" fmla="*/ 286 w 352"/>
                <a:gd name="T9" fmla="*/ 126 h 318"/>
                <a:gd name="T10" fmla="*/ 307 w 352"/>
                <a:gd name="T11" fmla="*/ 105 h 318"/>
                <a:gd name="T12" fmla="*/ 286 w 352"/>
                <a:gd name="T13" fmla="*/ 84 h 318"/>
                <a:gd name="T14" fmla="*/ 266 w 352"/>
                <a:gd name="T15" fmla="*/ 105 h 318"/>
                <a:gd name="T16" fmla="*/ 57 w 352"/>
                <a:gd name="T17" fmla="*/ 252 h 318"/>
                <a:gd name="T18" fmla="*/ 100 w 352"/>
                <a:gd name="T19" fmla="*/ 188 h 318"/>
                <a:gd name="T20" fmla="*/ 200 w 352"/>
                <a:gd name="T21" fmla="*/ 205 h 318"/>
                <a:gd name="T22" fmla="*/ 134 w 352"/>
                <a:gd name="T23" fmla="*/ 181 h 318"/>
                <a:gd name="T24" fmla="*/ 236 w 352"/>
                <a:gd name="T25" fmla="*/ 187 h 318"/>
                <a:gd name="T26" fmla="*/ 276 w 352"/>
                <a:gd name="T27" fmla="*/ 123 h 318"/>
                <a:gd name="T28" fmla="*/ 200 w 352"/>
                <a:gd name="T29" fmla="*/ 201 h 318"/>
                <a:gd name="T30" fmla="*/ 221 w 352"/>
                <a:gd name="T31" fmla="*/ 222 h 318"/>
                <a:gd name="T32" fmla="*/ 241 w 352"/>
                <a:gd name="T33" fmla="*/ 201 h 318"/>
                <a:gd name="T34" fmla="*/ 221 w 352"/>
                <a:gd name="T35" fmla="*/ 180 h 318"/>
                <a:gd name="T36" fmla="*/ 200 w 352"/>
                <a:gd name="T37" fmla="*/ 201 h 318"/>
                <a:gd name="T38" fmla="*/ 200 w 352"/>
                <a:gd name="T39" fmla="*/ 201 h 318"/>
                <a:gd name="T40" fmla="*/ 94 w 352"/>
                <a:gd name="T41" fmla="*/ 174 h 318"/>
                <a:gd name="T42" fmla="*/ 115 w 352"/>
                <a:gd name="T43" fmla="*/ 194 h 318"/>
                <a:gd name="T44" fmla="*/ 136 w 352"/>
                <a:gd name="T45" fmla="*/ 174 h 318"/>
                <a:gd name="T46" fmla="*/ 115 w 352"/>
                <a:gd name="T47" fmla="*/ 153 h 318"/>
                <a:gd name="T48" fmla="*/ 94 w 352"/>
                <a:gd name="T49" fmla="*/ 174 h 318"/>
                <a:gd name="T50" fmla="*/ 94 w 352"/>
                <a:gd name="T51" fmla="*/ 174 h 318"/>
                <a:gd name="T52" fmla="*/ 25 w 352"/>
                <a:gd name="T53" fmla="*/ 269 h 318"/>
                <a:gd name="T54" fmla="*/ 46 w 352"/>
                <a:gd name="T55" fmla="*/ 289 h 318"/>
                <a:gd name="T56" fmla="*/ 66 w 352"/>
                <a:gd name="T57" fmla="*/ 269 h 318"/>
                <a:gd name="T58" fmla="*/ 46 w 352"/>
                <a:gd name="T59" fmla="*/ 248 h 318"/>
                <a:gd name="T60" fmla="*/ 25 w 352"/>
                <a:gd name="T61" fmla="*/ 269 h 318"/>
                <a:gd name="T62" fmla="*/ 25 w 352"/>
                <a:gd name="T63" fmla="*/ 269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52" h="318">
                  <a:moveTo>
                    <a:pt x="352" y="318"/>
                  </a:moveTo>
                  <a:cubicBezTo>
                    <a:pt x="0" y="318"/>
                    <a:pt x="0" y="318"/>
                    <a:pt x="0" y="318"/>
                  </a:cubicBezTo>
                  <a:cubicBezTo>
                    <a:pt x="0" y="0"/>
                    <a:pt x="0" y="0"/>
                    <a:pt x="0" y="0"/>
                  </a:cubicBezTo>
                  <a:moveTo>
                    <a:pt x="266" y="105"/>
                  </a:moveTo>
                  <a:cubicBezTo>
                    <a:pt x="266" y="116"/>
                    <a:pt x="275" y="126"/>
                    <a:pt x="286" y="126"/>
                  </a:cubicBezTo>
                  <a:cubicBezTo>
                    <a:pt x="298" y="126"/>
                    <a:pt x="307" y="116"/>
                    <a:pt x="307" y="105"/>
                  </a:cubicBezTo>
                  <a:cubicBezTo>
                    <a:pt x="307" y="93"/>
                    <a:pt x="298" y="84"/>
                    <a:pt x="286" y="84"/>
                  </a:cubicBezTo>
                  <a:cubicBezTo>
                    <a:pt x="275" y="84"/>
                    <a:pt x="266" y="93"/>
                    <a:pt x="266" y="105"/>
                  </a:cubicBezTo>
                  <a:close/>
                  <a:moveTo>
                    <a:pt x="57" y="252"/>
                  </a:moveTo>
                  <a:cubicBezTo>
                    <a:pt x="100" y="188"/>
                    <a:pt x="100" y="188"/>
                    <a:pt x="100" y="188"/>
                  </a:cubicBezTo>
                  <a:moveTo>
                    <a:pt x="200" y="205"/>
                  </a:moveTo>
                  <a:cubicBezTo>
                    <a:pt x="134" y="181"/>
                    <a:pt x="134" y="181"/>
                    <a:pt x="134" y="181"/>
                  </a:cubicBezTo>
                  <a:moveTo>
                    <a:pt x="236" y="187"/>
                  </a:moveTo>
                  <a:cubicBezTo>
                    <a:pt x="276" y="123"/>
                    <a:pt x="276" y="123"/>
                    <a:pt x="276" y="123"/>
                  </a:cubicBezTo>
                  <a:moveTo>
                    <a:pt x="200" y="201"/>
                  </a:moveTo>
                  <a:cubicBezTo>
                    <a:pt x="200" y="213"/>
                    <a:pt x="209" y="222"/>
                    <a:pt x="221" y="222"/>
                  </a:cubicBezTo>
                  <a:cubicBezTo>
                    <a:pt x="232" y="222"/>
                    <a:pt x="241" y="213"/>
                    <a:pt x="241" y="201"/>
                  </a:cubicBezTo>
                  <a:cubicBezTo>
                    <a:pt x="241" y="190"/>
                    <a:pt x="232" y="180"/>
                    <a:pt x="221" y="180"/>
                  </a:cubicBezTo>
                  <a:cubicBezTo>
                    <a:pt x="209" y="180"/>
                    <a:pt x="200" y="190"/>
                    <a:pt x="200" y="201"/>
                  </a:cubicBezTo>
                  <a:cubicBezTo>
                    <a:pt x="200" y="201"/>
                    <a:pt x="200" y="201"/>
                    <a:pt x="200" y="201"/>
                  </a:cubicBezTo>
                  <a:moveTo>
                    <a:pt x="94" y="174"/>
                  </a:moveTo>
                  <a:cubicBezTo>
                    <a:pt x="94" y="185"/>
                    <a:pt x="104" y="194"/>
                    <a:pt x="115" y="194"/>
                  </a:cubicBezTo>
                  <a:cubicBezTo>
                    <a:pt x="127" y="194"/>
                    <a:pt x="136" y="185"/>
                    <a:pt x="136" y="174"/>
                  </a:cubicBezTo>
                  <a:cubicBezTo>
                    <a:pt x="136" y="162"/>
                    <a:pt x="127" y="153"/>
                    <a:pt x="115" y="153"/>
                  </a:cubicBezTo>
                  <a:cubicBezTo>
                    <a:pt x="104" y="153"/>
                    <a:pt x="94" y="162"/>
                    <a:pt x="94" y="174"/>
                  </a:cubicBezTo>
                  <a:cubicBezTo>
                    <a:pt x="94" y="174"/>
                    <a:pt x="94" y="174"/>
                    <a:pt x="94" y="174"/>
                  </a:cubicBezTo>
                  <a:moveTo>
                    <a:pt x="25" y="269"/>
                  </a:moveTo>
                  <a:cubicBezTo>
                    <a:pt x="25" y="280"/>
                    <a:pt x="34" y="289"/>
                    <a:pt x="46" y="289"/>
                  </a:cubicBezTo>
                  <a:cubicBezTo>
                    <a:pt x="57" y="289"/>
                    <a:pt x="66" y="280"/>
                    <a:pt x="66" y="269"/>
                  </a:cubicBezTo>
                  <a:cubicBezTo>
                    <a:pt x="66" y="257"/>
                    <a:pt x="57" y="248"/>
                    <a:pt x="46" y="248"/>
                  </a:cubicBezTo>
                  <a:cubicBezTo>
                    <a:pt x="34" y="248"/>
                    <a:pt x="25" y="257"/>
                    <a:pt x="25" y="269"/>
                  </a:cubicBezTo>
                  <a:cubicBezTo>
                    <a:pt x="25" y="269"/>
                    <a:pt x="25" y="269"/>
                    <a:pt x="25" y="26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gradFill>
                  <a:gsLst>
                    <a:gs pos="0">
                      <a:srgbClr val="505050"/>
                    </a:gs>
                    <a:gs pos="100000">
                      <a:srgbClr val="505050"/>
                    </a:gs>
                  </a:gsLst>
                </a:gradFill>
                <a:latin typeface="Segoe UI"/>
              </a:endParaRPr>
            </a:p>
          </p:txBody>
        </p:sp>
      </p:grpSp>
      <p:grpSp>
        <p:nvGrpSpPr>
          <p:cNvPr id="547" name="Group 546">
            <a:extLst>
              <a:ext uri="{FF2B5EF4-FFF2-40B4-BE49-F238E27FC236}">
                <a16:creationId xmlns:a16="http://schemas.microsoft.com/office/drawing/2014/main" id="{3C04AE8E-FD1D-40F6-AEB5-9245A28249C9}"/>
              </a:ext>
            </a:extLst>
          </p:cNvPr>
          <p:cNvGrpSpPr>
            <a:grpSpLocks noChangeAspect="1"/>
          </p:cNvGrpSpPr>
          <p:nvPr/>
        </p:nvGrpSpPr>
        <p:grpSpPr>
          <a:xfrm>
            <a:off x="1180941" y="4714567"/>
            <a:ext cx="466302" cy="466302"/>
            <a:chOff x="1157026" y="4622545"/>
            <a:chExt cx="541630" cy="541630"/>
          </a:xfrm>
        </p:grpSpPr>
        <p:sp useBgFill="1">
          <p:nvSpPr>
            <p:cNvPr id="425" name="Oval 424">
              <a:extLst>
                <a:ext uri="{FF2B5EF4-FFF2-40B4-BE49-F238E27FC236}">
                  <a16:creationId xmlns:a16="http://schemas.microsoft.com/office/drawing/2014/main" id="{EA78315A-4A83-4BCC-B76E-6A6F667ABAF1}"/>
                </a:ext>
              </a:extLst>
            </p:cNvPr>
            <p:cNvSpPr/>
            <p:nvPr/>
          </p:nvSpPr>
          <p:spPr bwMode="auto">
            <a:xfrm rot="1963522">
              <a:off x="1157026" y="4622545"/>
              <a:ext cx="541630" cy="54163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0" name="Browser_4" title="Icon of a website or an app window">
              <a:extLst>
                <a:ext uri="{FF2B5EF4-FFF2-40B4-BE49-F238E27FC236}">
                  <a16:creationId xmlns:a16="http://schemas.microsoft.com/office/drawing/2014/main" id="{FF679432-895D-4D97-80C2-293E33D97C6A}"/>
                </a:ext>
              </a:extLst>
            </p:cNvPr>
            <p:cNvSpPr>
              <a:spLocks noChangeAspect="1" noEditPoints="1"/>
            </p:cNvSpPr>
            <p:nvPr/>
          </p:nvSpPr>
          <p:spPr bwMode="auto">
            <a:xfrm>
              <a:off x="1239119" y="4750395"/>
              <a:ext cx="370670" cy="274320"/>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grpSp>
      <p:grpSp>
        <p:nvGrpSpPr>
          <p:cNvPr id="558" name="Group 557">
            <a:extLst>
              <a:ext uri="{FF2B5EF4-FFF2-40B4-BE49-F238E27FC236}">
                <a16:creationId xmlns:a16="http://schemas.microsoft.com/office/drawing/2014/main" id="{7C0CAC0F-92D6-4688-8DE9-2A82B15A9EDD}"/>
              </a:ext>
            </a:extLst>
          </p:cNvPr>
          <p:cNvGrpSpPr>
            <a:grpSpLocks noChangeAspect="1"/>
          </p:cNvGrpSpPr>
          <p:nvPr/>
        </p:nvGrpSpPr>
        <p:grpSpPr>
          <a:xfrm>
            <a:off x="4318661" y="4545305"/>
            <a:ext cx="466302" cy="466302"/>
            <a:chOff x="4294815" y="4541652"/>
            <a:chExt cx="532130" cy="532130"/>
          </a:xfrm>
        </p:grpSpPr>
        <p:sp useBgFill="1">
          <p:nvSpPr>
            <p:cNvPr id="412" name="Oval 411">
              <a:extLst>
                <a:ext uri="{FF2B5EF4-FFF2-40B4-BE49-F238E27FC236}">
                  <a16:creationId xmlns:a16="http://schemas.microsoft.com/office/drawing/2014/main" id="{4B965A40-9663-49C9-B92B-CA392AD8EE3E}"/>
                </a:ext>
              </a:extLst>
            </p:cNvPr>
            <p:cNvSpPr/>
            <p:nvPr/>
          </p:nvSpPr>
          <p:spPr bwMode="auto">
            <a:xfrm rot="829071">
              <a:off x="4294815" y="4541652"/>
              <a:ext cx="532130" cy="53213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1" name="Browser" title="Icon of a browser window">
              <a:extLst>
                <a:ext uri="{FF2B5EF4-FFF2-40B4-BE49-F238E27FC236}">
                  <a16:creationId xmlns:a16="http://schemas.microsoft.com/office/drawing/2014/main" id="{2F1D8CE0-DCD1-499C-B977-E08A4F4E763B}"/>
                </a:ext>
              </a:extLst>
            </p:cNvPr>
            <p:cNvSpPr>
              <a:spLocks noChangeAspect="1" noEditPoints="1"/>
            </p:cNvSpPr>
            <p:nvPr/>
          </p:nvSpPr>
          <p:spPr bwMode="auto">
            <a:xfrm>
              <a:off x="4389498" y="4670557"/>
              <a:ext cx="342765" cy="274320"/>
            </a:xfrm>
            <a:custGeom>
              <a:avLst/>
              <a:gdLst>
                <a:gd name="T0" fmla="*/ 3750 w 3750"/>
                <a:gd name="T1" fmla="*/ 3000 h 3000"/>
                <a:gd name="T2" fmla="*/ 0 w 3750"/>
                <a:gd name="T3" fmla="*/ 3000 h 3000"/>
                <a:gd name="T4" fmla="*/ 0 w 3750"/>
                <a:gd name="T5" fmla="*/ 0 h 3000"/>
                <a:gd name="T6" fmla="*/ 3750 w 3750"/>
                <a:gd name="T7" fmla="*/ 0 h 3000"/>
                <a:gd name="T8" fmla="*/ 3750 w 3750"/>
                <a:gd name="T9" fmla="*/ 3000 h 3000"/>
                <a:gd name="T10" fmla="*/ 0 w 3750"/>
                <a:gd name="T11" fmla="*/ 750 h 3000"/>
                <a:gd name="T12" fmla="*/ 3750 w 3750"/>
                <a:gd name="T13" fmla="*/ 750 h 3000"/>
                <a:gd name="T14" fmla="*/ 3335 w 3750"/>
                <a:gd name="T15" fmla="*/ 375 h 3000"/>
                <a:gd name="T16" fmla="*/ 3375 w 3750"/>
                <a:gd name="T17" fmla="*/ 415 h 3000"/>
                <a:gd name="T18" fmla="*/ 3414 w 3750"/>
                <a:gd name="T19" fmla="*/ 375 h 3000"/>
                <a:gd name="T20" fmla="*/ 3375 w 3750"/>
                <a:gd name="T21" fmla="*/ 336 h 3000"/>
                <a:gd name="T22" fmla="*/ 3335 w 3750"/>
                <a:gd name="T23" fmla="*/ 375 h 3000"/>
                <a:gd name="T24" fmla="*/ 2886 w 3750"/>
                <a:gd name="T25" fmla="*/ 375 h 3000"/>
                <a:gd name="T26" fmla="*/ 2925 w 3750"/>
                <a:gd name="T27" fmla="*/ 415 h 3000"/>
                <a:gd name="T28" fmla="*/ 2965 w 3750"/>
                <a:gd name="T29" fmla="*/ 375 h 3000"/>
                <a:gd name="T30" fmla="*/ 2925 w 3750"/>
                <a:gd name="T31" fmla="*/ 336 h 3000"/>
                <a:gd name="T32" fmla="*/ 2886 w 3750"/>
                <a:gd name="T33" fmla="*/ 375 h 3000"/>
                <a:gd name="T34" fmla="*/ 2437 w 3750"/>
                <a:gd name="T35" fmla="*/ 375 h 3000"/>
                <a:gd name="T36" fmla="*/ 2476 w 3750"/>
                <a:gd name="T37" fmla="*/ 415 h 3000"/>
                <a:gd name="T38" fmla="*/ 2516 w 3750"/>
                <a:gd name="T39" fmla="*/ 375 h 3000"/>
                <a:gd name="T40" fmla="*/ 2476 w 3750"/>
                <a:gd name="T41" fmla="*/ 336 h 3000"/>
                <a:gd name="T42" fmla="*/ 2437 w 3750"/>
                <a:gd name="T43" fmla="*/ 375 h 3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50" h="3000">
                  <a:moveTo>
                    <a:pt x="3750" y="3000"/>
                  </a:moveTo>
                  <a:cubicBezTo>
                    <a:pt x="0" y="3000"/>
                    <a:pt x="0" y="3000"/>
                    <a:pt x="0" y="3000"/>
                  </a:cubicBezTo>
                  <a:cubicBezTo>
                    <a:pt x="0" y="0"/>
                    <a:pt x="0" y="0"/>
                    <a:pt x="0" y="0"/>
                  </a:cubicBezTo>
                  <a:cubicBezTo>
                    <a:pt x="3750" y="0"/>
                    <a:pt x="3750" y="0"/>
                    <a:pt x="3750" y="0"/>
                  </a:cubicBezTo>
                  <a:lnTo>
                    <a:pt x="3750" y="3000"/>
                  </a:lnTo>
                  <a:close/>
                  <a:moveTo>
                    <a:pt x="0" y="750"/>
                  </a:moveTo>
                  <a:cubicBezTo>
                    <a:pt x="3750" y="750"/>
                    <a:pt x="3750" y="750"/>
                    <a:pt x="3750" y="750"/>
                  </a:cubicBezTo>
                  <a:moveTo>
                    <a:pt x="3335" y="375"/>
                  </a:moveTo>
                  <a:cubicBezTo>
                    <a:pt x="3335" y="397"/>
                    <a:pt x="3353" y="415"/>
                    <a:pt x="3375" y="415"/>
                  </a:cubicBezTo>
                  <a:cubicBezTo>
                    <a:pt x="3397" y="415"/>
                    <a:pt x="3414" y="397"/>
                    <a:pt x="3414" y="375"/>
                  </a:cubicBezTo>
                  <a:cubicBezTo>
                    <a:pt x="3414" y="353"/>
                    <a:pt x="3397" y="336"/>
                    <a:pt x="3375" y="336"/>
                  </a:cubicBezTo>
                  <a:cubicBezTo>
                    <a:pt x="3353" y="336"/>
                    <a:pt x="3335" y="353"/>
                    <a:pt x="3335" y="375"/>
                  </a:cubicBezTo>
                  <a:close/>
                  <a:moveTo>
                    <a:pt x="2886" y="375"/>
                  </a:moveTo>
                  <a:cubicBezTo>
                    <a:pt x="2886" y="397"/>
                    <a:pt x="2904" y="415"/>
                    <a:pt x="2925" y="415"/>
                  </a:cubicBezTo>
                  <a:cubicBezTo>
                    <a:pt x="2947" y="415"/>
                    <a:pt x="2965" y="397"/>
                    <a:pt x="2965" y="375"/>
                  </a:cubicBezTo>
                  <a:cubicBezTo>
                    <a:pt x="2965" y="353"/>
                    <a:pt x="2947" y="336"/>
                    <a:pt x="2925" y="336"/>
                  </a:cubicBezTo>
                  <a:cubicBezTo>
                    <a:pt x="2904" y="336"/>
                    <a:pt x="2886" y="353"/>
                    <a:pt x="2886" y="375"/>
                  </a:cubicBezTo>
                  <a:close/>
                  <a:moveTo>
                    <a:pt x="2437" y="375"/>
                  </a:moveTo>
                  <a:cubicBezTo>
                    <a:pt x="2437" y="397"/>
                    <a:pt x="2454" y="415"/>
                    <a:pt x="2476" y="415"/>
                  </a:cubicBezTo>
                  <a:cubicBezTo>
                    <a:pt x="2498" y="415"/>
                    <a:pt x="2516" y="397"/>
                    <a:pt x="2516" y="375"/>
                  </a:cubicBezTo>
                  <a:cubicBezTo>
                    <a:pt x="2516" y="353"/>
                    <a:pt x="2498" y="336"/>
                    <a:pt x="2476" y="336"/>
                  </a:cubicBezTo>
                  <a:cubicBezTo>
                    <a:pt x="2454" y="336"/>
                    <a:pt x="2437" y="353"/>
                    <a:pt x="2437" y="375"/>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grpSp>
      <p:grpSp>
        <p:nvGrpSpPr>
          <p:cNvPr id="546" name="Group 545">
            <a:extLst>
              <a:ext uri="{FF2B5EF4-FFF2-40B4-BE49-F238E27FC236}">
                <a16:creationId xmlns:a16="http://schemas.microsoft.com/office/drawing/2014/main" id="{0B02434E-8073-4F00-92E6-07DDCB95E05E}"/>
              </a:ext>
            </a:extLst>
          </p:cNvPr>
          <p:cNvGrpSpPr>
            <a:grpSpLocks noChangeAspect="1"/>
          </p:cNvGrpSpPr>
          <p:nvPr/>
        </p:nvGrpSpPr>
        <p:grpSpPr>
          <a:xfrm>
            <a:off x="3531996" y="3675907"/>
            <a:ext cx="466302" cy="466302"/>
            <a:chOff x="1140250" y="3639754"/>
            <a:chExt cx="604488" cy="604488"/>
          </a:xfrm>
        </p:grpSpPr>
        <p:sp useBgFill="1">
          <p:nvSpPr>
            <p:cNvPr id="424" name="Oval 423">
              <a:extLst>
                <a:ext uri="{FF2B5EF4-FFF2-40B4-BE49-F238E27FC236}">
                  <a16:creationId xmlns:a16="http://schemas.microsoft.com/office/drawing/2014/main" id="{0E7318D6-921E-4404-84FB-5C1891A3CA19}"/>
                </a:ext>
              </a:extLst>
            </p:cNvPr>
            <p:cNvSpPr/>
            <p:nvPr/>
          </p:nvSpPr>
          <p:spPr bwMode="auto">
            <a:xfrm rot="20989471">
              <a:off x="1140250" y="3639754"/>
              <a:ext cx="604488" cy="604488"/>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3" name="Financial_E7BB" title="Icon of a chart made of vertical lines with a line tracing the top of each, turning into an arrow pointing up">
              <a:extLst>
                <a:ext uri="{FF2B5EF4-FFF2-40B4-BE49-F238E27FC236}">
                  <a16:creationId xmlns:a16="http://schemas.microsoft.com/office/drawing/2014/main" id="{B611C5CF-7DB3-416A-A3CA-DDD492DBAF0D}"/>
                </a:ext>
              </a:extLst>
            </p:cNvPr>
            <p:cNvSpPr>
              <a:spLocks noChangeAspect="1" noEditPoints="1"/>
            </p:cNvSpPr>
            <p:nvPr/>
          </p:nvSpPr>
          <p:spPr bwMode="auto">
            <a:xfrm>
              <a:off x="1237479" y="3759118"/>
              <a:ext cx="410030" cy="365760"/>
            </a:xfrm>
            <a:custGeom>
              <a:avLst/>
              <a:gdLst>
                <a:gd name="T0" fmla="*/ 47 w 4770"/>
                <a:gd name="T1" fmla="*/ 4255 h 4255"/>
                <a:gd name="T2" fmla="*/ 47 w 4770"/>
                <a:gd name="T3" fmla="*/ 3626 h 4255"/>
                <a:gd name="T4" fmla="*/ 676 w 4770"/>
                <a:gd name="T5" fmla="*/ 4255 h 4255"/>
                <a:gd name="T6" fmla="*/ 676 w 4770"/>
                <a:gd name="T7" fmla="*/ 2996 h 4255"/>
                <a:gd name="T8" fmla="*/ 1306 w 4770"/>
                <a:gd name="T9" fmla="*/ 4255 h 4255"/>
                <a:gd name="T10" fmla="*/ 1306 w 4770"/>
                <a:gd name="T11" fmla="*/ 2366 h 4255"/>
                <a:gd name="T12" fmla="*/ 1935 w 4770"/>
                <a:gd name="T13" fmla="*/ 4255 h 4255"/>
                <a:gd name="T14" fmla="*/ 1935 w 4770"/>
                <a:gd name="T15" fmla="*/ 1736 h 4255"/>
                <a:gd name="T16" fmla="*/ 2564 w 4770"/>
                <a:gd name="T17" fmla="*/ 4255 h 4255"/>
                <a:gd name="T18" fmla="*/ 2564 w 4770"/>
                <a:gd name="T19" fmla="*/ 1736 h 4255"/>
                <a:gd name="T20" fmla="*/ 3194 w 4770"/>
                <a:gd name="T21" fmla="*/ 4255 h 4255"/>
                <a:gd name="T22" fmla="*/ 3194 w 4770"/>
                <a:gd name="T23" fmla="*/ 2361 h 4255"/>
                <a:gd name="T24" fmla="*/ 3823 w 4770"/>
                <a:gd name="T25" fmla="*/ 4255 h 4255"/>
                <a:gd name="T26" fmla="*/ 3823 w 4770"/>
                <a:gd name="T27" fmla="*/ 1736 h 4255"/>
                <a:gd name="T28" fmla="*/ 4453 w 4770"/>
                <a:gd name="T29" fmla="*/ 4255 h 4255"/>
                <a:gd name="T30" fmla="*/ 4453 w 4770"/>
                <a:gd name="T31" fmla="*/ 1424 h 4255"/>
                <a:gd name="T32" fmla="*/ 4760 w 4770"/>
                <a:gd name="T33" fmla="*/ 5 h 4255"/>
                <a:gd name="T34" fmla="*/ 3191 w 4770"/>
                <a:gd name="T35" fmla="*/ 1575 h 4255"/>
                <a:gd name="T36" fmla="*/ 2247 w 4770"/>
                <a:gd name="T37" fmla="*/ 630 h 4255"/>
                <a:gd name="T38" fmla="*/ 0 w 4770"/>
                <a:gd name="T39" fmla="*/ 2879 h 4255"/>
                <a:gd name="T40" fmla="*/ 4770 w 4770"/>
                <a:gd name="T41" fmla="*/ 948 h 4255"/>
                <a:gd name="T42" fmla="*/ 4770 w 4770"/>
                <a:gd name="T43" fmla="*/ 0 h 4255"/>
                <a:gd name="T44" fmla="*/ 3818 w 4770"/>
                <a:gd name="T45" fmla="*/ 0 h 4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70" h="4255">
                  <a:moveTo>
                    <a:pt x="47" y="4255"/>
                  </a:moveTo>
                  <a:lnTo>
                    <a:pt x="47" y="3626"/>
                  </a:lnTo>
                  <a:moveTo>
                    <a:pt x="676" y="4255"/>
                  </a:moveTo>
                  <a:lnTo>
                    <a:pt x="676" y="2996"/>
                  </a:lnTo>
                  <a:moveTo>
                    <a:pt x="1306" y="4255"/>
                  </a:moveTo>
                  <a:lnTo>
                    <a:pt x="1306" y="2366"/>
                  </a:lnTo>
                  <a:moveTo>
                    <a:pt x="1935" y="4255"/>
                  </a:moveTo>
                  <a:lnTo>
                    <a:pt x="1935" y="1736"/>
                  </a:lnTo>
                  <a:moveTo>
                    <a:pt x="2564" y="4255"/>
                  </a:moveTo>
                  <a:lnTo>
                    <a:pt x="2564" y="1736"/>
                  </a:lnTo>
                  <a:moveTo>
                    <a:pt x="3194" y="4255"/>
                  </a:moveTo>
                  <a:lnTo>
                    <a:pt x="3194" y="2361"/>
                  </a:lnTo>
                  <a:moveTo>
                    <a:pt x="3823" y="4255"/>
                  </a:moveTo>
                  <a:lnTo>
                    <a:pt x="3823" y="1736"/>
                  </a:lnTo>
                  <a:moveTo>
                    <a:pt x="4453" y="4255"/>
                  </a:moveTo>
                  <a:lnTo>
                    <a:pt x="4453" y="1424"/>
                  </a:lnTo>
                  <a:moveTo>
                    <a:pt x="4760" y="5"/>
                  </a:moveTo>
                  <a:lnTo>
                    <a:pt x="3191" y="1575"/>
                  </a:lnTo>
                  <a:lnTo>
                    <a:pt x="2247" y="630"/>
                  </a:lnTo>
                  <a:lnTo>
                    <a:pt x="0" y="2879"/>
                  </a:lnTo>
                  <a:moveTo>
                    <a:pt x="4770" y="948"/>
                  </a:moveTo>
                  <a:lnTo>
                    <a:pt x="4770" y="0"/>
                  </a:lnTo>
                  <a:lnTo>
                    <a:pt x="3818" y="0"/>
                  </a:lnTo>
                </a:path>
              </a:pathLst>
            </a:custGeom>
            <a:noFill/>
            <a:ln w="15875" cap="sq">
              <a:solidFill>
                <a:schemeClr val="tx1"/>
              </a:solidFill>
              <a:prstDash val="solid"/>
              <a:miter lim="800000"/>
              <a:headEnd/>
              <a:tailEnd/>
            </a:ln>
          </p:spPr>
          <p:txBody>
            <a:bodyPr vert="horz" wrap="square" lIns="93260" tIns="46630" rIns="93260" bIns="46630" numCol="1" anchor="t" anchorCtr="0" compatLnSpc="1">
              <a:prstTxWarp prst="textNoShape">
                <a:avLst/>
              </a:prstTxWarp>
            </a:bodyPr>
            <a:lstStyle/>
            <a:p>
              <a:pPr defTabSz="932563">
                <a:defRPr/>
              </a:pPr>
              <a:endParaRPr lang="en-US" sz="918">
                <a:gradFill>
                  <a:gsLst>
                    <a:gs pos="0">
                      <a:srgbClr val="505050"/>
                    </a:gs>
                    <a:gs pos="100000">
                      <a:srgbClr val="505050"/>
                    </a:gs>
                  </a:gsLst>
                  <a:lin ang="5400000" scaled="1"/>
                </a:gradFill>
                <a:latin typeface="Segoe UI"/>
              </a:endParaRPr>
            </a:p>
          </p:txBody>
        </p:sp>
      </p:grpSp>
      <p:grpSp>
        <p:nvGrpSpPr>
          <p:cNvPr id="610" name="Group 609">
            <a:extLst>
              <a:ext uri="{FF2B5EF4-FFF2-40B4-BE49-F238E27FC236}">
                <a16:creationId xmlns:a16="http://schemas.microsoft.com/office/drawing/2014/main" id="{A5A82AC6-823F-42E1-9FB6-D3DB9EAEA13F}"/>
              </a:ext>
            </a:extLst>
          </p:cNvPr>
          <p:cNvGrpSpPr/>
          <p:nvPr/>
        </p:nvGrpSpPr>
        <p:grpSpPr>
          <a:xfrm>
            <a:off x="943006" y="1599829"/>
            <a:ext cx="799210" cy="779428"/>
            <a:chOff x="1411101" y="1343746"/>
            <a:chExt cx="619830" cy="604488"/>
          </a:xfrm>
        </p:grpSpPr>
        <p:sp useBgFill="1">
          <p:nvSpPr>
            <p:cNvPr id="393" name="Oval 392">
              <a:extLst>
                <a:ext uri="{FF2B5EF4-FFF2-40B4-BE49-F238E27FC236}">
                  <a16:creationId xmlns:a16="http://schemas.microsoft.com/office/drawing/2014/main" id="{9BD866B0-0D9A-45FC-B615-2E300F609118}"/>
                </a:ext>
              </a:extLst>
            </p:cNvPr>
            <p:cNvSpPr/>
            <p:nvPr/>
          </p:nvSpPr>
          <p:spPr bwMode="auto">
            <a:xfrm rot="20152574">
              <a:off x="1414680" y="1343746"/>
              <a:ext cx="604488" cy="604488"/>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6" name="cloud" title="Icon of a cloud">
              <a:extLst>
                <a:ext uri="{FF2B5EF4-FFF2-40B4-BE49-F238E27FC236}">
                  <a16:creationId xmlns:a16="http://schemas.microsoft.com/office/drawing/2014/main" id="{F034733A-23D8-4253-B4D0-C557B8593CD6}"/>
                </a:ext>
              </a:extLst>
            </p:cNvPr>
            <p:cNvSpPr>
              <a:spLocks noChangeAspect="1"/>
            </p:cNvSpPr>
            <p:nvPr/>
          </p:nvSpPr>
          <p:spPr bwMode="auto">
            <a:xfrm>
              <a:off x="1411101" y="1436007"/>
              <a:ext cx="619830" cy="394892"/>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chemeClr val="bg1"/>
            </a:solidFill>
            <a:ln w="15875" cap="sq">
              <a:solidFill>
                <a:schemeClr val="accent1"/>
              </a:solidFill>
              <a:prstDash val="solid"/>
              <a:miter lim="800000"/>
              <a:headEnd/>
              <a:tailEnd/>
            </a:ln>
          </p:spPr>
          <p:txBody>
            <a:bodyPr vert="horz" wrap="square" lIns="93260" tIns="46630" rIns="93260" bIns="46630" numCol="1" anchor="t" anchorCtr="0" compatLnSpc="1">
              <a:prstTxWarp prst="textNoShape">
                <a:avLst/>
              </a:prstTxWarp>
            </a:bodyPr>
            <a:lstStyle/>
            <a:p>
              <a:pPr defTabSz="932563">
                <a:defRPr/>
              </a:pPr>
              <a:endParaRPr lang="en-US" sz="918">
                <a:gradFill>
                  <a:gsLst>
                    <a:gs pos="0">
                      <a:srgbClr val="505050"/>
                    </a:gs>
                    <a:gs pos="100000">
                      <a:srgbClr val="505050"/>
                    </a:gs>
                  </a:gsLst>
                </a:gradFill>
                <a:latin typeface="Segoe UI"/>
              </a:endParaRPr>
            </a:p>
          </p:txBody>
        </p:sp>
      </p:grpSp>
      <p:grpSp>
        <p:nvGrpSpPr>
          <p:cNvPr id="570" name="Group 569">
            <a:extLst>
              <a:ext uri="{FF2B5EF4-FFF2-40B4-BE49-F238E27FC236}">
                <a16:creationId xmlns:a16="http://schemas.microsoft.com/office/drawing/2014/main" id="{62270A00-58CC-49D6-BBDB-96B273B64AF2}"/>
              </a:ext>
            </a:extLst>
          </p:cNvPr>
          <p:cNvGrpSpPr>
            <a:grpSpLocks noChangeAspect="1"/>
          </p:cNvGrpSpPr>
          <p:nvPr/>
        </p:nvGrpSpPr>
        <p:grpSpPr>
          <a:xfrm>
            <a:off x="10824574" y="5719806"/>
            <a:ext cx="466302" cy="474892"/>
            <a:chOff x="10612413" y="5608118"/>
            <a:chExt cx="457810" cy="466244"/>
          </a:xfrm>
        </p:grpSpPr>
        <p:sp useBgFill="1">
          <p:nvSpPr>
            <p:cNvPr id="435" name="Oval 434">
              <a:extLst>
                <a:ext uri="{FF2B5EF4-FFF2-40B4-BE49-F238E27FC236}">
                  <a16:creationId xmlns:a16="http://schemas.microsoft.com/office/drawing/2014/main" id="{CBC54E5C-A73C-489C-A852-13CE5D8BF2C1}"/>
                </a:ext>
              </a:extLst>
            </p:cNvPr>
            <p:cNvSpPr/>
            <p:nvPr/>
          </p:nvSpPr>
          <p:spPr bwMode="auto">
            <a:xfrm rot="1704175">
              <a:off x="10612413" y="5608118"/>
              <a:ext cx="457810" cy="45781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7" name="signal_3" title="Icon of a communication tower with signal lines">
              <a:extLst>
                <a:ext uri="{FF2B5EF4-FFF2-40B4-BE49-F238E27FC236}">
                  <a16:creationId xmlns:a16="http://schemas.microsoft.com/office/drawing/2014/main" id="{DEBF6D13-9F77-48EB-BF64-F9D731B173B6}"/>
                </a:ext>
              </a:extLst>
            </p:cNvPr>
            <p:cNvSpPr>
              <a:spLocks noChangeAspect="1" noEditPoints="1"/>
            </p:cNvSpPr>
            <p:nvPr/>
          </p:nvSpPr>
          <p:spPr bwMode="auto">
            <a:xfrm>
              <a:off x="10718158" y="5708602"/>
              <a:ext cx="266669" cy="365760"/>
            </a:xfrm>
            <a:custGeom>
              <a:avLst/>
              <a:gdLst>
                <a:gd name="T0" fmla="*/ 96 w 253"/>
                <a:gd name="T1" fmla="*/ 87 h 347"/>
                <a:gd name="T2" fmla="*/ 126 w 253"/>
                <a:gd name="T3" fmla="*/ 57 h 347"/>
                <a:gd name="T4" fmla="*/ 156 w 253"/>
                <a:gd name="T5" fmla="*/ 87 h 347"/>
                <a:gd name="T6" fmla="*/ 126 w 253"/>
                <a:gd name="T7" fmla="*/ 117 h 347"/>
                <a:gd name="T8" fmla="*/ 96 w 253"/>
                <a:gd name="T9" fmla="*/ 87 h 347"/>
                <a:gd name="T10" fmla="*/ 38 w 253"/>
                <a:gd name="T11" fmla="*/ 347 h 347"/>
                <a:gd name="T12" fmla="*/ 116 w 253"/>
                <a:gd name="T13" fmla="*/ 115 h 347"/>
                <a:gd name="T14" fmla="*/ 213 w 253"/>
                <a:gd name="T15" fmla="*/ 347 h 347"/>
                <a:gd name="T16" fmla="*/ 135 w 253"/>
                <a:gd name="T17" fmla="*/ 116 h 347"/>
                <a:gd name="T18" fmla="*/ 85 w 253"/>
                <a:gd name="T19" fmla="*/ 209 h 347"/>
                <a:gd name="T20" fmla="*/ 167 w 253"/>
                <a:gd name="T21" fmla="*/ 209 h 347"/>
                <a:gd name="T22" fmla="*/ 59 w 253"/>
                <a:gd name="T23" fmla="*/ 283 h 347"/>
                <a:gd name="T24" fmla="*/ 192 w 253"/>
                <a:gd name="T25" fmla="*/ 283 h 347"/>
                <a:gd name="T26" fmla="*/ 35 w 253"/>
                <a:gd name="T27" fmla="*/ 0 h 347"/>
                <a:gd name="T28" fmla="*/ 0 w 253"/>
                <a:gd name="T29" fmla="*/ 86 h 347"/>
                <a:gd name="T30" fmla="*/ 36 w 253"/>
                <a:gd name="T31" fmla="*/ 173 h 347"/>
                <a:gd name="T32" fmla="*/ 72 w 253"/>
                <a:gd name="T33" fmla="*/ 38 h 347"/>
                <a:gd name="T34" fmla="*/ 52 w 253"/>
                <a:gd name="T35" fmla="*/ 87 h 347"/>
                <a:gd name="T36" fmla="*/ 72 w 253"/>
                <a:gd name="T37" fmla="*/ 135 h 347"/>
                <a:gd name="T38" fmla="*/ 216 w 253"/>
                <a:gd name="T39" fmla="*/ 173 h 347"/>
                <a:gd name="T40" fmla="*/ 253 w 253"/>
                <a:gd name="T41" fmla="*/ 86 h 347"/>
                <a:gd name="T42" fmla="*/ 217 w 253"/>
                <a:gd name="T43" fmla="*/ 0 h 347"/>
                <a:gd name="T44" fmla="*/ 180 w 253"/>
                <a:gd name="T45" fmla="*/ 135 h 347"/>
                <a:gd name="T46" fmla="*/ 200 w 253"/>
                <a:gd name="T47" fmla="*/ 87 h 347"/>
                <a:gd name="T48" fmla="*/ 180 w 253"/>
                <a:gd name="T49" fmla="*/ 38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53" h="347">
                  <a:moveTo>
                    <a:pt x="96" y="87"/>
                  </a:moveTo>
                  <a:cubicBezTo>
                    <a:pt x="96" y="70"/>
                    <a:pt x="109" y="57"/>
                    <a:pt x="126" y="57"/>
                  </a:cubicBezTo>
                  <a:cubicBezTo>
                    <a:pt x="143" y="57"/>
                    <a:pt x="156" y="70"/>
                    <a:pt x="156" y="87"/>
                  </a:cubicBezTo>
                  <a:cubicBezTo>
                    <a:pt x="156" y="104"/>
                    <a:pt x="143" y="117"/>
                    <a:pt x="126" y="117"/>
                  </a:cubicBezTo>
                  <a:cubicBezTo>
                    <a:pt x="109" y="117"/>
                    <a:pt x="96" y="104"/>
                    <a:pt x="96" y="87"/>
                  </a:cubicBezTo>
                  <a:close/>
                  <a:moveTo>
                    <a:pt x="38" y="347"/>
                  </a:moveTo>
                  <a:cubicBezTo>
                    <a:pt x="116" y="115"/>
                    <a:pt x="116" y="115"/>
                    <a:pt x="116" y="115"/>
                  </a:cubicBezTo>
                  <a:moveTo>
                    <a:pt x="213" y="347"/>
                  </a:moveTo>
                  <a:cubicBezTo>
                    <a:pt x="135" y="116"/>
                    <a:pt x="135" y="116"/>
                    <a:pt x="135" y="116"/>
                  </a:cubicBezTo>
                  <a:moveTo>
                    <a:pt x="85" y="209"/>
                  </a:moveTo>
                  <a:cubicBezTo>
                    <a:pt x="167" y="209"/>
                    <a:pt x="167" y="209"/>
                    <a:pt x="167" y="209"/>
                  </a:cubicBezTo>
                  <a:moveTo>
                    <a:pt x="59" y="283"/>
                  </a:moveTo>
                  <a:cubicBezTo>
                    <a:pt x="192" y="283"/>
                    <a:pt x="192" y="283"/>
                    <a:pt x="192" y="283"/>
                  </a:cubicBezTo>
                  <a:moveTo>
                    <a:pt x="35" y="0"/>
                  </a:moveTo>
                  <a:cubicBezTo>
                    <a:pt x="13" y="22"/>
                    <a:pt x="0" y="52"/>
                    <a:pt x="0" y="86"/>
                  </a:cubicBezTo>
                  <a:cubicBezTo>
                    <a:pt x="0" y="120"/>
                    <a:pt x="13" y="151"/>
                    <a:pt x="36" y="173"/>
                  </a:cubicBezTo>
                  <a:moveTo>
                    <a:pt x="72" y="38"/>
                  </a:moveTo>
                  <a:cubicBezTo>
                    <a:pt x="60" y="50"/>
                    <a:pt x="52" y="68"/>
                    <a:pt x="52" y="87"/>
                  </a:cubicBezTo>
                  <a:cubicBezTo>
                    <a:pt x="52" y="105"/>
                    <a:pt x="60" y="122"/>
                    <a:pt x="72" y="135"/>
                  </a:cubicBezTo>
                  <a:moveTo>
                    <a:pt x="216" y="173"/>
                  </a:moveTo>
                  <a:cubicBezTo>
                    <a:pt x="239" y="151"/>
                    <a:pt x="253" y="120"/>
                    <a:pt x="253" y="86"/>
                  </a:cubicBezTo>
                  <a:cubicBezTo>
                    <a:pt x="253" y="52"/>
                    <a:pt x="239" y="22"/>
                    <a:pt x="217" y="0"/>
                  </a:cubicBezTo>
                  <a:moveTo>
                    <a:pt x="180" y="135"/>
                  </a:moveTo>
                  <a:cubicBezTo>
                    <a:pt x="192" y="122"/>
                    <a:pt x="200" y="105"/>
                    <a:pt x="200" y="87"/>
                  </a:cubicBezTo>
                  <a:cubicBezTo>
                    <a:pt x="200" y="68"/>
                    <a:pt x="192" y="50"/>
                    <a:pt x="180" y="3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grpSp>
      <p:grpSp>
        <p:nvGrpSpPr>
          <p:cNvPr id="582" name="Group 581">
            <a:extLst>
              <a:ext uri="{FF2B5EF4-FFF2-40B4-BE49-F238E27FC236}">
                <a16:creationId xmlns:a16="http://schemas.microsoft.com/office/drawing/2014/main" id="{E7E1D8B8-B796-4A13-9441-4AEA9CA0E2E9}"/>
              </a:ext>
            </a:extLst>
          </p:cNvPr>
          <p:cNvGrpSpPr>
            <a:grpSpLocks noChangeAspect="1"/>
          </p:cNvGrpSpPr>
          <p:nvPr/>
        </p:nvGrpSpPr>
        <p:grpSpPr>
          <a:xfrm>
            <a:off x="8891007" y="4363777"/>
            <a:ext cx="466302" cy="466302"/>
            <a:chOff x="7475573" y="4715004"/>
            <a:chExt cx="498762" cy="498762"/>
          </a:xfrm>
        </p:grpSpPr>
        <p:sp useBgFill="1">
          <p:nvSpPr>
            <p:cNvPr id="429" name="Oval 428">
              <a:extLst>
                <a:ext uri="{FF2B5EF4-FFF2-40B4-BE49-F238E27FC236}">
                  <a16:creationId xmlns:a16="http://schemas.microsoft.com/office/drawing/2014/main" id="{3AE942F3-E527-43EE-8FE6-1A67D2B935D7}"/>
                </a:ext>
              </a:extLst>
            </p:cNvPr>
            <p:cNvSpPr/>
            <p:nvPr/>
          </p:nvSpPr>
          <p:spPr bwMode="auto">
            <a:xfrm rot="20008084">
              <a:off x="7475573" y="4715004"/>
              <a:ext cx="498762" cy="498762"/>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8" name="server" title="Icon of a server tower">
              <a:extLst>
                <a:ext uri="{FF2B5EF4-FFF2-40B4-BE49-F238E27FC236}">
                  <a16:creationId xmlns:a16="http://schemas.microsoft.com/office/drawing/2014/main" id="{B644B954-BCD0-41D3-8C40-3A941EA1E7AD}"/>
                </a:ext>
              </a:extLst>
            </p:cNvPr>
            <p:cNvSpPr>
              <a:spLocks noChangeAspect="1" noEditPoints="1"/>
            </p:cNvSpPr>
            <p:nvPr/>
          </p:nvSpPr>
          <p:spPr bwMode="auto">
            <a:xfrm>
              <a:off x="7630073" y="4753846"/>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sz="918">
                <a:gradFill>
                  <a:gsLst>
                    <a:gs pos="0">
                      <a:srgbClr val="505050"/>
                    </a:gs>
                    <a:gs pos="100000">
                      <a:srgbClr val="505050"/>
                    </a:gs>
                  </a:gsLst>
                  <a:lin ang="5400000" scaled="1"/>
                </a:gradFill>
                <a:latin typeface="Segoe UI"/>
              </a:endParaRPr>
            </a:p>
          </p:txBody>
        </p:sp>
      </p:grpSp>
      <p:grpSp>
        <p:nvGrpSpPr>
          <p:cNvPr id="611" name="Group 610">
            <a:extLst>
              <a:ext uri="{FF2B5EF4-FFF2-40B4-BE49-F238E27FC236}">
                <a16:creationId xmlns:a16="http://schemas.microsoft.com/office/drawing/2014/main" id="{6B3977F4-C619-40A0-A7A2-419B37133E64}"/>
              </a:ext>
            </a:extLst>
          </p:cNvPr>
          <p:cNvGrpSpPr>
            <a:grpSpLocks noChangeAspect="1"/>
          </p:cNvGrpSpPr>
          <p:nvPr/>
        </p:nvGrpSpPr>
        <p:grpSpPr>
          <a:xfrm>
            <a:off x="2108174" y="2522240"/>
            <a:ext cx="466302" cy="466302"/>
            <a:chOff x="1126865" y="2366817"/>
            <a:chExt cx="604488" cy="604488"/>
          </a:xfrm>
        </p:grpSpPr>
        <p:sp useBgFill="1">
          <p:nvSpPr>
            <p:cNvPr id="398" name="Oval 397">
              <a:extLst>
                <a:ext uri="{FF2B5EF4-FFF2-40B4-BE49-F238E27FC236}">
                  <a16:creationId xmlns:a16="http://schemas.microsoft.com/office/drawing/2014/main" id="{C88F409F-C023-4E7A-82BE-4C4C12BBE98E}"/>
                </a:ext>
              </a:extLst>
            </p:cNvPr>
            <p:cNvSpPr/>
            <p:nvPr/>
          </p:nvSpPr>
          <p:spPr bwMode="auto">
            <a:xfrm>
              <a:off x="1126865" y="2366817"/>
              <a:ext cx="604488" cy="604488"/>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9" name="Database_EFC7" title="Icon of a cylinder">
              <a:extLst>
                <a:ext uri="{FF2B5EF4-FFF2-40B4-BE49-F238E27FC236}">
                  <a16:creationId xmlns:a16="http://schemas.microsoft.com/office/drawing/2014/main" id="{49109FB5-931B-4E0F-B877-374B48FCD3F4}"/>
                </a:ext>
              </a:extLst>
            </p:cNvPr>
            <p:cNvSpPr>
              <a:spLocks noChangeAspect="1" noEditPoints="1"/>
            </p:cNvSpPr>
            <p:nvPr/>
          </p:nvSpPr>
          <p:spPr bwMode="auto">
            <a:xfrm>
              <a:off x="1270828" y="2463321"/>
              <a:ext cx="316562" cy="411480"/>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grpSp>
      <p:grpSp>
        <p:nvGrpSpPr>
          <p:cNvPr id="600" name="Group 599">
            <a:extLst>
              <a:ext uri="{FF2B5EF4-FFF2-40B4-BE49-F238E27FC236}">
                <a16:creationId xmlns:a16="http://schemas.microsoft.com/office/drawing/2014/main" id="{ADBEA71D-D277-4109-A884-6DFFF06C31C3}"/>
              </a:ext>
            </a:extLst>
          </p:cNvPr>
          <p:cNvGrpSpPr>
            <a:grpSpLocks noChangeAspect="1"/>
          </p:cNvGrpSpPr>
          <p:nvPr/>
        </p:nvGrpSpPr>
        <p:grpSpPr>
          <a:xfrm>
            <a:off x="2845200" y="1208378"/>
            <a:ext cx="468010" cy="466302"/>
            <a:chOff x="3430399" y="1830309"/>
            <a:chExt cx="606703" cy="604488"/>
          </a:xfrm>
        </p:grpSpPr>
        <p:sp useBgFill="1">
          <p:nvSpPr>
            <p:cNvPr id="377" name="Oval 376">
              <a:extLst>
                <a:ext uri="{FF2B5EF4-FFF2-40B4-BE49-F238E27FC236}">
                  <a16:creationId xmlns:a16="http://schemas.microsoft.com/office/drawing/2014/main" id="{8501640E-10DF-47C2-8C7E-1AFCF15F016B}"/>
                </a:ext>
              </a:extLst>
            </p:cNvPr>
            <p:cNvSpPr/>
            <p:nvPr/>
          </p:nvSpPr>
          <p:spPr bwMode="auto">
            <a:xfrm rot="3278507">
              <a:off x="3432614" y="1830309"/>
              <a:ext cx="604488" cy="604488"/>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10" name="brain_2" title="Icon of a brain with circles and connection lines inside">
              <a:extLst>
                <a:ext uri="{FF2B5EF4-FFF2-40B4-BE49-F238E27FC236}">
                  <a16:creationId xmlns:a16="http://schemas.microsoft.com/office/drawing/2014/main" id="{22311B2C-D7DD-4055-B4E7-196B463229CD}"/>
                </a:ext>
              </a:extLst>
            </p:cNvPr>
            <p:cNvSpPr>
              <a:spLocks noChangeAspect="1" noEditPoints="1"/>
            </p:cNvSpPr>
            <p:nvPr/>
          </p:nvSpPr>
          <p:spPr bwMode="auto">
            <a:xfrm>
              <a:off x="3430399" y="1981011"/>
              <a:ext cx="544536" cy="365128"/>
            </a:xfrm>
            <a:custGeom>
              <a:avLst/>
              <a:gdLst>
                <a:gd name="T0" fmla="*/ 379 w 440"/>
                <a:gd name="T1" fmla="*/ 133 h 295"/>
                <a:gd name="T2" fmla="*/ 379 w 440"/>
                <a:gd name="T3" fmla="*/ 169 h 295"/>
                <a:gd name="T4" fmla="*/ 259 w 440"/>
                <a:gd name="T5" fmla="*/ 181 h 295"/>
                <a:gd name="T6" fmla="*/ 295 w 440"/>
                <a:gd name="T7" fmla="*/ 181 h 295"/>
                <a:gd name="T8" fmla="*/ 259 w 440"/>
                <a:gd name="T9" fmla="*/ 181 h 295"/>
                <a:gd name="T10" fmla="*/ 114 w 440"/>
                <a:gd name="T11" fmla="*/ 179 h 295"/>
                <a:gd name="T12" fmla="*/ 78 w 440"/>
                <a:gd name="T13" fmla="*/ 169 h 295"/>
                <a:gd name="T14" fmla="*/ 235 w 440"/>
                <a:gd name="T15" fmla="*/ 88 h 295"/>
                <a:gd name="T16" fmla="*/ 192 w 440"/>
                <a:gd name="T17" fmla="*/ 79 h 295"/>
                <a:gd name="T18" fmla="*/ 174 w 440"/>
                <a:gd name="T19" fmla="*/ 97 h 295"/>
                <a:gd name="T20" fmla="*/ 174 w 440"/>
                <a:gd name="T21" fmla="*/ 61 h 295"/>
                <a:gd name="T22" fmla="*/ 277 w 440"/>
                <a:gd name="T23" fmla="*/ 85 h 295"/>
                <a:gd name="T24" fmla="*/ 313 w 440"/>
                <a:gd name="T25" fmla="*/ 85 h 295"/>
                <a:gd name="T26" fmla="*/ 277 w 440"/>
                <a:gd name="T27" fmla="*/ 85 h 295"/>
                <a:gd name="T28" fmla="*/ 168 w 440"/>
                <a:gd name="T29" fmla="*/ 205 h 295"/>
                <a:gd name="T30" fmla="*/ 168 w 440"/>
                <a:gd name="T31" fmla="*/ 169 h 295"/>
                <a:gd name="T32" fmla="*/ 42 w 440"/>
                <a:gd name="T33" fmla="*/ 169 h 295"/>
                <a:gd name="T34" fmla="*/ 78 w 440"/>
                <a:gd name="T35" fmla="*/ 169 h 295"/>
                <a:gd name="T36" fmla="*/ 42 w 440"/>
                <a:gd name="T37" fmla="*/ 169 h 295"/>
                <a:gd name="T38" fmla="*/ 284 w 440"/>
                <a:gd name="T39" fmla="*/ 121 h 295"/>
                <a:gd name="T40" fmla="*/ 295 w 440"/>
                <a:gd name="T41" fmla="*/ 103 h 295"/>
                <a:gd name="T42" fmla="*/ 114 w 440"/>
                <a:gd name="T43" fmla="*/ 125 h 295"/>
                <a:gd name="T44" fmla="*/ 143 w 440"/>
                <a:gd name="T45" fmla="*/ 133 h 295"/>
                <a:gd name="T46" fmla="*/ 168 w 440"/>
                <a:gd name="T47" fmla="*/ 144 h 295"/>
                <a:gd name="T48" fmla="*/ 361 w 440"/>
                <a:gd name="T49" fmla="*/ 151 h 295"/>
                <a:gd name="T50" fmla="*/ 331 w 440"/>
                <a:gd name="T51" fmla="*/ 160 h 295"/>
                <a:gd name="T52" fmla="*/ 331 w 440"/>
                <a:gd name="T53" fmla="*/ 243 h 295"/>
                <a:gd name="T54" fmla="*/ 321 w 440"/>
                <a:gd name="T55" fmla="*/ 181 h 295"/>
                <a:gd name="T56" fmla="*/ 358 w 440"/>
                <a:gd name="T57" fmla="*/ 206 h 295"/>
                <a:gd name="T58" fmla="*/ 440 w 440"/>
                <a:gd name="T59" fmla="*/ 163 h 295"/>
                <a:gd name="T60" fmla="*/ 388 w 440"/>
                <a:gd name="T61" fmla="*/ 110 h 295"/>
                <a:gd name="T62" fmla="*/ 227 w 440"/>
                <a:gd name="T63" fmla="*/ 30 h 295"/>
                <a:gd name="T64" fmla="*/ 68 w 440"/>
                <a:gd name="T65" fmla="*/ 103 h 295"/>
                <a:gd name="T66" fmla="*/ 4 w 440"/>
                <a:gd name="T67" fmla="*/ 165 h 295"/>
                <a:gd name="T68" fmla="*/ 164 w 440"/>
                <a:gd name="T69" fmla="*/ 237 h 295"/>
                <a:gd name="T70" fmla="*/ 358 w 440"/>
                <a:gd name="T71"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40" h="295">
                  <a:moveTo>
                    <a:pt x="361" y="151"/>
                  </a:moveTo>
                  <a:cubicBezTo>
                    <a:pt x="361" y="141"/>
                    <a:pt x="369" y="133"/>
                    <a:pt x="379" y="133"/>
                  </a:cubicBezTo>
                  <a:cubicBezTo>
                    <a:pt x="389" y="133"/>
                    <a:pt x="397" y="141"/>
                    <a:pt x="397" y="151"/>
                  </a:cubicBezTo>
                  <a:cubicBezTo>
                    <a:pt x="397" y="161"/>
                    <a:pt x="389" y="169"/>
                    <a:pt x="379" y="169"/>
                  </a:cubicBezTo>
                  <a:cubicBezTo>
                    <a:pt x="369" y="169"/>
                    <a:pt x="361" y="161"/>
                    <a:pt x="361" y="151"/>
                  </a:cubicBezTo>
                  <a:close/>
                  <a:moveTo>
                    <a:pt x="259" y="181"/>
                  </a:moveTo>
                  <a:cubicBezTo>
                    <a:pt x="259" y="191"/>
                    <a:pt x="267" y="199"/>
                    <a:pt x="277" y="199"/>
                  </a:cubicBezTo>
                  <a:cubicBezTo>
                    <a:pt x="287" y="199"/>
                    <a:pt x="295" y="191"/>
                    <a:pt x="295" y="181"/>
                  </a:cubicBezTo>
                  <a:cubicBezTo>
                    <a:pt x="295" y="171"/>
                    <a:pt x="287" y="163"/>
                    <a:pt x="277" y="163"/>
                  </a:cubicBezTo>
                  <a:cubicBezTo>
                    <a:pt x="267" y="163"/>
                    <a:pt x="259" y="171"/>
                    <a:pt x="259" y="181"/>
                  </a:cubicBezTo>
                  <a:close/>
                  <a:moveTo>
                    <a:pt x="114" y="239"/>
                  </a:moveTo>
                  <a:cubicBezTo>
                    <a:pt x="114" y="179"/>
                    <a:pt x="114" y="179"/>
                    <a:pt x="114" y="179"/>
                  </a:cubicBezTo>
                  <a:cubicBezTo>
                    <a:pt x="114" y="179"/>
                    <a:pt x="109" y="169"/>
                    <a:pt x="104" y="169"/>
                  </a:cubicBezTo>
                  <a:cubicBezTo>
                    <a:pt x="104" y="169"/>
                    <a:pt x="104" y="169"/>
                    <a:pt x="78" y="169"/>
                  </a:cubicBezTo>
                  <a:moveTo>
                    <a:pt x="235" y="260"/>
                  </a:moveTo>
                  <a:cubicBezTo>
                    <a:pt x="235" y="260"/>
                    <a:pt x="235" y="260"/>
                    <a:pt x="235" y="88"/>
                  </a:cubicBezTo>
                  <a:cubicBezTo>
                    <a:pt x="235" y="82"/>
                    <a:pt x="231" y="79"/>
                    <a:pt x="225" y="79"/>
                  </a:cubicBezTo>
                  <a:cubicBezTo>
                    <a:pt x="225" y="79"/>
                    <a:pt x="225" y="79"/>
                    <a:pt x="192" y="79"/>
                  </a:cubicBezTo>
                  <a:moveTo>
                    <a:pt x="156" y="79"/>
                  </a:moveTo>
                  <a:cubicBezTo>
                    <a:pt x="156" y="89"/>
                    <a:pt x="164" y="97"/>
                    <a:pt x="174" y="97"/>
                  </a:cubicBezTo>
                  <a:cubicBezTo>
                    <a:pt x="184" y="97"/>
                    <a:pt x="192" y="89"/>
                    <a:pt x="192" y="79"/>
                  </a:cubicBezTo>
                  <a:cubicBezTo>
                    <a:pt x="192" y="69"/>
                    <a:pt x="184" y="61"/>
                    <a:pt x="174" y="61"/>
                  </a:cubicBezTo>
                  <a:cubicBezTo>
                    <a:pt x="164" y="61"/>
                    <a:pt x="156" y="69"/>
                    <a:pt x="156" y="79"/>
                  </a:cubicBezTo>
                  <a:close/>
                  <a:moveTo>
                    <a:pt x="277" y="85"/>
                  </a:moveTo>
                  <a:cubicBezTo>
                    <a:pt x="277" y="95"/>
                    <a:pt x="285" y="103"/>
                    <a:pt x="295" y="103"/>
                  </a:cubicBezTo>
                  <a:cubicBezTo>
                    <a:pt x="305" y="103"/>
                    <a:pt x="313" y="95"/>
                    <a:pt x="313" y="85"/>
                  </a:cubicBezTo>
                  <a:cubicBezTo>
                    <a:pt x="313" y="75"/>
                    <a:pt x="305" y="67"/>
                    <a:pt x="295" y="67"/>
                  </a:cubicBezTo>
                  <a:cubicBezTo>
                    <a:pt x="285" y="67"/>
                    <a:pt x="277" y="75"/>
                    <a:pt x="277" y="85"/>
                  </a:cubicBezTo>
                  <a:close/>
                  <a:moveTo>
                    <a:pt x="150" y="187"/>
                  </a:moveTo>
                  <a:cubicBezTo>
                    <a:pt x="150" y="197"/>
                    <a:pt x="158" y="205"/>
                    <a:pt x="168" y="205"/>
                  </a:cubicBezTo>
                  <a:cubicBezTo>
                    <a:pt x="178" y="205"/>
                    <a:pt x="186" y="197"/>
                    <a:pt x="186" y="187"/>
                  </a:cubicBezTo>
                  <a:cubicBezTo>
                    <a:pt x="186" y="177"/>
                    <a:pt x="178" y="169"/>
                    <a:pt x="168" y="169"/>
                  </a:cubicBezTo>
                  <a:cubicBezTo>
                    <a:pt x="158" y="169"/>
                    <a:pt x="150" y="177"/>
                    <a:pt x="150" y="187"/>
                  </a:cubicBezTo>
                  <a:close/>
                  <a:moveTo>
                    <a:pt x="42" y="169"/>
                  </a:moveTo>
                  <a:cubicBezTo>
                    <a:pt x="42" y="179"/>
                    <a:pt x="50" y="187"/>
                    <a:pt x="60" y="187"/>
                  </a:cubicBezTo>
                  <a:cubicBezTo>
                    <a:pt x="70" y="187"/>
                    <a:pt x="78" y="179"/>
                    <a:pt x="78" y="169"/>
                  </a:cubicBezTo>
                  <a:cubicBezTo>
                    <a:pt x="78" y="159"/>
                    <a:pt x="70" y="151"/>
                    <a:pt x="60" y="151"/>
                  </a:cubicBezTo>
                  <a:cubicBezTo>
                    <a:pt x="50" y="151"/>
                    <a:pt x="42" y="159"/>
                    <a:pt x="42" y="169"/>
                  </a:cubicBezTo>
                  <a:close/>
                  <a:moveTo>
                    <a:pt x="235" y="121"/>
                  </a:moveTo>
                  <a:cubicBezTo>
                    <a:pt x="235" y="121"/>
                    <a:pt x="235" y="121"/>
                    <a:pt x="284" y="121"/>
                  </a:cubicBezTo>
                  <a:cubicBezTo>
                    <a:pt x="290" y="121"/>
                    <a:pt x="295" y="117"/>
                    <a:pt x="295" y="112"/>
                  </a:cubicBezTo>
                  <a:cubicBezTo>
                    <a:pt x="295" y="112"/>
                    <a:pt x="295" y="112"/>
                    <a:pt x="295" y="103"/>
                  </a:cubicBezTo>
                  <a:moveTo>
                    <a:pt x="114" y="49"/>
                  </a:moveTo>
                  <a:cubicBezTo>
                    <a:pt x="114" y="49"/>
                    <a:pt x="114" y="51"/>
                    <a:pt x="114" y="125"/>
                  </a:cubicBezTo>
                  <a:cubicBezTo>
                    <a:pt x="114" y="130"/>
                    <a:pt x="118" y="133"/>
                    <a:pt x="123" y="133"/>
                  </a:cubicBezTo>
                  <a:cubicBezTo>
                    <a:pt x="123" y="133"/>
                    <a:pt x="123" y="133"/>
                    <a:pt x="143" y="133"/>
                  </a:cubicBezTo>
                  <a:cubicBezTo>
                    <a:pt x="143" y="133"/>
                    <a:pt x="143" y="133"/>
                    <a:pt x="158" y="133"/>
                  </a:cubicBezTo>
                  <a:cubicBezTo>
                    <a:pt x="163" y="133"/>
                    <a:pt x="168" y="139"/>
                    <a:pt x="168" y="144"/>
                  </a:cubicBezTo>
                  <a:cubicBezTo>
                    <a:pt x="168" y="144"/>
                    <a:pt x="168" y="144"/>
                    <a:pt x="168" y="169"/>
                  </a:cubicBezTo>
                  <a:moveTo>
                    <a:pt x="361" y="151"/>
                  </a:moveTo>
                  <a:cubicBezTo>
                    <a:pt x="361" y="151"/>
                    <a:pt x="361" y="151"/>
                    <a:pt x="340" y="151"/>
                  </a:cubicBezTo>
                  <a:cubicBezTo>
                    <a:pt x="335" y="151"/>
                    <a:pt x="331" y="155"/>
                    <a:pt x="331" y="160"/>
                  </a:cubicBezTo>
                  <a:cubicBezTo>
                    <a:pt x="331" y="160"/>
                    <a:pt x="331" y="160"/>
                    <a:pt x="331" y="205"/>
                  </a:cubicBezTo>
                  <a:moveTo>
                    <a:pt x="331" y="243"/>
                  </a:moveTo>
                  <a:cubicBezTo>
                    <a:pt x="331" y="243"/>
                    <a:pt x="331" y="243"/>
                    <a:pt x="331" y="190"/>
                  </a:cubicBezTo>
                  <a:cubicBezTo>
                    <a:pt x="331" y="185"/>
                    <a:pt x="327" y="181"/>
                    <a:pt x="321" y="181"/>
                  </a:cubicBezTo>
                  <a:cubicBezTo>
                    <a:pt x="321" y="181"/>
                    <a:pt x="321" y="181"/>
                    <a:pt x="295" y="181"/>
                  </a:cubicBezTo>
                  <a:moveTo>
                    <a:pt x="358" y="206"/>
                  </a:moveTo>
                  <a:cubicBezTo>
                    <a:pt x="367" y="212"/>
                    <a:pt x="377" y="215"/>
                    <a:pt x="388" y="215"/>
                  </a:cubicBezTo>
                  <a:cubicBezTo>
                    <a:pt x="417" y="215"/>
                    <a:pt x="440" y="192"/>
                    <a:pt x="440" y="163"/>
                  </a:cubicBezTo>
                  <a:cubicBezTo>
                    <a:pt x="440" y="134"/>
                    <a:pt x="417" y="111"/>
                    <a:pt x="388" y="111"/>
                  </a:cubicBezTo>
                  <a:cubicBezTo>
                    <a:pt x="388" y="110"/>
                    <a:pt x="388" y="110"/>
                    <a:pt x="388" y="110"/>
                  </a:cubicBezTo>
                  <a:cubicBezTo>
                    <a:pt x="388" y="110"/>
                    <a:pt x="379" y="38"/>
                    <a:pt x="310" y="41"/>
                  </a:cubicBezTo>
                  <a:cubicBezTo>
                    <a:pt x="310" y="41"/>
                    <a:pt x="275" y="4"/>
                    <a:pt x="227" y="30"/>
                  </a:cubicBezTo>
                  <a:cubicBezTo>
                    <a:pt x="227" y="30"/>
                    <a:pt x="183" y="0"/>
                    <a:pt x="146" y="53"/>
                  </a:cubicBezTo>
                  <a:cubicBezTo>
                    <a:pt x="146" y="53"/>
                    <a:pt x="79" y="26"/>
                    <a:pt x="68" y="103"/>
                  </a:cubicBezTo>
                  <a:cubicBezTo>
                    <a:pt x="68" y="103"/>
                    <a:pt x="68" y="103"/>
                    <a:pt x="68" y="103"/>
                  </a:cubicBezTo>
                  <a:cubicBezTo>
                    <a:pt x="68" y="103"/>
                    <a:pt x="7" y="116"/>
                    <a:pt x="4" y="165"/>
                  </a:cubicBezTo>
                  <a:cubicBezTo>
                    <a:pt x="0" y="213"/>
                    <a:pt x="42" y="247"/>
                    <a:pt x="87" y="215"/>
                  </a:cubicBezTo>
                  <a:cubicBezTo>
                    <a:pt x="87" y="215"/>
                    <a:pt x="120" y="263"/>
                    <a:pt x="164" y="237"/>
                  </a:cubicBezTo>
                  <a:cubicBezTo>
                    <a:pt x="164" y="237"/>
                    <a:pt x="222" y="295"/>
                    <a:pt x="270" y="235"/>
                  </a:cubicBezTo>
                  <a:cubicBezTo>
                    <a:pt x="270" y="235"/>
                    <a:pt x="329" y="282"/>
                    <a:pt x="358" y="206"/>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gradFill>
                  <a:gsLst>
                    <a:gs pos="0">
                      <a:srgbClr val="505050"/>
                    </a:gs>
                    <a:gs pos="100000">
                      <a:srgbClr val="505050"/>
                    </a:gs>
                  </a:gsLst>
                </a:gradFill>
                <a:latin typeface="Segoe UI"/>
              </a:endParaRPr>
            </a:p>
          </p:txBody>
        </p:sp>
      </p:grpSp>
      <p:grpSp>
        <p:nvGrpSpPr>
          <p:cNvPr id="627" name="Group 626">
            <a:extLst>
              <a:ext uri="{FF2B5EF4-FFF2-40B4-BE49-F238E27FC236}">
                <a16:creationId xmlns:a16="http://schemas.microsoft.com/office/drawing/2014/main" id="{BBCABE1F-6703-42AB-9D36-035DEC7BDA57}"/>
              </a:ext>
            </a:extLst>
          </p:cNvPr>
          <p:cNvGrpSpPr/>
          <p:nvPr/>
        </p:nvGrpSpPr>
        <p:grpSpPr>
          <a:xfrm>
            <a:off x="9773829" y="4419468"/>
            <a:ext cx="466302" cy="466302"/>
            <a:chOff x="9463232" y="4272032"/>
            <a:chExt cx="457200" cy="457200"/>
          </a:xfrm>
        </p:grpSpPr>
        <p:sp useBgFill="1">
          <p:nvSpPr>
            <p:cNvPr id="436" name="Oval 435">
              <a:extLst>
                <a:ext uri="{FF2B5EF4-FFF2-40B4-BE49-F238E27FC236}">
                  <a16:creationId xmlns:a16="http://schemas.microsoft.com/office/drawing/2014/main" id="{491E2244-D2E8-4070-8AEA-123B2A97168E}"/>
                </a:ext>
              </a:extLst>
            </p:cNvPr>
            <p:cNvSpPr>
              <a:spLocks noChangeAspect="1"/>
            </p:cNvSpPr>
            <p:nvPr/>
          </p:nvSpPr>
          <p:spPr bwMode="auto">
            <a:xfrm>
              <a:off x="9463232" y="4272032"/>
              <a:ext cx="457200" cy="45720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16" name="printer" title="Icon of a printer">
              <a:extLst>
                <a:ext uri="{FF2B5EF4-FFF2-40B4-BE49-F238E27FC236}">
                  <a16:creationId xmlns:a16="http://schemas.microsoft.com/office/drawing/2014/main" id="{A12DCD08-B97B-48A2-9C26-E0FB16F9D5A3}"/>
                </a:ext>
              </a:extLst>
            </p:cNvPr>
            <p:cNvSpPr>
              <a:spLocks noChangeAspect="1" noEditPoints="1"/>
            </p:cNvSpPr>
            <p:nvPr/>
          </p:nvSpPr>
          <p:spPr bwMode="auto">
            <a:xfrm>
              <a:off x="9550005" y="4359393"/>
              <a:ext cx="283654" cy="282478"/>
            </a:xfrm>
            <a:custGeom>
              <a:avLst/>
              <a:gdLst>
                <a:gd name="T0" fmla="*/ 88 w 333"/>
                <a:gd name="T1" fmla="*/ 285 h 331"/>
                <a:gd name="T2" fmla="*/ 0 w 333"/>
                <a:gd name="T3" fmla="*/ 285 h 331"/>
                <a:gd name="T4" fmla="*/ 0 w 333"/>
                <a:gd name="T5" fmla="*/ 146 h 331"/>
                <a:gd name="T6" fmla="*/ 18 w 333"/>
                <a:gd name="T7" fmla="*/ 128 h 331"/>
                <a:gd name="T8" fmla="*/ 315 w 333"/>
                <a:gd name="T9" fmla="*/ 128 h 331"/>
                <a:gd name="T10" fmla="*/ 333 w 333"/>
                <a:gd name="T11" fmla="*/ 146 h 331"/>
                <a:gd name="T12" fmla="*/ 333 w 333"/>
                <a:gd name="T13" fmla="*/ 285 h 331"/>
                <a:gd name="T14" fmla="*/ 243 w 333"/>
                <a:gd name="T15" fmla="*/ 285 h 331"/>
                <a:gd name="T16" fmla="*/ 244 w 333"/>
                <a:gd name="T17" fmla="*/ 128 h 331"/>
                <a:gd name="T18" fmla="*/ 244 w 333"/>
                <a:gd name="T19" fmla="*/ 0 h 331"/>
                <a:gd name="T20" fmla="*/ 88 w 333"/>
                <a:gd name="T21" fmla="*/ 0 h 331"/>
                <a:gd name="T22" fmla="*/ 88 w 333"/>
                <a:gd name="T23" fmla="*/ 128 h 331"/>
                <a:gd name="T24" fmla="*/ 244 w 333"/>
                <a:gd name="T25" fmla="*/ 222 h 331"/>
                <a:gd name="T26" fmla="*/ 88 w 333"/>
                <a:gd name="T27" fmla="*/ 222 h 331"/>
                <a:gd name="T28" fmla="*/ 88 w 333"/>
                <a:gd name="T29" fmla="*/ 331 h 331"/>
                <a:gd name="T30" fmla="*/ 244 w 333"/>
                <a:gd name="T31" fmla="*/ 331 h 331"/>
                <a:gd name="T32" fmla="*/ 244 w 333"/>
                <a:gd name="T33" fmla="*/ 222 h 331"/>
                <a:gd name="T34" fmla="*/ 44 w 333"/>
                <a:gd name="T35" fmla="*/ 181 h 331"/>
                <a:gd name="T36" fmla="*/ 50 w 333"/>
                <a:gd name="T37" fmla="*/ 175 h 331"/>
                <a:gd name="T38" fmla="*/ 44 w 333"/>
                <a:gd name="T39" fmla="*/ 168 h 331"/>
                <a:gd name="T40" fmla="*/ 37 w 333"/>
                <a:gd name="T41" fmla="*/ 175 h 331"/>
                <a:gd name="T42" fmla="*/ 44 w 333"/>
                <a:gd name="T43" fmla="*/ 181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3" h="331">
                  <a:moveTo>
                    <a:pt x="88" y="285"/>
                  </a:moveTo>
                  <a:cubicBezTo>
                    <a:pt x="0" y="285"/>
                    <a:pt x="0" y="285"/>
                    <a:pt x="0" y="285"/>
                  </a:cubicBezTo>
                  <a:cubicBezTo>
                    <a:pt x="0" y="146"/>
                    <a:pt x="0" y="146"/>
                    <a:pt x="0" y="146"/>
                  </a:cubicBezTo>
                  <a:cubicBezTo>
                    <a:pt x="0" y="136"/>
                    <a:pt x="8" y="128"/>
                    <a:pt x="18" y="128"/>
                  </a:cubicBezTo>
                  <a:cubicBezTo>
                    <a:pt x="315" y="128"/>
                    <a:pt x="315" y="128"/>
                    <a:pt x="315" y="128"/>
                  </a:cubicBezTo>
                  <a:cubicBezTo>
                    <a:pt x="325" y="128"/>
                    <a:pt x="333" y="136"/>
                    <a:pt x="333" y="146"/>
                  </a:cubicBezTo>
                  <a:cubicBezTo>
                    <a:pt x="333" y="285"/>
                    <a:pt x="333" y="285"/>
                    <a:pt x="333" y="285"/>
                  </a:cubicBezTo>
                  <a:cubicBezTo>
                    <a:pt x="243" y="285"/>
                    <a:pt x="243" y="285"/>
                    <a:pt x="243" y="285"/>
                  </a:cubicBezTo>
                  <a:moveTo>
                    <a:pt x="244" y="128"/>
                  </a:moveTo>
                  <a:cubicBezTo>
                    <a:pt x="244" y="0"/>
                    <a:pt x="244" y="0"/>
                    <a:pt x="244" y="0"/>
                  </a:cubicBezTo>
                  <a:cubicBezTo>
                    <a:pt x="88" y="0"/>
                    <a:pt x="88" y="0"/>
                    <a:pt x="88" y="0"/>
                  </a:cubicBezTo>
                  <a:cubicBezTo>
                    <a:pt x="88" y="128"/>
                    <a:pt x="88" y="128"/>
                    <a:pt x="88" y="128"/>
                  </a:cubicBezTo>
                  <a:moveTo>
                    <a:pt x="244" y="222"/>
                  </a:moveTo>
                  <a:cubicBezTo>
                    <a:pt x="88" y="222"/>
                    <a:pt x="88" y="222"/>
                    <a:pt x="88" y="222"/>
                  </a:cubicBezTo>
                  <a:cubicBezTo>
                    <a:pt x="88" y="331"/>
                    <a:pt x="88" y="331"/>
                    <a:pt x="88" y="331"/>
                  </a:cubicBezTo>
                  <a:cubicBezTo>
                    <a:pt x="244" y="331"/>
                    <a:pt x="244" y="331"/>
                    <a:pt x="244" y="331"/>
                  </a:cubicBezTo>
                  <a:lnTo>
                    <a:pt x="244" y="222"/>
                  </a:lnTo>
                  <a:close/>
                  <a:moveTo>
                    <a:pt x="44" y="181"/>
                  </a:moveTo>
                  <a:cubicBezTo>
                    <a:pt x="47" y="181"/>
                    <a:pt x="50" y="178"/>
                    <a:pt x="50" y="175"/>
                  </a:cubicBezTo>
                  <a:cubicBezTo>
                    <a:pt x="50" y="171"/>
                    <a:pt x="47" y="168"/>
                    <a:pt x="44" y="168"/>
                  </a:cubicBezTo>
                  <a:cubicBezTo>
                    <a:pt x="40" y="168"/>
                    <a:pt x="37" y="171"/>
                    <a:pt x="37" y="175"/>
                  </a:cubicBezTo>
                  <a:cubicBezTo>
                    <a:pt x="37" y="178"/>
                    <a:pt x="40" y="181"/>
                    <a:pt x="44" y="181"/>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gradFill>
                  <a:gsLst>
                    <a:gs pos="0">
                      <a:srgbClr val="505050"/>
                    </a:gs>
                    <a:gs pos="100000">
                      <a:srgbClr val="505050"/>
                    </a:gs>
                  </a:gsLst>
                </a:gradFill>
                <a:latin typeface="Segoe UI"/>
              </a:endParaRPr>
            </a:p>
          </p:txBody>
        </p:sp>
      </p:grpSp>
      <p:grpSp>
        <p:nvGrpSpPr>
          <p:cNvPr id="549" name="Group 548">
            <a:extLst>
              <a:ext uri="{FF2B5EF4-FFF2-40B4-BE49-F238E27FC236}">
                <a16:creationId xmlns:a16="http://schemas.microsoft.com/office/drawing/2014/main" id="{A0E0175F-57FC-4BD5-B077-E67CCF8E67B3}"/>
              </a:ext>
            </a:extLst>
          </p:cNvPr>
          <p:cNvGrpSpPr>
            <a:grpSpLocks noChangeAspect="1"/>
          </p:cNvGrpSpPr>
          <p:nvPr/>
        </p:nvGrpSpPr>
        <p:grpSpPr>
          <a:xfrm>
            <a:off x="2763486" y="4481534"/>
            <a:ext cx="466302" cy="466302"/>
            <a:chOff x="2354380" y="4396466"/>
            <a:chExt cx="572142" cy="572142"/>
          </a:xfrm>
        </p:grpSpPr>
        <p:sp useBgFill="1">
          <p:nvSpPr>
            <p:cNvPr id="423" name="Oval 422">
              <a:extLst>
                <a:ext uri="{FF2B5EF4-FFF2-40B4-BE49-F238E27FC236}">
                  <a16:creationId xmlns:a16="http://schemas.microsoft.com/office/drawing/2014/main" id="{26C2EAAF-7354-4A7F-B4A7-9CFAA0E8667E}"/>
                </a:ext>
              </a:extLst>
            </p:cNvPr>
            <p:cNvSpPr/>
            <p:nvPr/>
          </p:nvSpPr>
          <p:spPr bwMode="auto">
            <a:xfrm rot="20979210">
              <a:off x="2354380" y="4396466"/>
              <a:ext cx="572142" cy="572142"/>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18" name="server_2" title="Icon of a server tower with a padlock on the lower right corner">
              <a:extLst>
                <a:ext uri="{FF2B5EF4-FFF2-40B4-BE49-F238E27FC236}">
                  <a16:creationId xmlns:a16="http://schemas.microsoft.com/office/drawing/2014/main" id="{B8581070-EC64-448A-97BE-AF8277BDF930}"/>
                </a:ext>
              </a:extLst>
            </p:cNvPr>
            <p:cNvSpPr>
              <a:spLocks noChangeAspect="1" noEditPoints="1"/>
            </p:cNvSpPr>
            <p:nvPr/>
          </p:nvSpPr>
          <p:spPr bwMode="auto">
            <a:xfrm>
              <a:off x="2532563" y="4474713"/>
              <a:ext cx="295016" cy="365760"/>
            </a:xfrm>
            <a:custGeom>
              <a:avLst/>
              <a:gdLst>
                <a:gd name="T0" fmla="*/ 122 w 270"/>
                <a:gd name="T1" fmla="*/ 336 h 336"/>
                <a:gd name="T2" fmla="*/ 0 w 270"/>
                <a:gd name="T3" fmla="*/ 336 h 336"/>
                <a:gd name="T4" fmla="*/ 0 w 270"/>
                <a:gd name="T5" fmla="*/ 0 h 336"/>
                <a:gd name="T6" fmla="*/ 201 w 270"/>
                <a:gd name="T7" fmla="*/ 0 h 336"/>
                <a:gd name="T8" fmla="*/ 201 w 270"/>
                <a:gd name="T9" fmla="*/ 138 h 336"/>
                <a:gd name="T10" fmla="*/ 270 w 270"/>
                <a:gd name="T11" fmla="*/ 245 h 336"/>
                <a:gd name="T12" fmla="*/ 155 w 270"/>
                <a:gd name="T13" fmla="*/ 245 h 336"/>
                <a:gd name="T14" fmla="*/ 155 w 270"/>
                <a:gd name="T15" fmla="*/ 336 h 336"/>
                <a:gd name="T16" fmla="*/ 270 w 270"/>
                <a:gd name="T17" fmla="*/ 336 h 336"/>
                <a:gd name="T18" fmla="*/ 270 w 270"/>
                <a:gd name="T19" fmla="*/ 245 h 336"/>
                <a:gd name="T20" fmla="*/ 245 w 270"/>
                <a:gd name="T21" fmla="*/ 245 h 336"/>
                <a:gd name="T22" fmla="*/ 245 w 270"/>
                <a:gd name="T23" fmla="*/ 211 h 336"/>
                <a:gd name="T24" fmla="*/ 213 w 270"/>
                <a:gd name="T25" fmla="*/ 179 h 336"/>
                <a:gd name="T26" fmla="*/ 181 w 270"/>
                <a:gd name="T27" fmla="*/ 211 h 336"/>
                <a:gd name="T28" fmla="*/ 181 w 270"/>
                <a:gd name="T29" fmla="*/ 245 h 336"/>
                <a:gd name="T30" fmla="*/ 77 w 270"/>
                <a:gd name="T31" fmla="*/ 290 h 336"/>
                <a:gd name="T32" fmla="*/ 122 w 270"/>
                <a:gd name="T33" fmla="*/ 29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0" h="336">
                  <a:moveTo>
                    <a:pt x="122" y="336"/>
                  </a:moveTo>
                  <a:cubicBezTo>
                    <a:pt x="0" y="336"/>
                    <a:pt x="0" y="336"/>
                    <a:pt x="0" y="336"/>
                  </a:cubicBezTo>
                  <a:cubicBezTo>
                    <a:pt x="0" y="0"/>
                    <a:pt x="0" y="0"/>
                    <a:pt x="0" y="0"/>
                  </a:cubicBezTo>
                  <a:cubicBezTo>
                    <a:pt x="201" y="0"/>
                    <a:pt x="201" y="0"/>
                    <a:pt x="201" y="0"/>
                  </a:cubicBezTo>
                  <a:cubicBezTo>
                    <a:pt x="201" y="138"/>
                    <a:pt x="201" y="138"/>
                    <a:pt x="201" y="138"/>
                  </a:cubicBezTo>
                  <a:moveTo>
                    <a:pt x="270" y="245"/>
                  </a:moveTo>
                  <a:cubicBezTo>
                    <a:pt x="155" y="245"/>
                    <a:pt x="155" y="245"/>
                    <a:pt x="155" y="245"/>
                  </a:cubicBezTo>
                  <a:cubicBezTo>
                    <a:pt x="155" y="336"/>
                    <a:pt x="155" y="336"/>
                    <a:pt x="155" y="336"/>
                  </a:cubicBezTo>
                  <a:cubicBezTo>
                    <a:pt x="270" y="336"/>
                    <a:pt x="270" y="336"/>
                    <a:pt x="270" y="336"/>
                  </a:cubicBezTo>
                  <a:lnTo>
                    <a:pt x="270" y="245"/>
                  </a:lnTo>
                  <a:close/>
                  <a:moveTo>
                    <a:pt x="245" y="245"/>
                  </a:moveTo>
                  <a:cubicBezTo>
                    <a:pt x="245" y="211"/>
                    <a:pt x="245" y="211"/>
                    <a:pt x="245" y="211"/>
                  </a:cubicBezTo>
                  <a:cubicBezTo>
                    <a:pt x="245" y="193"/>
                    <a:pt x="230" y="179"/>
                    <a:pt x="213" y="179"/>
                  </a:cubicBezTo>
                  <a:cubicBezTo>
                    <a:pt x="195" y="179"/>
                    <a:pt x="181" y="193"/>
                    <a:pt x="181" y="211"/>
                  </a:cubicBezTo>
                  <a:cubicBezTo>
                    <a:pt x="181" y="245"/>
                    <a:pt x="181" y="245"/>
                    <a:pt x="181" y="245"/>
                  </a:cubicBezTo>
                  <a:moveTo>
                    <a:pt x="77" y="290"/>
                  </a:moveTo>
                  <a:cubicBezTo>
                    <a:pt x="122" y="290"/>
                    <a:pt x="122" y="290"/>
                    <a:pt x="122" y="29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gradFill>
                  <a:gsLst>
                    <a:gs pos="0">
                      <a:srgbClr val="505050"/>
                    </a:gs>
                    <a:gs pos="100000">
                      <a:srgbClr val="505050"/>
                    </a:gs>
                  </a:gsLst>
                </a:gradFill>
                <a:latin typeface="Segoe UI"/>
              </a:endParaRPr>
            </a:p>
          </p:txBody>
        </p:sp>
      </p:grpSp>
      <p:grpSp>
        <p:nvGrpSpPr>
          <p:cNvPr id="561" name="Group 560">
            <a:extLst>
              <a:ext uri="{FF2B5EF4-FFF2-40B4-BE49-F238E27FC236}">
                <a16:creationId xmlns:a16="http://schemas.microsoft.com/office/drawing/2014/main" id="{B4C36225-73CB-416B-898C-AB147A63F49D}"/>
              </a:ext>
            </a:extLst>
          </p:cNvPr>
          <p:cNvGrpSpPr>
            <a:grpSpLocks noChangeAspect="1"/>
          </p:cNvGrpSpPr>
          <p:nvPr/>
        </p:nvGrpSpPr>
        <p:grpSpPr>
          <a:xfrm>
            <a:off x="7022237" y="5086462"/>
            <a:ext cx="466302" cy="466302"/>
            <a:chOff x="6538140" y="5095221"/>
            <a:chExt cx="512584" cy="512584"/>
          </a:xfrm>
        </p:grpSpPr>
        <p:sp useBgFill="1">
          <p:nvSpPr>
            <p:cNvPr id="428" name="Oval 427">
              <a:extLst>
                <a:ext uri="{FF2B5EF4-FFF2-40B4-BE49-F238E27FC236}">
                  <a16:creationId xmlns:a16="http://schemas.microsoft.com/office/drawing/2014/main" id="{C90B6FD9-C086-4A24-8E12-AB01B3C3CB2C}"/>
                </a:ext>
              </a:extLst>
            </p:cNvPr>
            <p:cNvSpPr/>
            <p:nvPr/>
          </p:nvSpPr>
          <p:spPr bwMode="auto">
            <a:xfrm rot="829071">
              <a:off x="6538140" y="5095221"/>
              <a:ext cx="512584" cy="512584"/>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21" name="watch" title="Icon of a smart watch">
              <a:extLst>
                <a:ext uri="{FF2B5EF4-FFF2-40B4-BE49-F238E27FC236}">
                  <a16:creationId xmlns:a16="http://schemas.microsoft.com/office/drawing/2014/main" id="{BAF6BC97-D547-4340-8B17-ED584871FF7C}"/>
                </a:ext>
              </a:extLst>
            </p:cNvPr>
            <p:cNvSpPr>
              <a:spLocks noChangeAspect="1" noEditPoints="1"/>
            </p:cNvSpPr>
            <p:nvPr/>
          </p:nvSpPr>
          <p:spPr bwMode="auto">
            <a:xfrm>
              <a:off x="6686058" y="5168632"/>
              <a:ext cx="216746" cy="365760"/>
            </a:xfrm>
            <a:custGeom>
              <a:avLst/>
              <a:gdLst>
                <a:gd name="T0" fmla="*/ 105 w 197"/>
                <a:gd name="T1" fmla="*/ 90 h 335"/>
                <a:gd name="T2" fmla="*/ 105 w 197"/>
                <a:gd name="T3" fmla="*/ 46 h 335"/>
                <a:gd name="T4" fmla="*/ 151 w 197"/>
                <a:gd name="T5" fmla="*/ 0 h 335"/>
                <a:gd name="T6" fmla="*/ 197 w 197"/>
                <a:gd name="T7" fmla="*/ 46 h 335"/>
                <a:gd name="T8" fmla="*/ 197 w 197"/>
                <a:gd name="T9" fmla="*/ 161 h 335"/>
                <a:gd name="T10" fmla="*/ 151 w 197"/>
                <a:gd name="T11" fmla="*/ 0 h 335"/>
                <a:gd name="T12" fmla="*/ 68 w 197"/>
                <a:gd name="T13" fmla="*/ 0 h 335"/>
                <a:gd name="T14" fmla="*/ 22 w 197"/>
                <a:gd name="T15" fmla="*/ 46 h 335"/>
                <a:gd name="T16" fmla="*/ 22 w 197"/>
                <a:gd name="T17" fmla="*/ 90 h 335"/>
                <a:gd name="T18" fmla="*/ 105 w 197"/>
                <a:gd name="T19" fmla="*/ 245 h 335"/>
                <a:gd name="T20" fmla="*/ 105 w 197"/>
                <a:gd name="T21" fmla="*/ 289 h 335"/>
                <a:gd name="T22" fmla="*/ 151 w 197"/>
                <a:gd name="T23" fmla="*/ 335 h 335"/>
                <a:gd name="T24" fmla="*/ 197 w 197"/>
                <a:gd name="T25" fmla="*/ 289 h 335"/>
                <a:gd name="T26" fmla="*/ 197 w 197"/>
                <a:gd name="T27" fmla="*/ 254 h 335"/>
                <a:gd name="T28" fmla="*/ 22 w 197"/>
                <a:gd name="T29" fmla="*/ 245 h 335"/>
                <a:gd name="T30" fmla="*/ 22 w 197"/>
                <a:gd name="T31" fmla="*/ 289 h 335"/>
                <a:gd name="T32" fmla="*/ 68 w 197"/>
                <a:gd name="T33" fmla="*/ 335 h 335"/>
                <a:gd name="T34" fmla="*/ 151 w 197"/>
                <a:gd name="T35" fmla="*/ 335 h 335"/>
                <a:gd name="T36" fmla="*/ 125 w 197"/>
                <a:gd name="T37" fmla="*/ 231 h 335"/>
                <a:gd name="T38" fmla="*/ 125 w 197"/>
                <a:gd name="T39" fmla="*/ 104 h 335"/>
                <a:gd name="T40" fmla="*/ 110 w 197"/>
                <a:gd name="T41" fmla="*/ 90 h 335"/>
                <a:gd name="T42" fmla="*/ 15 w 197"/>
                <a:gd name="T43" fmla="*/ 90 h 335"/>
                <a:gd name="T44" fmla="*/ 0 w 197"/>
                <a:gd name="T45" fmla="*/ 104 h 335"/>
                <a:gd name="T46" fmla="*/ 0 w 197"/>
                <a:gd name="T47" fmla="*/ 104 h 335"/>
                <a:gd name="T48" fmla="*/ 0 w 197"/>
                <a:gd name="T49" fmla="*/ 231 h 335"/>
                <a:gd name="T50" fmla="*/ 15 w 197"/>
                <a:gd name="T51" fmla="*/ 245 h 335"/>
                <a:gd name="T52" fmla="*/ 110 w 197"/>
                <a:gd name="T53" fmla="*/ 245 h 335"/>
                <a:gd name="T54" fmla="*/ 125 w 197"/>
                <a:gd name="T55" fmla="*/ 23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97" h="335">
                  <a:moveTo>
                    <a:pt x="105" y="90"/>
                  </a:moveTo>
                  <a:cubicBezTo>
                    <a:pt x="105" y="46"/>
                    <a:pt x="105" y="46"/>
                    <a:pt x="105" y="46"/>
                  </a:cubicBezTo>
                  <a:cubicBezTo>
                    <a:pt x="105" y="21"/>
                    <a:pt x="125" y="0"/>
                    <a:pt x="151" y="0"/>
                  </a:cubicBezTo>
                  <a:cubicBezTo>
                    <a:pt x="176" y="0"/>
                    <a:pt x="197" y="21"/>
                    <a:pt x="197" y="46"/>
                  </a:cubicBezTo>
                  <a:cubicBezTo>
                    <a:pt x="197" y="161"/>
                    <a:pt x="197" y="161"/>
                    <a:pt x="197" y="161"/>
                  </a:cubicBezTo>
                  <a:moveTo>
                    <a:pt x="151" y="0"/>
                  </a:moveTo>
                  <a:cubicBezTo>
                    <a:pt x="68" y="0"/>
                    <a:pt x="68" y="0"/>
                    <a:pt x="68" y="0"/>
                  </a:cubicBezTo>
                  <a:cubicBezTo>
                    <a:pt x="42" y="0"/>
                    <a:pt x="22" y="21"/>
                    <a:pt x="22" y="46"/>
                  </a:cubicBezTo>
                  <a:cubicBezTo>
                    <a:pt x="22" y="90"/>
                    <a:pt x="22" y="90"/>
                    <a:pt x="22" y="90"/>
                  </a:cubicBezTo>
                  <a:moveTo>
                    <a:pt x="105" y="245"/>
                  </a:moveTo>
                  <a:cubicBezTo>
                    <a:pt x="105" y="289"/>
                    <a:pt x="105" y="289"/>
                    <a:pt x="105" y="289"/>
                  </a:cubicBezTo>
                  <a:cubicBezTo>
                    <a:pt x="105" y="314"/>
                    <a:pt x="125" y="335"/>
                    <a:pt x="151" y="335"/>
                  </a:cubicBezTo>
                  <a:cubicBezTo>
                    <a:pt x="176" y="335"/>
                    <a:pt x="197" y="314"/>
                    <a:pt x="197" y="289"/>
                  </a:cubicBezTo>
                  <a:cubicBezTo>
                    <a:pt x="197" y="254"/>
                    <a:pt x="197" y="254"/>
                    <a:pt x="197" y="254"/>
                  </a:cubicBezTo>
                  <a:moveTo>
                    <a:pt x="22" y="245"/>
                  </a:moveTo>
                  <a:cubicBezTo>
                    <a:pt x="22" y="289"/>
                    <a:pt x="22" y="289"/>
                    <a:pt x="22" y="289"/>
                  </a:cubicBezTo>
                  <a:cubicBezTo>
                    <a:pt x="22" y="314"/>
                    <a:pt x="42" y="335"/>
                    <a:pt x="68" y="335"/>
                  </a:cubicBezTo>
                  <a:cubicBezTo>
                    <a:pt x="151" y="335"/>
                    <a:pt x="151" y="335"/>
                    <a:pt x="151" y="335"/>
                  </a:cubicBezTo>
                  <a:moveTo>
                    <a:pt x="125" y="231"/>
                  </a:moveTo>
                  <a:cubicBezTo>
                    <a:pt x="125" y="104"/>
                    <a:pt x="125" y="104"/>
                    <a:pt x="125" y="104"/>
                  </a:cubicBezTo>
                  <a:cubicBezTo>
                    <a:pt x="125" y="96"/>
                    <a:pt x="118" y="90"/>
                    <a:pt x="110" y="90"/>
                  </a:cubicBezTo>
                  <a:cubicBezTo>
                    <a:pt x="15" y="90"/>
                    <a:pt x="15" y="90"/>
                    <a:pt x="15" y="90"/>
                  </a:cubicBezTo>
                  <a:cubicBezTo>
                    <a:pt x="7" y="90"/>
                    <a:pt x="0" y="96"/>
                    <a:pt x="0" y="104"/>
                  </a:cubicBezTo>
                  <a:moveTo>
                    <a:pt x="0" y="104"/>
                  </a:moveTo>
                  <a:cubicBezTo>
                    <a:pt x="0" y="231"/>
                    <a:pt x="0" y="231"/>
                    <a:pt x="0" y="231"/>
                  </a:cubicBezTo>
                  <a:cubicBezTo>
                    <a:pt x="0" y="239"/>
                    <a:pt x="7" y="245"/>
                    <a:pt x="15" y="245"/>
                  </a:cubicBezTo>
                  <a:cubicBezTo>
                    <a:pt x="110" y="245"/>
                    <a:pt x="110" y="245"/>
                    <a:pt x="110" y="245"/>
                  </a:cubicBezTo>
                  <a:cubicBezTo>
                    <a:pt x="118" y="245"/>
                    <a:pt x="125" y="239"/>
                    <a:pt x="125" y="23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gradFill>
                  <a:gsLst>
                    <a:gs pos="0">
                      <a:srgbClr val="505050"/>
                    </a:gs>
                    <a:gs pos="100000">
                      <a:srgbClr val="505050"/>
                    </a:gs>
                  </a:gsLst>
                </a:gradFill>
                <a:latin typeface="Segoe UI"/>
              </a:endParaRPr>
            </a:p>
          </p:txBody>
        </p:sp>
      </p:grpSp>
      <p:grpSp>
        <p:nvGrpSpPr>
          <p:cNvPr id="553" name="Group 552">
            <a:extLst>
              <a:ext uri="{FF2B5EF4-FFF2-40B4-BE49-F238E27FC236}">
                <a16:creationId xmlns:a16="http://schemas.microsoft.com/office/drawing/2014/main" id="{5FC2B544-FD3A-47FB-A13B-D073B05F4F42}"/>
              </a:ext>
            </a:extLst>
          </p:cNvPr>
          <p:cNvGrpSpPr>
            <a:grpSpLocks noChangeAspect="1"/>
          </p:cNvGrpSpPr>
          <p:nvPr/>
        </p:nvGrpSpPr>
        <p:grpSpPr>
          <a:xfrm>
            <a:off x="4840978" y="5419679"/>
            <a:ext cx="466302" cy="466302"/>
            <a:chOff x="4745624" y="5313894"/>
            <a:chExt cx="604488" cy="604488"/>
          </a:xfrm>
        </p:grpSpPr>
        <p:sp useBgFill="1">
          <p:nvSpPr>
            <p:cNvPr id="427" name="Oval 426">
              <a:extLst>
                <a:ext uri="{FF2B5EF4-FFF2-40B4-BE49-F238E27FC236}">
                  <a16:creationId xmlns:a16="http://schemas.microsoft.com/office/drawing/2014/main" id="{3F2D9382-87F9-46F7-9CA6-D3422476209D}"/>
                </a:ext>
              </a:extLst>
            </p:cNvPr>
            <p:cNvSpPr/>
            <p:nvPr/>
          </p:nvSpPr>
          <p:spPr bwMode="auto">
            <a:xfrm rot="829071">
              <a:off x="4745624" y="5313894"/>
              <a:ext cx="604488" cy="604488"/>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29" name="network_3" title="Icon of a server connected to a network">
              <a:extLst>
                <a:ext uri="{FF2B5EF4-FFF2-40B4-BE49-F238E27FC236}">
                  <a16:creationId xmlns:a16="http://schemas.microsoft.com/office/drawing/2014/main" id="{F37DF388-BC9B-4E7A-8840-EC53287E9EE2}"/>
                </a:ext>
              </a:extLst>
            </p:cNvPr>
            <p:cNvSpPr>
              <a:spLocks noChangeAspect="1" noEditPoints="1"/>
            </p:cNvSpPr>
            <p:nvPr/>
          </p:nvSpPr>
          <p:spPr bwMode="auto">
            <a:xfrm>
              <a:off x="4871638" y="5433258"/>
              <a:ext cx="352461" cy="365760"/>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grpSp>
      <p:grpSp>
        <p:nvGrpSpPr>
          <p:cNvPr id="628" name="Group 627">
            <a:extLst>
              <a:ext uri="{FF2B5EF4-FFF2-40B4-BE49-F238E27FC236}">
                <a16:creationId xmlns:a16="http://schemas.microsoft.com/office/drawing/2014/main" id="{AD869E6D-36E0-4DD7-BEA3-2153C289FCB7}"/>
              </a:ext>
            </a:extLst>
          </p:cNvPr>
          <p:cNvGrpSpPr/>
          <p:nvPr/>
        </p:nvGrpSpPr>
        <p:grpSpPr>
          <a:xfrm>
            <a:off x="9574947" y="5313739"/>
            <a:ext cx="466302" cy="466302"/>
            <a:chOff x="9689149" y="5198375"/>
            <a:chExt cx="457200" cy="457200"/>
          </a:xfrm>
        </p:grpSpPr>
        <p:sp useBgFill="1">
          <p:nvSpPr>
            <p:cNvPr id="437" name="Oval 436">
              <a:extLst>
                <a:ext uri="{FF2B5EF4-FFF2-40B4-BE49-F238E27FC236}">
                  <a16:creationId xmlns:a16="http://schemas.microsoft.com/office/drawing/2014/main" id="{C68980A9-2BF9-45F2-B3A0-E1EC24359D9F}"/>
                </a:ext>
              </a:extLst>
            </p:cNvPr>
            <p:cNvSpPr>
              <a:spLocks noChangeAspect="1"/>
            </p:cNvSpPr>
            <p:nvPr/>
          </p:nvSpPr>
          <p:spPr bwMode="auto">
            <a:xfrm rot="21178379">
              <a:off x="9689149" y="5198375"/>
              <a:ext cx="457200" cy="45720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1" name="scanner_2" title="Icon of a barcode scanner">
              <a:extLst>
                <a:ext uri="{FF2B5EF4-FFF2-40B4-BE49-F238E27FC236}">
                  <a16:creationId xmlns:a16="http://schemas.microsoft.com/office/drawing/2014/main" id="{4DBE99F0-00AB-4A60-8A86-04E50BC0B4C9}"/>
                </a:ext>
              </a:extLst>
            </p:cNvPr>
            <p:cNvSpPr>
              <a:spLocks noChangeAspect="1" noEditPoints="1"/>
            </p:cNvSpPr>
            <p:nvPr/>
          </p:nvSpPr>
          <p:spPr bwMode="auto">
            <a:xfrm>
              <a:off x="9795551" y="5284426"/>
              <a:ext cx="228014" cy="271676"/>
            </a:xfrm>
            <a:custGeom>
              <a:avLst/>
              <a:gdLst>
                <a:gd name="T0" fmla="*/ 61 w 238"/>
                <a:gd name="T1" fmla="*/ 120 h 286"/>
                <a:gd name="T2" fmla="*/ 57 w 238"/>
                <a:gd name="T3" fmla="*/ 116 h 286"/>
                <a:gd name="T4" fmla="*/ 40 w 238"/>
                <a:gd name="T5" fmla="*/ 57 h 286"/>
                <a:gd name="T6" fmla="*/ 62 w 238"/>
                <a:gd name="T7" fmla="*/ 7 h 286"/>
                <a:gd name="T8" fmla="*/ 230 w 238"/>
                <a:gd name="T9" fmla="*/ 101 h 286"/>
                <a:gd name="T10" fmla="*/ 40 w 238"/>
                <a:gd name="T11" fmla="*/ 64 h 286"/>
                <a:gd name="T12" fmla="*/ 24 w 238"/>
                <a:gd name="T13" fmla="*/ 1 h 286"/>
                <a:gd name="T14" fmla="*/ 2 w 238"/>
                <a:gd name="T15" fmla="*/ 50 h 286"/>
                <a:gd name="T16" fmla="*/ 19 w 238"/>
                <a:gd name="T17" fmla="*/ 108 h 286"/>
                <a:gd name="T18" fmla="*/ 23 w 238"/>
                <a:gd name="T19" fmla="*/ 112 h 286"/>
                <a:gd name="T20" fmla="*/ 31 w 238"/>
                <a:gd name="T21" fmla="*/ 114 h 286"/>
                <a:gd name="T22" fmla="*/ 116 w 238"/>
                <a:gd name="T23" fmla="*/ 129 h 286"/>
                <a:gd name="T24" fmla="*/ 150 w 238"/>
                <a:gd name="T25" fmla="*/ 286 h 286"/>
                <a:gd name="T26" fmla="*/ 228 w 238"/>
                <a:gd name="T27" fmla="*/ 286 h 286"/>
                <a:gd name="T28" fmla="*/ 197 w 238"/>
                <a:gd name="T29" fmla="*/ 131 h 286"/>
                <a:gd name="T30" fmla="*/ 234 w 238"/>
                <a:gd name="T31" fmla="*/ 88 h 286"/>
                <a:gd name="T32" fmla="*/ 226 w 238"/>
                <a:gd name="T33" fmla="*/ 49 h 286"/>
                <a:gd name="T34" fmla="*/ 210 w 238"/>
                <a:gd name="T35" fmla="*/ 39 h 286"/>
                <a:gd name="T36" fmla="*/ 187 w 238"/>
                <a:gd name="T37" fmla="*/ 33 h 286"/>
                <a:gd name="T38" fmla="*/ 29 w 238"/>
                <a:gd name="T39" fmla="*/ 1 h 286"/>
                <a:gd name="T40" fmla="*/ 24 w 238"/>
                <a:gd name="T41" fmla="*/ 1 h 286"/>
                <a:gd name="T42" fmla="*/ 150 w 238"/>
                <a:gd name="T43" fmla="*/ 286 h 286"/>
                <a:gd name="T44" fmla="*/ 117 w 238"/>
                <a:gd name="T45" fmla="*/ 286 h 286"/>
                <a:gd name="T46" fmla="*/ 79 w 238"/>
                <a:gd name="T47" fmla="*/ 123 h 286"/>
                <a:gd name="T48" fmla="*/ 79 w 238"/>
                <a:gd name="T49" fmla="*/ 168 h 286"/>
                <a:gd name="T50" fmla="*/ 68 w 238"/>
                <a:gd name="T51" fmla="*/ 190 h 286"/>
                <a:gd name="T52" fmla="*/ 129 w 238"/>
                <a:gd name="T53" fmla="*/ 19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38" h="286">
                  <a:moveTo>
                    <a:pt x="61" y="120"/>
                  </a:moveTo>
                  <a:cubicBezTo>
                    <a:pt x="60" y="119"/>
                    <a:pt x="60" y="119"/>
                    <a:pt x="57" y="116"/>
                  </a:cubicBezTo>
                  <a:cubicBezTo>
                    <a:pt x="51" y="107"/>
                    <a:pt x="38" y="82"/>
                    <a:pt x="40" y="57"/>
                  </a:cubicBezTo>
                  <a:cubicBezTo>
                    <a:pt x="42" y="33"/>
                    <a:pt x="52" y="16"/>
                    <a:pt x="62" y="7"/>
                  </a:cubicBezTo>
                  <a:moveTo>
                    <a:pt x="230" y="101"/>
                  </a:moveTo>
                  <a:cubicBezTo>
                    <a:pt x="40" y="64"/>
                    <a:pt x="40" y="64"/>
                    <a:pt x="40" y="64"/>
                  </a:cubicBezTo>
                  <a:moveTo>
                    <a:pt x="24" y="1"/>
                  </a:moveTo>
                  <a:cubicBezTo>
                    <a:pt x="14" y="10"/>
                    <a:pt x="4" y="27"/>
                    <a:pt x="2" y="50"/>
                  </a:cubicBezTo>
                  <a:cubicBezTo>
                    <a:pt x="0" y="75"/>
                    <a:pt x="12" y="99"/>
                    <a:pt x="19" y="108"/>
                  </a:cubicBezTo>
                  <a:cubicBezTo>
                    <a:pt x="21" y="111"/>
                    <a:pt x="22" y="112"/>
                    <a:pt x="23" y="112"/>
                  </a:cubicBezTo>
                  <a:cubicBezTo>
                    <a:pt x="24" y="113"/>
                    <a:pt x="31" y="114"/>
                    <a:pt x="31" y="114"/>
                  </a:cubicBezTo>
                  <a:cubicBezTo>
                    <a:pt x="116" y="129"/>
                    <a:pt x="116" y="129"/>
                    <a:pt x="116" y="129"/>
                  </a:cubicBezTo>
                  <a:cubicBezTo>
                    <a:pt x="150" y="286"/>
                    <a:pt x="150" y="286"/>
                    <a:pt x="150" y="286"/>
                  </a:cubicBezTo>
                  <a:cubicBezTo>
                    <a:pt x="228" y="286"/>
                    <a:pt x="228" y="286"/>
                    <a:pt x="228" y="286"/>
                  </a:cubicBezTo>
                  <a:cubicBezTo>
                    <a:pt x="197" y="131"/>
                    <a:pt x="197" y="131"/>
                    <a:pt x="197" y="131"/>
                  </a:cubicBezTo>
                  <a:cubicBezTo>
                    <a:pt x="197" y="131"/>
                    <a:pt x="226" y="123"/>
                    <a:pt x="234" y="88"/>
                  </a:cubicBezTo>
                  <a:cubicBezTo>
                    <a:pt x="238" y="73"/>
                    <a:pt x="233" y="57"/>
                    <a:pt x="226" y="49"/>
                  </a:cubicBezTo>
                  <a:cubicBezTo>
                    <a:pt x="219" y="42"/>
                    <a:pt x="214" y="41"/>
                    <a:pt x="210" y="39"/>
                  </a:cubicBezTo>
                  <a:cubicBezTo>
                    <a:pt x="206" y="38"/>
                    <a:pt x="187" y="33"/>
                    <a:pt x="187" y="33"/>
                  </a:cubicBezTo>
                  <a:cubicBezTo>
                    <a:pt x="29" y="1"/>
                    <a:pt x="29" y="1"/>
                    <a:pt x="29" y="1"/>
                  </a:cubicBezTo>
                  <a:cubicBezTo>
                    <a:pt x="29" y="1"/>
                    <a:pt x="26" y="0"/>
                    <a:pt x="24" y="1"/>
                  </a:cubicBezTo>
                  <a:close/>
                  <a:moveTo>
                    <a:pt x="150" y="286"/>
                  </a:moveTo>
                  <a:cubicBezTo>
                    <a:pt x="117" y="286"/>
                    <a:pt x="117" y="286"/>
                    <a:pt x="117" y="286"/>
                  </a:cubicBezTo>
                  <a:moveTo>
                    <a:pt x="79" y="123"/>
                  </a:moveTo>
                  <a:cubicBezTo>
                    <a:pt x="79" y="123"/>
                    <a:pt x="79" y="156"/>
                    <a:pt x="79" y="168"/>
                  </a:cubicBezTo>
                  <a:cubicBezTo>
                    <a:pt x="78" y="179"/>
                    <a:pt x="68" y="190"/>
                    <a:pt x="68" y="190"/>
                  </a:cubicBezTo>
                  <a:cubicBezTo>
                    <a:pt x="129" y="190"/>
                    <a:pt x="129" y="190"/>
                    <a:pt x="129" y="190"/>
                  </a:cubicBezTo>
                </a:path>
              </a:pathLst>
            </a:custGeom>
            <a:noFill/>
            <a:ln w="1587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grpSp>
      <p:grpSp>
        <p:nvGrpSpPr>
          <p:cNvPr id="581" name="Group 580">
            <a:extLst>
              <a:ext uri="{FF2B5EF4-FFF2-40B4-BE49-F238E27FC236}">
                <a16:creationId xmlns:a16="http://schemas.microsoft.com/office/drawing/2014/main" id="{5BA7FC8E-7906-4008-B9FE-06B0E1FF6176}"/>
              </a:ext>
            </a:extLst>
          </p:cNvPr>
          <p:cNvGrpSpPr>
            <a:grpSpLocks noChangeAspect="1"/>
          </p:cNvGrpSpPr>
          <p:nvPr/>
        </p:nvGrpSpPr>
        <p:grpSpPr>
          <a:xfrm>
            <a:off x="8184397" y="4178393"/>
            <a:ext cx="424345" cy="424345"/>
            <a:chOff x="8421331" y="4300684"/>
            <a:chExt cx="493683" cy="493683"/>
          </a:xfrm>
        </p:grpSpPr>
        <p:sp useBgFill="1">
          <p:nvSpPr>
            <p:cNvPr id="430" name="Oval 429">
              <a:extLst>
                <a:ext uri="{FF2B5EF4-FFF2-40B4-BE49-F238E27FC236}">
                  <a16:creationId xmlns:a16="http://schemas.microsoft.com/office/drawing/2014/main" id="{2D3ABFF8-3029-44B2-8A51-CD2450F50294}"/>
                </a:ext>
              </a:extLst>
            </p:cNvPr>
            <p:cNvSpPr/>
            <p:nvPr/>
          </p:nvSpPr>
          <p:spPr bwMode="auto">
            <a:xfrm rot="4356482">
              <a:off x="8421331" y="4300684"/>
              <a:ext cx="493683" cy="493683"/>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4" name="CellPhone_E8EA" title="Icon of a cellphone">
              <a:extLst>
                <a:ext uri="{FF2B5EF4-FFF2-40B4-BE49-F238E27FC236}">
                  <a16:creationId xmlns:a16="http://schemas.microsoft.com/office/drawing/2014/main" id="{8CAE3ED1-7709-4CFA-9AA9-763F9339D56A}"/>
                </a:ext>
              </a:extLst>
            </p:cNvPr>
            <p:cNvSpPr>
              <a:spLocks noChangeAspect="1" noEditPoints="1"/>
            </p:cNvSpPr>
            <p:nvPr/>
          </p:nvSpPr>
          <p:spPr bwMode="auto">
            <a:xfrm>
              <a:off x="8553266" y="4370674"/>
              <a:ext cx="219493" cy="365760"/>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sz="918">
                <a:gradFill>
                  <a:gsLst>
                    <a:gs pos="0">
                      <a:srgbClr val="505050"/>
                    </a:gs>
                    <a:gs pos="100000">
                      <a:srgbClr val="505050"/>
                    </a:gs>
                  </a:gsLst>
                </a:gradFill>
                <a:latin typeface="Segoe UI"/>
              </a:endParaRPr>
            </a:p>
          </p:txBody>
        </p:sp>
      </p:grpSp>
      <p:grpSp>
        <p:nvGrpSpPr>
          <p:cNvPr id="563" name="Group 562">
            <a:extLst>
              <a:ext uri="{FF2B5EF4-FFF2-40B4-BE49-F238E27FC236}">
                <a16:creationId xmlns:a16="http://schemas.microsoft.com/office/drawing/2014/main" id="{692942A1-DEAD-49C9-B3C7-E2F33D44D7D6}"/>
              </a:ext>
            </a:extLst>
          </p:cNvPr>
          <p:cNvGrpSpPr>
            <a:grpSpLocks noChangeAspect="1"/>
          </p:cNvGrpSpPr>
          <p:nvPr/>
        </p:nvGrpSpPr>
        <p:grpSpPr>
          <a:xfrm>
            <a:off x="7518049" y="4443450"/>
            <a:ext cx="466302" cy="466302"/>
            <a:chOff x="8424907" y="5060951"/>
            <a:chExt cx="604488" cy="604488"/>
          </a:xfrm>
        </p:grpSpPr>
        <p:sp useBgFill="1">
          <p:nvSpPr>
            <p:cNvPr id="431" name="Oval 430">
              <a:extLst>
                <a:ext uri="{FF2B5EF4-FFF2-40B4-BE49-F238E27FC236}">
                  <a16:creationId xmlns:a16="http://schemas.microsoft.com/office/drawing/2014/main" id="{F858DD9E-04BC-4484-9E88-2D4DC8B286F0}"/>
                </a:ext>
              </a:extLst>
            </p:cNvPr>
            <p:cNvSpPr/>
            <p:nvPr/>
          </p:nvSpPr>
          <p:spPr bwMode="auto">
            <a:xfrm rot="1315268">
              <a:off x="8424907" y="5060951"/>
              <a:ext cx="604488" cy="604488"/>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5" name="Laptop_E770" title="Icon of a laptop">
              <a:extLst>
                <a:ext uri="{FF2B5EF4-FFF2-40B4-BE49-F238E27FC236}">
                  <a16:creationId xmlns:a16="http://schemas.microsoft.com/office/drawing/2014/main" id="{D1449461-56C4-42BB-8017-B647C8433A48}"/>
                </a:ext>
              </a:extLst>
            </p:cNvPr>
            <p:cNvSpPr>
              <a:spLocks noChangeAspect="1" noEditPoints="1"/>
            </p:cNvSpPr>
            <p:nvPr/>
          </p:nvSpPr>
          <p:spPr bwMode="auto">
            <a:xfrm>
              <a:off x="8497531" y="5197557"/>
              <a:ext cx="457200" cy="305079"/>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sz="918">
                <a:gradFill>
                  <a:gsLst>
                    <a:gs pos="0">
                      <a:srgbClr val="505050"/>
                    </a:gs>
                    <a:gs pos="100000">
                      <a:srgbClr val="505050"/>
                    </a:gs>
                  </a:gsLst>
                </a:gradFill>
                <a:latin typeface="Segoe UI"/>
              </a:endParaRPr>
            </a:p>
          </p:txBody>
        </p:sp>
      </p:grpSp>
      <p:grpSp>
        <p:nvGrpSpPr>
          <p:cNvPr id="562" name="Group 561">
            <a:extLst>
              <a:ext uri="{FF2B5EF4-FFF2-40B4-BE49-F238E27FC236}">
                <a16:creationId xmlns:a16="http://schemas.microsoft.com/office/drawing/2014/main" id="{22076BA7-8912-4715-94D5-281A0B08DF40}"/>
              </a:ext>
            </a:extLst>
          </p:cNvPr>
          <p:cNvGrpSpPr>
            <a:grpSpLocks noChangeAspect="1"/>
          </p:cNvGrpSpPr>
          <p:nvPr/>
        </p:nvGrpSpPr>
        <p:grpSpPr>
          <a:xfrm>
            <a:off x="7481925" y="5914723"/>
            <a:ext cx="466302" cy="466302"/>
            <a:chOff x="7389406" y="5633327"/>
            <a:chExt cx="604488" cy="604488"/>
          </a:xfrm>
        </p:grpSpPr>
        <p:sp useBgFill="1">
          <p:nvSpPr>
            <p:cNvPr id="432" name="Oval 431">
              <a:extLst>
                <a:ext uri="{FF2B5EF4-FFF2-40B4-BE49-F238E27FC236}">
                  <a16:creationId xmlns:a16="http://schemas.microsoft.com/office/drawing/2014/main" id="{AE3C98B5-5C83-4209-9530-B68FD9149EE9}"/>
                </a:ext>
              </a:extLst>
            </p:cNvPr>
            <p:cNvSpPr/>
            <p:nvPr/>
          </p:nvSpPr>
          <p:spPr bwMode="auto">
            <a:xfrm rot="829071">
              <a:off x="7389406" y="5633327"/>
              <a:ext cx="604488" cy="604488"/>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6" name="Devices3_EA6C" title="Icon of a cellphone in front of a monitor">
              <a:extLst>
                <a:ext uri="{FF2B5EF4-FFF2-40B4-BE49-F238E27FC236}">
                  <a16:creationId xmlns:a16="http://schemas.microsoft.com/office/drawing/2014/main" id="{48B9BA33-127A-4B4A-81CF-258C09FA4DB8}"/>
                </a:ext>
              </a:extLst>
            </p:cNvPr>
            <p:cNvSpPr>
              <a:spLocks noChangeAspect="1" noEditPoints="1"/>
            </p:cNvSpPr>
            <p:nvPr/>
          </p:nvSpPr>
          <p:spPr bwMode="auto">
            <a:xfrm>
              <a:off x="7479885" y="5774213"/>
              <a:ext cx="411480" cy="285065"/>
            </a:xfrm>
            <a:custGeom>
              <a:avLst/>
              <a:gdLst>
                <a:gd name="T0" fmla="*/ 1320 w 5719"/>
                <a:gd name="T1" fmla="*/ 3962 h 3962"/>
                <a:gd name="T2" fmla="*/ 0 w 5719"/>
                <a:gd name="T3" fmla="*/ 3962 h 3962"/>
                <a:gd name="T4" fmla="*/ 0 w 5719"/>
                <a:gd name="T5" fmla="*/ 1761 h 3962"/>
                <a:gd name="T6" fmla="*/ 1320 w 5719"/>
                <a:gd name="T7" fmla="*/ 1761 h 3962"/>
                <a:gd name="T8" fmla="*/ 1320 w 5719"/>
                <a:gd name="T9" fmla="*/ 3962 h 3962"/>
                <a:gd name="T10" fmla="*/ 1320 w 5719"/>
                <a:gd name="T11" fmla="*/ 3081 h 3962"/>
                <a:gd name="T12" fmla="*/ 5719 w 5719"/>
                <a:gd name="T13" fmla="*/ 3081 h 3962"/>
                <a:gd name="T14" fmla="*/ 5719 w 5719"/>
                <a:gd name="T15" fmla="*/ 0 h 3962"/>
                <a:gd name="T16" fmla="*/ 440 w 5719"/>
                <a:gd name="T17" fmla="*/ 0 h 3962"/>
                <a:gd name="T18" fmla="*/ 440 w 5719"/>
                <a:gd name="T19" fmla="*/ 1761 h 3962"/>
                <a:gd name="T20" fmla="*/ 3080 w 5719"/>
                <a:gd name="T21" fmla="*/ 3962 h 3962"/>
                <a:gd name="T22" fmla="*/ 3080 w 5719"/>
                <a:gd name="T23" fmla="*/ 3081 h 3962"/>
                <a:gd name="T24" fmla="*/ 4180 w 5719"/>
                <a:gd name="T25" fmla="*/ 3962 h 3962"/>
                <a:gd name="T26" fmla="*/ 1980 w 5719"/>
                <a:gd name="T27" fmla="*/ 3962 h 39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19" h="3962">
                  <a:moveTo>
                    <a:pt x="1320" y="3962"/>
                  </a:moveTo>
                  <a:lnTo>
                    <a:pt x="0" y="3962"/>
                  </a:lnTo>
                  <a:lnTo>
                    <a:pt x="0" y="1761"/>
                  </a:lnTo>
                  <a:lnTo>
                    <a:pt x="1320" y="1761"/>
                  </a:lnTo>
                  <a:lnTo>
                    <a:pt x="1320" y="3962"/>
                  </a:lnTo>
                  <a:moveTo>
                    <a:pt x="1320" y="3081"/>
                  </a:moveTo>
                  <a:lnTo>
                    <a:pt x="5719" y="3081"/>
                  </a:lnTo>
                  <a:lnTo>
                    <a:pt x="5719" y="0"/>
                  </a:lnTo>
                  <a:lnTo>
                    <a:pt x="440" y="0"/>
                  </a:lnTo>
                  <a:lnTo>
                    <a:pt x="440" y="1761"/>
                  </a:lnTo>
                  <a:moveTo>
                    <a:pt x="3080" y="3962"/>
                  </a:moveTo>
                  <a:lnTo>
                    <a:pt x="3080" y="3081"/>
                  </a:lnTo>
                  <a:moveTo>
                    <a:pt x="4180" y="3962"/>
                  </a:moveTo>
                  <a:lnTo>
                    <a:pt x="1980" y="3962"/>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sz="918">
                <a:gradFill>
                  <a:gsLst>
                    <a:gs pos="0">
                      <a:srgbClr val="505050"/>
                    </a:gs>
                    <a:gs pos="100000">
                      <a:srgbClr val="505050"/>
                    </a:gs>
                  </a:gsLst>
                </a:gradFill>
                <a:latin typeface="Segoe UI"/>
              </a:endParaRPr>
            </a:p>
          </p:txBody>
        </p:sp>
      </p:grpSp>
      <p:grpSp>
        <p:nvGrpSpPr>
          <p:cNvPr id="605" name="Group 604">
            <a:extLst>
              <a:ext uri="{FF2B5EF4-FFF2-40B4-BE49-F238E27FC236}">
                <a16:creationId xmlns:a16="http://schemas.microsoft.com/office/drawing/2014/main" id="{A04D34C1-80D7-4D0A-92C9-164182CCF7B1}"/>
              </a:ext>
            </a:extLst>
          </p:cNvPr>
          <p:cNvGrpSpPr>
            <a:grpSpLocks noChangeAspect="1"/>
          </p:cNvGrpSpPr>
          <p:nvPr/>
        </p:nvGrpSpPr>
        <p:grpSpPr>
          <a:xfrm>
            <a:off x="11437590" y="5230136"/>
            <a:ext cx="466302" cy="466302"/>
            <a:chOff x="2918031" y="2453893"/>
            <a:chExt cx="475798" cy="475798"/>
          </a:xfrm>
        </p:grpSpPr>
        <p:sp useBgFill="1">
          <p:nvSpPr>
            <p:cNvPr id="240" name="Oval 239">
              <a:extLst>
                <a:ext uri="{FF2B5EF4-FFF2-40B4-BE49-F238E27FC236}">
                  <a16:creationId xmlns:a16="http://schemas.microsoft.com/office/drawing/2014/main" id="{82ECB04E-5C41-4FB3-93BA-61F0F99A0145}"/>
                </a:ext>
              </a:extLst>
            </p:cNvPr>
            <p:cNvSpPr/>
            <p:nvPr/>
          </p:nvSpPr>
          <p:spPr bwMode="auto">
            <a:xfrm rot="1018474">
              <a:off x="2918031" y="2453893"/>
              <a:ext cx="475798" cy="475798"/>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44" name="Robot_E99A" title="Icon of a robot">
              <a:extLst>
                <a:ext uri="{FF2B5EF4-FFF2-40B4-BE49-F238E27FC236}">
                  <a16:creationId xmlns:a16="http://schemas.microsoft.com/office/drawing/2014/main" id="{0943582C-C1A5-44BE-BB22-14E28BE7AA34}"/>
                </a:ext>
              </a:extLst>
            </p:cNvPr>
            <p:cNvSpPr>
              <a:spLocks noChangeAspect="1" noEditPoints="1"/>
            </p:cNvSpPr>
            <p:nvPr/>
          </p:nvSpPr>
          <p:spPr bwMode="auto">
            <a:xfrm>
              <a:off x="3014404" y="2470166"/>
              <a:ext cx="283053" cy="365760"/>
            </a:xfrm>
            <a:custGeom>
              <a:avLst/>
              <a:gdLst>
                <a:gd name="T0" fmla="*/ 1750 w 3000"/>
                <a:gd name="T1" fmla="*/ 250 h 3875"/>
                <a:gd name="T2" fmla="*/ 1500 w 3000"/>
                <a:gd name="T3" fmla="*/ 500 h 3875"/>
                <a:gd name="T4" fmla="*/ 1250 w 3000"/>
                <a:gd name="T5" fmla="*/ 250 h 3875"/>
                <a:gd name="T6" fmla="*/ 1500 w 3000"/>
                <a:gd name="T7" fmla="*/ 0 h 3875"/>
                <a:gd name="T8" fmla="*/ 1750 w 3000"/>
                <a:gd name="T9" fmla="*/ 250 h 3875"/>
                <a:gd name="T10" fmla="*/ 2500 w 3000"/>
                <a:gd name="T11" fmla="*/ 2074 h 3875"/>
                <a:gd name="T12" fmla="*/ 2500 w 3000"/>
                <a:gd name="T13" fmla="*/ 1176 h 3875"/>
                <a:gd name="T14" fmla="*/ 2324 w 3000"/>
                <a:gd name="T15" fmla="*/ 1000 h 3875"/>
                <a:gd name="T16" fmla="*/ 676 w 3000"/>
                <a:gd name="T17" fmla="*/ 1000 h 3875"/>
                <a:gd name="T18" fmla="*/ 500 w 3000"/>
                <a:gd name="T19" fmla="*/ 1176 h 3875"/>
                <a:gd name="T20" fmla="*/ 500 w 3000"/>
                <a:gd name="T21" fmla="*/ 2074 h 3875"/>
                <a:gd name="T22" fmla="*/ 676 w 3000"/>
                <a:gd name="T23" fmla="*/ 2250 h 3875"/>
                <a:gd name="T24" fmla="*/ 2324 w 3000"/>
                <a:gd name="T25" fmla="*/ 2250 h 3875"/>
                <a:gd name="T26" fmla="*/ 2500 w 3000"/>
                <a:gd name="T27" fmla="*/ 2074 h 3875"/>
                <a:gd name="T28" fmla="*/ 3000 w 3000"/>
                <a:gd name="T29" fmla="*/ 3875 h 3875"/>
                <a:gd name="T30" fmla="*/ 3000 w 3000"/>
                <a:gd name="T31" fmla="*/ 2958 h 3875"/>
                <a:gd name="T32" fmla="*/ 2792 w 3000"/>
                <a:gd name="T33" fmla="*/ 2750 h 3875"/>
                <a:gd name="T34" fmla="*/ 208 w 3000"/>
                <a:gd name="T35" fmla="*/ 2750 h 3875"/>
                <a:gd name="T36" fmla="*/ 0 w 3000"/>
                <a:gd name="T37" fmla="*/ 2958 h 3875"/>
                <a:gd name="T38" fmla="*/ 0 w 3000"/>
                <a:gd name="T39" fmla="*/ 3875 h 3875"/>
                <a:gd name="T40" fmla="*/ 1000 w 3000"/>
                <a:gd name="T41" fmla="*/ 2250 h 3875"/>
                <a:gd name="T42" fmla="*/ 1000 w 3000"/>
                <a:gd name="T43" fmla="*/ 2750 h 3875"/>
                <a:gd name="T44" fmla="*/ 1500 w 3000"/>
                <a:gd name="T45" fmla="*/ 500 h 3875"/>
                <a:gd name="T46" fmla="*/ 1500 w 3000"/>
                <a:gd name="T47" fmla="*/ 1000 h 3875"/>
                <a:gd name="T48" fmla="*/ 2000 w 3000"/>
                <a:gd name="T49" fmla="*/ 2250 h 3875"/>
                <a:gd name="T50" fmla="*/ 2000 w 3000"/>
                <a:gd name="T51" fmla="*/ 2750 h 3875"/>
                <a:gd name="T52" fmla="*/ 875 w 3000"/>
                <a:gd name="T53" fmla="*/ 1500 h 3875"/>
                <a:gd name="T54" fmla="*/ 1125 w 3000"/>
                <a:gd name="T55" fmla="*/ 1500 h 3875"/>
                <a:gd name="T56" fmla="*/ 1875 w 3000"/>
                <a:gd name="T57" fmla="*/ 1500 h 3875"/>
                <a:gd name="T58" fmla="*/ 2125 w 3000"/>
                <a:gd name="T59" fmla="*/ 1500 h 3875"/>
                <a:gd name="T60" fmla="*/ 381 w 3000"/>
                <a:gd name="T61" fmla="*/ 1375 h 3875"/>
                <a:gd name="T62" fmla="*/ 381 w 3000"/>
                <a:gd name="T63" fmla="*/ 1875 h 3875"/>
                <a:gd name="T64" fmla="*/ 2624 w 3000"/>
                <a:gd name="T65" fmla="*/ 1375 h 3875"/>
                <a:gd name="T66" fmla="*/ 2624 w 3000"/>
                <a:gd name="T67" fmla="*/ 1875 h 38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00" h="3875">
                  <a:moveTo>
                    <a:pt x="1750" y="250"/>
                  </a:moveTo>
                  <a:cubicBezTo>
                    <a:pt x="1750" y="388"/>
                    <a:pt x="1638" y="500"/>
                    <a:pt x="1500" y="500"/>
                  </a:cubicBezTo>
                  <a:cubicBezTo>
                    <a:pt x="1362" y="500"/>
                    <a:pt x="1250" y="388"/>
                    <a:pt x="1250" y="250"/>
                  </a:cubicBezTo>
                  <a:cubicBezTo>
                    <a:pt x="1250" y="112"/>
                    <a:pt x="1362" y="0"/>
                    <a:pt x="1500" y="0"/>
                  </a:cubicBezTo>
                  <a:cubicBezTo>
                    <a:pt x="1638" y="0"/>
                    <a:pt x="1750" y="112"/>
                    <a:pt x="1750" y="250"/>
                  </a:cubicBezTo>
                  <a:close/>
                  <a:moveTo>
                    <a:pt x="2500" y="2074"/>
                  </a:moveTo>
                  <a:cubicBezTo>
                    <a:pt x="2500" y="1176"/>
                    <a:pt x="2500" y="1176"/>
                    <a:pt x="2500" y="1176"/>
                  </a:cubicBezTo>
                  <a:cubicBezTo>
                    <a:pt x="2500" y="1079"/>
                    <a:pt x="2421" y="1000"/>
                    <a:pt x="2324" y="1000"/>
                  </a:cubicBezTo>
                  <a:cubicBezTo>
                    <a:pt x="676" y="1000"/>
                    <a:pt x="676" y="1000"/>
                    <a:pt x="676" y="1000"/>
                  </a:cubicBezTo>
                  <a:cubicBezTo>
                    <a:pt x="579" y="1000"/>
                    <a:pt x="500" y="1079"/>
                    <a:pt x="500" y="1176"/>
                  </a:cubicBezTo>
                  <a:cubicBezTo>
                    <a:pt x="500" y="2074"/>
                    <a:pt x="500" y="2074"/>
                    <a:pt x="500" y="2074"/>
                  </a:cubicBezTo>
                  <a:cubicBezTo>
                    <a:pt x="500" y="2171"/>
                    <a:pt x="579" y="2250"/>
                    <a:pt x="676" y="2250"/>
                  </a:cubicBezTo>
                  <a:cubicBezTo>
                    <a:pt x="2324" y="2250"/>
                    <a:pt x="2324" y="2250"/>
                    <a:pt x="2324" y="2250"/>
                  </a:cubicBezTo>
                  <a:cubicBezTo>
                    <a:pt x="2421" y="2250"/>
                    <a:pt x="2500" y="2171"/>
                    <a:pt x="2500" y="2074"/>
                  </a:cubicBezTo>
                  <a:close/>
                  <a:moveTo>
                    <a:pt x="3000" y="3875"/>
                  </a:moveTo>
                  <a:cubicBezTo>
                    <a:pt x="3000" y="2958"/>
                    <a:pt x="3000" y="2958"/>
                    <a:pt x="3000" y="2958"/>
                  </a:cubicBezTo>
                  <a:cubicBezTo>
                    <a:pt x="3000" y="2843"/>
                    <a:pt x="2907" y="2750"/>
                    <a:pt x="2792" y="2750"/>
                  </a:cubicBezTo>
                  <a:cubicBezTo>
                    <a:pt x="208" y="2750"/>
                    <a:pt x="208" y="2750"/>
                    <a:pt x="208" y="2750"/>
                  </a:cubicBezTo>
                  <a:cubicBezTo>
                    <a:pt x="93" y="2750"/>
                    <a:pt x="0" y="2843"/>
                    <a:pt x="0" y="2958"/>
                  </a:cubicBezTo>
                  <a:cubicBezTo>
                    <a:pt x="0" y="3875"/>
                    <a:pt x="0" y="3875"/>
                    <a:pt x="0" y="3875"/>
                  </a:cubicBezTo>
                  <a:moveTo>
                    <a:pt x="1000" y="2250"/>
                  </a:moveTo>
                  <a:cubicBezTo>
                    <a:pt x="1000" y="2750"/>
                    <a:pt x="1000" y="2750"/>
                    <a:pt x="1000" y="2750"/>
                  </a:cubicBezTo>
                  <a:moveTo>
                    <a:pt x="1500" y="500"/>
                  </a:moveTo>
                  <a:cubicBezTo>
                    <a:pt x="1500" y="1000"/>
                    <a:pt x="1500" y="1000"/>
                    <a:pt x="1500" y="1000"/>
                  </a:cubicBezTo>
                  <a:moveTo>
                    <a:pt x="2000" y="2250"/>
                  </a:moveTo>
                  <a:cubicBezTo>
                    <a:pt x="2000" y="2750"/>
                    <a:pt x="2000" y="2750"/>
                    <a:pt x="2000" y="2750"/>
                  </a:cubicBezTo>
                  <a:moveTo>
                    <a:pt x="875" y="1500"/>
                  </a:moveTo>
                  <a:cubicBezTo>
                    <a:pt x="1125" y="1500"/>
                    <a:pt x="1125" y="1500"/>
                    <a:pt x="1125" y="1500"/>
                  </a:cubicBezTo>
                  <a:moveTo>
                    <a:pt x="1875" y="1500"/>
                  </a:moveTo>
                  <a:cubicBezTo>
                    <a:pt x="2125" y="1500"/>
                    <a:pt x="2125" y="1500"/>
                    <a:pt x="2125" y="1500"/>
                  </a:cubicBezTo>
                  <a:moveTo>
                    <a:pt x="381" y="1375"/>
                  </a:moveTo>
                  <a:cubicBezTo>
                    <a:pt x="381" y="1875"/>
                    <a:pt x="381" y="1875"/>
                    <a:pt x="381" y="1875"/>
                  </a:cubicBezTo>
                  <a:moveTo>
                    <a:pt x="2624" y="1375"/>
                  </a:moveTo>
                  <a:cubicBezTo>
                    <a:pt x="2624" y="1875"/>
                    <a:pt x="2624" y="1875"/>
                    <a:pt x="2624" y="187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sz="918">
                <a:gradFill>
                  <a:gsLst>
                    <a:gs pos="0">
                      <a:srgbClr val="505050"/>
                    </a:gs>
                    <a:gs pos="100000">
                      <a:srgbClr val="505050"/>
                    </a:gs>
                  </a:gsLst>
                </a:gradFill>
                <a:latin typeface="Segoe UI"/>
              </a:endParaRPr>
            </a:p>
          </p:txBody>
        </p:sp>
      </p:grpSp>
      <p:grpSp>
        <p:nvGrpSpPr>
          <p:cNvPr id="573" name="Group 572">
            <a:extLst>
              <a:ext uri="{FF2B5EF4-FFF2-40B4-BE49-F238E27FC236}">
                <a16:creationId xmlns:a16="http://schemas.microsoft.com/office/drawing/2014/main" id="{8B5961A0-25F3-4C1B-AF39-F9972D52C2A7}"/>
              </a:ext>
            </a:extLst>
          </p:cNvPr>
          <p:cNvGrpSpPr>
            <a:grpSpLocks noChangeAspect="1"/>
          </p:cNvGrpSpPr>
          <p:nvPr/>
        </p:nvGrpSpPr>
        <p:grpSpPr>
          <a:xfrm>
            <a:off x="11029871" y="4519617"/>
            <a:ext cx="466302" cy="466302"/>
            <a:chOff x="10742419" y="4392663"/>
            <a:chExt cx="503962" cy="503962"/>
          </a:xfrm>
        </p:grpSpPr>
        <p:sp useBgFill="1">
          <p:nvSpPr>
            <p:cNvPr id="434" name="Oval 433">
              <a:extLst>
                <a:ext uri="{FF2B5EF4-FFF2-40B4-BE49-F238E27FC236}">
                  <a16:creationId xmlns:a16="http://schemas.microsoft.com/office/drawing/2014/main" id="{094BBCF5-5471-4DBA-A052-BCC940421505}"/>
                </a:ext>
              </a:extLst>
            </p:cNvPr>
            <p:cNvSpPr/>
            <p:nvPr/>
          </p:nvSpPr>
          <p:spPr bwMode="auto">
            <a:xfrm rot="829071">
              <a:off x="10742419" y="4392663"/>
              <a:ext cx="503962" cy="503962"/>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48" name="camera_4" title="Icon of a security camera">
              <a:extLst>
                <a:ext uri="{FF2B5EF4-FFF2-40B4-BE49-F238E27FC236}">
                  <a16:creationId xmlns:a16="http://schemas.microsoft.com/office/drawing/2014/main" id="{0E7B45DD-4871-4107-BA74-B03E16A1EAD4}"/>
                </a:ext>
              </a:extLst>
            </p:cNvPr>
            <p:cNvSpPr>
              <a:spLocks noChangeAspect="1" noEditPoints="1"/>
            </p:cNvSpPr>
            <p:nvPr/>
          </p:nvSpPr>
          <p:spPr bwMode="auto">
            <a:xfrm>
              <a:off x="10810826" y="4533107"/>
              <a:ext cx="348001" cy="280518"/>
            </a:xfrm>
            <a:custGeom>
              <a:avLst/>
              <a:gdLst>
                <a:gd name="T0" fmla="*/ 284 w 297"/>
                <a:gd name="T1" fmla="*/ 84 h 238"/>
                <a:gd name="T2" fmla="*/ 13 w 297"/>
                <a:gd name="T3" fmla="*/ 84 h 238"/>
                <a:gd name="T4" fmla="*/ 0 w 297"/>
                <a:gd name="T5" fmla="*/ 71 h 238"/>
                <a:gd name="T6" fmla="*/ 0 w 297"/>
                <a:gd name="T7" fmla="*/ 13 h 238"/>
                <a:gd name="T8" fmla="*/ 13 w 297"/>
                <a:gd name="T9" fmla="*/ 0 h 238"/>
                <a:gd name="T10" fmla="*/ 284 w 297"/>
                <a:gd name="T11" fmla="*/ 0 h 238"/>
                <a:gd name="T12" fmla="*/ 297 w 297"/>
                <a:gd name="T13" fmla="*/ 13 h 238"/>
                <a:gd name="T14" fmla="*/ 297 w 297"/>
                <a:gd name="T15" fmla="*/ 71 h 238"/>
                <a:gd name="T16" fmla="*/ 284 w 297"/>
                <a:gd name="T17" fmla="*/ 84 h 238"/>
                <a:gd name="T18" fmla="*/ 31 w 297"/>
                <a:gd name="T19" fmla="*/ 84 h 238"/>
                <a:gd name="T20" fmla="*/ 31 w 297"/>
                <a:gd name="T21" fmla="*/ 121 h 238"/>
                <a:gd name="T22" fmla="*/ 149 w 297"/>
                <a:gd name="T23" fmla="*/ 238 h 238"/>
                <a:gd name="T24" fmla="*/ 149 w 297"/>
                <a:gd name="T25" fmla="*/ 238 h 238"/>
                <a:gd name="T26" fmla="*/ 266 w 297"/>
                <a:gd name="T27" fmla="*/ 121 h 238"/>
                <a:gd name="T28" fmla="*/ 266 w 297"/>
                <a:gd name="T29" fmla="*/ 84 h 238"/>
                <a:gd name="T30" fmla="*/ 207 w 297"/>
                <a:gd name="T31" fmla="*/ 223 h 238"/>
                <a:gd name="T32" fmla="*/ 207 w 297"/>
                <a:gd name="T33" fmla="*/ 174 h 238"/>
                <a:gd name="T34" fmla="*/ 149 w 297"/>
                <a:gd name="T35" fmla="*/ 115 h 238"/>
                <a:gd name="T36" fmla="*/ 149 w 297"/>
                <a:gd name="T37" fmla="*/ 115 h 238"/>
                <a:gd name="T38" fmla="*/ 90 w 297"/>
                <a:gd name="T39" fmla="*/ 174 h 238"/>
                <a:gd name="T40" fmla="*/ 90 w 297"/>
                <a:gd name="T41" fmla="*/ 223 h 238"/>
                <a:gd name="T42" fmla="*/ 149 w 297"/>
                <a:gd name="T43" fmla="*/ 135 h 238"/>
                <a:gd name="T44" fmla="*/ 112 w 297"/>
                <a:gd name="T45" fmla="*/ 172 h 238"/>
                <a:gd name="T46" fmla="*/ 149 w 297"/>
                <a:gd name="T47" fmla="*/ 209 h 238"/>
                <a:gd name="T48" fmla="*/ 185 w 297"/>
                <a:gd name="T49" fmla="*/ 172 h 238"/>
                <a:gd name="T50" fmla="*/ 149 w 297"/>
                <a:gd name="T51" fmla="*/ 135 h 238"/>
                <a:gd name="T52" fmla="*/ 266 w 297"/>
                <a:gd name="T53" fmla="*/ 41 h 238"/>
                <a:gd name="T54" fmla="*/ 259 w 297"/>
                <a:gd name="T55" fmla="*/ 48 h 238"/>
                <a:gd name="T56" fmla="*/ 266 w 297"/>
                <a:gd name="T57" fmla="*/ 56 h 238"/>
                <a:gd name="T58" fmla="*/ 274 w 297"/>
                <a:gd name="T59" fmla="*/ 48 h 238"/>
                <a:gd name="T60" fmla="*/ 266 w 297"/>
                <a:gd name="T61" fmla="*/ 41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97" h="238">
                  <a:moveTo>
                    <a:pt x="284" y="84"/>
                  </a:moveTo>
                  <a:cubicBezTo>
                    <a:pt x="13" y="84"/>
                    <a:pt x="13" y="84"/>
                    <a:pt x="13" y="84"/>
                  </a:cubicBezTo>
                  <a:cubicBezTo>
                    <a:pt x="6" y="84"/>
                    <a:pt x="0" y="78"/>
                    <a:pt x="0" y="71"/>
                  </a:cubicBezTo>
                  <a:cubicBezTo>
                    <a:pt x="0" y="13"/>
                    <a:pt x="0" y="13"/>
                    <a:pt x="0" y="13"/>
                  </a:cubicBezTo>
                  <a:cubicBezTo>
                    <a:pt x="0" y="6"/>
                    <a:pt x="6" y="0"/>
                    <a:pt x="13" y="0"/>
                  </a:cubicBezTo>
                  <a:cubicBezTo>
                    <a:pt x="284" y="0"/>
                    <a:pt x="284" y="0"/>
                    <a:pt x="284" y="0"/>
                  </a:cubicBezTo>
                  <a:cubicBezTo>
                    <a:pt x="291" y="0"/>
                    <a:pt x="297" y="6"/>
                    <a:pt x="297" y="13"/>
                  </a:cubicBezTo>
                  <a:cubicBezTo>
                    <a:pt x="297" y="71"/>
                    <a:pt x="297" y="71"/>
                    <a:pt x="297" y="71"/>
                  </a:cubicBezTo>
                  <a:cubicBezTo>
                    <a:pt x="297" y="78"/>
                    <a:pt x="291" y="84"/>
                    <a:pt x="284" y="84"/>
                  </a:cubicBezTo>
                  <a:close/>
                  <a:moveTo>
                    <a:pt x="31" y="84"/>
                  </a:moveTo>
                  <a:cubicBezTo>
                    <a:pt x="31" y="121"/>
                    <a:pt x="31" y="121"/>
                    <a:pt x="31" y="121"/>
                  </a:cubicBezTo>
                  <a:cubicBezTo>
                    <a:pt x="31" y="185"/>
                    <a:pt x="84" y="238"/>
                    <a:pt x="149" y="238"/>
                  </a:cubicBezTo>
                  <a:cubicBezTo>
                    <a:pt x="149" y="238"/>
                    <a:pt x="149" y="238"/>
                    <a:pt x="149" y="238"/>
                  </a:cubicBezTo>
                  <a:cubicBezTo>
                    <a:pt x="213" y="238"/>
                    <a:pt x="266" y="185"/>
                    <a:pt x="266" y="121"/>
                  </a:cubicBezTo>
                  <a:cubicBezTo>
                    <a:pt x="266" y="84"/>
                    <a:pt x="266" y="84"/>
                    <a:pt x="266" y="84"/>
                  </a:cubicBezTo>
                  <a:moveTo>
                    <a:pt x="207" y="223"/>
                  </a:moveTo>
                  <a:cubicBezTo>
                    <a:pt x="207" y="174"/>
                    <a:pt x="207" y="174"/>
                    <a:pt x="207" y="174"/>
                  </a:cubicBezTo>
                  <a:cubicBezTo>
                    <a:pt x="207" y="141"/>
                    <a:pt x="181" y="115"/>
                    <a:pt x="149" y="115"/>
                  </a:cubicBezTo>
                  <a:cubicBezTo>
                    <a:pt x="149" y="115"/>
                    <a:pt x="149" y="115"/>
                    <a:pt x="149" y="115"/>
                  </a:cubicBezTo>
                  <a:cubicBezTo>
                    <a:pt x="117" y="115"/>
                    <a:pt x="90" y="141"/>
                    <a:pt x="90" y="174"/>
                  </a:cubicBezTo>
                  <a:cubicBezTo>
                    <a:pt x="90" y="223"/>
                    <a:pt x="90" y="223"/>
                    <a:pt x="90" y="223"/>
                  </a:cubicBezTo>
                  <a:moveTo>
                    <a:pt x="149" y="135"/>
                  </a:moveTo>
                  <a:cubicBezTo>
                    <a:pt x="128" y="135"/>
                    <a:pt x="112" y="152"/>
                    <a:pt x="112" y="172"/>
                  </a:cubicBezTo>
                  <a:cubicBezTo>
                    <a:pt x="112" y="192"/>
                    <a:pt x="128" y="209"/>
                    <a:pt x="149" y="209"/>
                  </a:cubicBezTo>
                  <a:cubicBezTo>
                    <a:pt x="169" y="209"/>
                    <a:pt x="185" y="192"/>
                    <a:pt x="185" y="172"/>
                  </a:cubicBezTo>
                  <a:cubicBezTo>
                    <a:pt x="185" y="152"/>
                    <a:pt x="169" y="135"/>
                    <a:pt x="149" y="135"/>
                  </a:cubicBezTo>
                  <a:close/>
                  <a:moveTo>
                    <a:pt x="266" y="41"/>
                  </a:moveTo>
                  <a:cubicBezTo>
                    <a:pt x="262" y="41"/>
                    <a:pt x="259" y="44"/>
                    <a:pt x="259" y="48"/>
                  </a:cubicBezTo>
                  <a:cubicBezTo>
                    <a:pt x="259" y="53"/>
                    <a:pt x="262" y="56"/>
                    <a:pt x="266" y="56"/>
                  </a:cubicBezTo>
                  <a:cubicBezTo>
                    <a:pt x="270" y="56"/>
                    <a:pt x="274" y="53"/>
                    <a:pt x="274" y="48"/>
                  </a:cubicBezTo>
                  <a:cubicBezTo>
                    <a:pt x="274" y="44"/>
                    <a:pt x="270" y="41"/>
                    <a:pt x="266" y="41"/>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sz="918">
                <a:gradFill>
                  <a:gsLst>
                    <a:gs pos="0">
                      <a:srgbClr val="505050"/>
                    </a:gs>
                    <a:gs pos="100000">
                      <a:srgbClr val="505050"/>
                    </a:gs>
                  </a:gsLst>
                </a:gradFill>
                <a:latin typeface="Segoe UI"/>
              </a:endParaRPr>
            </a:p>
          </p:txBody>
        </p:sp>
      </p:grpSp>
      <p:grpSp>
        <p:nvGrpSpPr>
          <p:cNvPr id="606" name="Group 605">
            <a:extLst>
              <a:ext uri="{FF2B5EF4-FFF2-40B4-BE49-F238E27FC236}">
                <a16:creationId xmlns:a16="http://schemas.microsoft.com/office/drawing/2014/main" id="{A4E765FB-ACE0-414F-8EF6-2DBB5361BA56}"/>
              </a:ext>
            </a:extLst>
          </p:cNvPr>
          <p:cNvGrpSpPr>
            <a:grpSpLocks noChangeAspect="1"/>
          </p:cNvGrpSpPr>
          <p:nvPr/>
        </p:nvGrpSpPr>
        <p:grpSpPr>
          <a:xfrm>
            <a:off x="2904300" y="2040711"/>
            <a:ext cx="466302" cy="466302"/>
            <a:chOff x="1991812" y="2055341"/>
            <a:chExt cx="531570" cy="531570"/>
          </a:xfrm>
        </p:grpSpPr>
        <p:sp useBgFill="1">
          <p:nvSpPr>
            <p:cNvPr id="391" name="Oval 390">
              <a:extLst>
                <a:ext uri="{FF2B5EF4-FFF2-40B4-BE49-F238E27FC236}">
                  <a16:creationId xmlns:a16="http://schemas.microsoft.com/office/drawing/2014/main" id="{D5CE2F6D-6230-4672-9CFD-BA2DFE009A78}"/>
                </a:ext>
              </a:extLst>
            </p:cNvPr>
            <p:cNvSpPr/>
            <p:nvPr/>
          </p:nvSpPr>
          <p:spPr bwMode="auto">
            <a:xfrm rot="20650545">
              <a:off x="1991812" y="2055341"/>
              <a:ext cx="531570" cy="53157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50" name="chip" title="Icon of a computer chip">
              <a:extLst>
                <a:ext uri="{FF2B5EF4-FFF2-40B4-BE49-F238E27FC236}">
                  <a16:creationId xmlns:a16="http://schemas.microsoft.com/office/drawing/2014/main" id="{FA8E668D-3A20-4467-A133-FB31AEC4321D}"/>
                </a:ext>
              </a:extLst>
            </p:cNvPr>
            <p:cNvSpPr>
              <a:spLocks noChangeAspect="1" noEditPoints="1"/>
            </p:cNvSpPr>
            <p:nvPr/>
          </p:nvSpPr>
          <p:spPr bwMode="auto">
            <a:xfrm>
              <a:off x="2078350" y="2138246"/>
              <a:ext cx="358494" cy="365760"/>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sz="918">
                <a:gradFill>
                  <a:gsLst>
                    <a:gs pos="0">
                      <a:srgbClr val="505050"/>
                    </a:gs>
                    <a:gs pos="100000">
                      <a:srgbClr val="505050"/>
                    </a:gs>
                  </a:gsLst>
                </a:gradFill>
                <a:latin typeface="Segoe UI"/>
              </a:endParaRPr>
            </a:p>
          </p:txBody>
        </p:sp>
      </p:grpSp>
      <p:grpSp>
        <p:nvGrpSpPr>
          <p:cNvPr id="599" name="Group 598">
            <a:extLst>
              <a:ext uri="{FF2B5EF4-FFF2-40B4-BE49-F238E27FC236}">
                <a16:creationId xmlns:a16="http://schemas.microsoft.com/office/drawing/2014/main" id="{AB58B505-C0A3-4136-95F9-808F78BB4E63}"/>
              </a:ext>
            </a:extLst>
          </p:cNvPr>
          <p:cNvGrpSpPr>
            <a:grpSpLocks noChangeAspect="1"/>
          </p:cNvGrpSpPr>
          <p:nvPr/>
        </p:nvGrpSpPr>
        <p:grpSpPr>
          <a:xfrm>
            <a:off x="4374827" y="2182786"/>
            <a:ext cx="466302" cy="466302"/>
            <a:chOff x="4333356" y="2180217"/>
            <a:chExt cx="604488" cy="604488"/>
          </a:xfrm>
        </p:grpSpPr>
        <p:sp useBgFill="1">
          <p:nvSpPr>
            <p:cNvPr id="234" name="Oval 233">
              <a:extLst>
                <a:ext uri="{FF2B5EF4-FFF2-40B4-BE49-F238E27FC236}">
                  <a16:creationId xmlns:a16="http://schemas.microsoft.com/office/drawing/2014/main" id="{36EFB385-735B-4EBF-B325-D26AE0BFFDF3}"/>
                </a:ext>
              </a:extLst>
            </p:cNvPr>
            <p:cNvSpPr/>
            <p:nvPr/>
          </p:nvSpPr>
          <p:spPr bwMode="auto">
            <a:xfrm rot="1864674">
              <a:off x="4333356" y="2180217"/>
              <a:ext cx="604488" cy="604488"/>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58" name="Browser_2" title="Icon of a browser window with a home symbol inside">
              <a:extLst>
                <a:ext uri="{FF2B5EF4-FFF2-40B4-BE49-F238E27FC236}">
                  <a16:creationId xmlns:a16="http://schemas.microsoft.com/office/drawing/2014/main" id="{624B03FB-3C8D-4176-960B-D97BDCA8FE81}"/>
                </a:ext>
              </a:extLst>
            </p:cNvPr>
            <p:cNvSpPr>
              <a:spLocks noChangeAspect="1" noEditPoints="1"/>
            </p:cNvSpPr>
            <p:nvPr/>
          </p:nvSpPr>
          <p:spPr bwMode="auto">
            <a:xfrm>
              <a:off x="4413378" y="2289618"/>
              <a:ext cx="430220" cy="365760"/>
            </a:xfrm>
            <a:custGeom>
              <a:avLst/>
              <a:gdLst>
                <a:gd name="T0" fmla="*/ 0 w 335"/>
                <a:gd name="T1" fmla="*/ 0 h 285"/>
                <a:gd name="T2" fmla="*/ 335 w 335"/>
                <a:gd name="T3" fmla="*/ 0 h 285"/>
                <a:gd name="T4" fmla="*/ 335 w 335"/>
                <a:gd name="T5" fmla="*/ 285 h 285"/>
                <a:gd name="T6" fmla="*/ 0 w 335"/>
                <a:gd name="T7" fmla="*/ 285 h 285"/>
                <a:gd name="T8" fmla="*/ 0 w 335"/>
                <a:gd name="T9" fmla="*/ 0 h 285"/>
                <a:gd name="T10" fmla="*/ 0 w 335"/>
                <a:gd name="T11" fmla="*/ 64 h 285"/>
                <a:gd name="T12" fmla="*/ 335 w 335"/>
                <a:gd name="T13" fmla="*/ 64 h 285"/>
                <a:gd name="T14" fmla="*/ 293 w 335"/>
                <a:gd name="T15" fmla="*/ 36 h 285"/>
                <a:gd name="T16" fmla="*/ 298 w 335"/>
                <a:gd name="T17" fmla="*/ 31 h 285"/>
                <a:gd name="T18" fmla="*/ 293 w 335"/>
                <a:gd name="T19" fmla="*/ 27 h 285"/>
                <a:gd name="T20" fmla="*/ 289 w 335"/>
                <a:gd name="T21" fmla="*/ 31 h 285"/>
                <a:gd name="T22" fmla="*/ 293 w 335"/>
                <a:gd name="T23" fmla="*/ 36 h 285"/>
                <a:gd name="T24" fmla="*/ 240 w 335"/>
                <a:gd name="T25" fmla="*/ 36 h 285"/>
                <a:gd name="T26" fmla="*/ 245 w 335"/>
                <a:gd name="T27" fmla="*/ 31 h 285"/>
                <a:gd name="T28" fmla="*/ 240 w 335"/>
                <a:gd name="T29" fmla="*/ 27 h 285"/>
                <a:gd name="T30" fmla="*/ 235 w 335"/>
                <a:gd name="T31" fmla="*/ 31 h 285"/>
                <a:gd name="T32" fmla="*/ 240 w 335"/>
                <a:gd name="T33" fmla="*/ 36 h 285"/>
                <a:gd name="T34" fmla="*/ 187 w 335"/>
                <a:gd name="T35" fmla="*/ 36 h 285"/>
                <a:gd name="T36" fmla="*/ 192 w 335"/>
                <a:gd name="T37" fmla="*/ 31 h 285"/>
                <a:gd name="T38" fmla="*/ 187 w 335"/>
                <a:gd name="T39" fmla="*/ 27 h 285"/>
                <a:gd name="T40" fmla="*/ 182 w 335"/>
                <a:gd name="T41" fmla="*/ 31 h 285"/>
                <a:gd name="T42" fmla="*/ 187 w 335"/>
                <a:gd name="T43" fmla="*/ 36 h 285"/>
                <a:gd name="T44" fmla="*/ 157 w 335"/>
                <a:gd name="T45" fmla="*/ 233 h 285"/>
                <a:gd name="T46" fmla="*/ 157 w 335"/>
                <a:gd name="T47" fmla="*/ 190 h 285"/>
                <a:gd name="T48" fmla="*/ 185 w 335"/>
                <a:gd name="T49" fmla="*/ 190 h 285"/>
                <a:gd name="T50" fmla="*/ 185 w 335"/>
                <a:gd name="T51" fmla="*/ 233 h 285"/>
                <a:gd name="T52" fmla="*/ 232 w 335"/>
                <a:gd name="T53" fmla="*/ 233 h 285"/>
                <a:gd name="T54" fmla="*/ 232 w 335"/>
                <a:gd name="T55" fmla="*/ 165 h 285"/>
                <a:gd name="T56" fmla="*/ 171 w 335"/>
                <a:gd name="T57" fmla="*/ 105 h 285"/>
                <a:gd name="T58" fmla="*/ 111 w 335"/>
                <a:gd name="T59" fmla="*/ 165 h 285"/>
                <a:gd name="T60" fmla="*/ 111 w 335"/>
                <a:gd name="T61" fmla="*/ 233 h 285"/>
                <a:gd name="T62" fmla="*/ 157 w 335"/>
                <a:gd name="T63" fmla="*/ 233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35" h="285">
                  <a:moveTo>
                    <a:pt x="0" y="0"/>
                  </a:moveTo>
                  <a:cubicBezTo>
                    <a:pt x="335" y="0"/>
                    <a:pt x="335" y="0"/>
                    <a:pt x="335" y="0"/>
                  </a:cubicBezTo>
                  <a:cubicBezTo>
                    <a:pt x="335" y="285"/>
                    <a:pt x="335" y="285"/>
                    <a:pt x="335" y="285"/>
                  </a:cubicBezTo>
                  <a:cubicBezTo>
                    <a:pt x="0" y="285"/>
                    <a:pt x="0" y="285"/>
                    <a:pt x="0" y="285"/>
                  </a:cubicBezTo>
                  <a:cubicBezTo>
                    <a:pt x="0" y="0"/>
                    <a:pt x="0" y="0"/>
                    <a:pt x="0" y="0"/>
                  </a:cubicBezTo>
                  <a:close/>
                  <a:moveTo>
                    <a:pt x="0" y="64"/>
                  </a:moveTo>
                  <a:cubicBezTo>
                    <a:pt x="335" y="64"/>
                    <a:pt x="335" y="64"/>
                    <a:pt x="335" y="64"/>
                  </a:cubicBezTo>
                  <a:moveTo>
                    <a:pt x="293" y="36"/>
                  </a:moveTo>
                  <a:cubicBezTo>
                    <a:pt x="296" y="36"/>
                    <a:pt x="298" y="34"/>
                    <a:pt x="298" y="31"/>
                  </a:cubicBezTo>
                  <a:cubicBezTo>
                    <a:pt x="298" y="29"/>
                    <a:pt x="296" y="27"/>
                    <a:pt x="293" y="27"/>
                  </a:cubicBezTo>
                  <a:cubicBezTo>
                    <a:pt x="291" y="27"/>
                    <a:pt x="289" y="29"/>
                    <a:pt x="289" y="31"/>
                  </a:cubicBezTo>
                  <a:cubicBezTo>
                    <a:pt x="289" y="34"/>
                    <a:pt x="291" y="36"/>
                    <a:pt x="293" y="36"/>
                  </a:cubicBezTo>
                  <a:close/>
                  <a:moveTo>
                    <a:pt x="240" y="36"/>
                  </a:moveTo>
                  <a:cubicBezTo>
                    <a:pt x="243" y="36"/>
                    <a:pt x="245" y="34"/>
                    <a:pt x="245" y="31"/>
                  </a:cubicBezTo>
                  <a:cubicBezTo>
                    <a:pt x="245" y="29"/>
                    <a:pt x="243" y="27"/>
                    <a:pt x="240" y="27"/>
                  </a:cubicBezTo>
                  <a:cubicBezTo>
                    <a:pt x="238" y="27"/>
                    <a:pt x="235" y="29"/>
                    <a:pt x="235" y="31"/>
                  </a:cubicBezTo>
                  <a:cubicBezTo>
                    <a:pt x="235" y="34"/>
                    <a:pt x="238" y="36"/>
                    <a:pt x="240" y="36"/>
                  </a:cubicBezTo>
                  <a:close/>
                  <a:moveTo>
                    <a:pt x="187" y="36"/>
                  </a:moveTo>
                  <a:cubicBezTo>
                    <a:pt x="189" y="36"/>
                    <a:pt x="192" y="34"/>
                    <a:pt x="192" y="31"/>
                  </a:cubicBezTo>
                  <a:cubicBezTo>
                    <a:pt x="192" y="29"/>
                    <a:pt x="189" y="27"/>
                    <a:pt x="187" y="27"/>
                  </a:cubicBezTo>
                  <a:cubicBezTo>
                    <a:pt x="184" y="27"/>
                    <a:pt x="182" y="29"/>
                    <a:pt x="182" y="31"/>
                  </a:cubicBezTo>
                  <a:cubicBezTo>
                    <a:pt x="182" y="34"/>
                    <a:pt x="184" y="36"/>
                    <a:pt x="187" y="36"/>
                  </a:cubicBezTo>
                  <a:close/>
                  <a:moveTo>
                    <a:pt x="157" y="233"/>
                  </a:moveTo>
                  <a:cubicBezTo>
                    <a:pt x="157" y="190"/>
                    <a:pt x="157" y="190"/>
                    <a:pt x="157" y="190"/>
                  </a:cubicBezTo>
                  <a:cubicBezTo>
                    <a:pt x="185" y="190"/>
                    <a:pt x="185" y="190"/>
                    <a:pt x="185" y="190"/>
                  </a:cubicBezTo>
                  <a:cubicBezTo>
                    <a:pt x="185" y="233"/>
                    <a:pt x="185" y="233"/>
                    <a:pt x="185" y="233"/>
                  </a:cubicBezTo>
                  <a:cubicBezTo>
                    <a:pt x="232" y="233"/>
                    <a:pt x="232" y="233"/>
                    <a:pt x="232" y="233"/>
                  </a:cubicBezTo>
                  <a:cubicBezTo>
                    <a:pt x="232" y="165"/>
                    <a:pt x="232" y="165"/>
                    <a:pt x="232" y="165"/>
                  </a:cubicBezTo>
                  <a:cubicBezTo>
                    <a:pt x="171" y="105"/>
                    <a:pt x="171" y="105"/>
                    <a:pt x="171" y="105"/>
                  </a:cubicBezTo>
                  <a:cubicBezTo>
                    <a:pt x="111" y="165"/>
                    <a:pt x="111" y="165"/>
                    <a:pt x="111" y="165"/>
                  </a:cubicBezTo>
                  <a:cubicBezTo>
                    <a:pt x="111" y="233"/>
                    <a:pt x="111" y="233"/>
                    <a:pt x="111" y="233"/>
                  </a:cubicBezTo>
                  <a:lnTo>
                    <a:pt x="157" y="233"/>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grpSp>
      <p:grpSp>
        <p:nvGrpSpPr>
          <p:cNvPr id="594" name="Group 593">
            <a:extLst>
              <a:ext uri="{FF2B5EF4-FFF2-40B4-BE49-F238E27FC236}">
                <a16:creationId xmlns:a16="http://schemas.microsoft.com/office/drawing/2014/main" id="{A0220D41-32CD-48AE-AC9F-65D96473AB07}"/>
              </a:ext>
            </a:extLst>
          </p:cNvPr>
          <p:cNvGrpSpPr>
            <a:grpSpLocks noChangeAspect="1"/>
          </p:cNvGrpSpPr>
          <p:nvPr/>
        </p:nvGrpSpPr>
        <p:grpSpPr>
          <a:xfrm>
            <a:off x="8746371" y="2126614"/>
            <a:ext cx="505783" cy="505783"/>
            <a:chOff x="8078398" y="2264154"/>
            <a:chExt cx="534779" cy="534779"/>
          </a:xfrm>
        </p:grpSpPr>
        <p:sp useBgFill="1">
          <p:nvSpPr>
            <p:cNvPr id="210" name="Oval 209">
              <a:extLst>
                <a:ext uri="{FF2B5EF4-FFF2-40B4-BE49-F238E27FC236}">
                  <a16:creationId xmlns:a16="http://schemas.microsoft.com/office/drawing/2014/main" id="{42064A24-2028-49BF-BE10-C35EE0920AC7}"/>
                </a:ext>
              </a:extLst>
            </p:cNvPr>
            <p:cNvSpPr/>
            <p:nvPr/>
          </p:nvSpPr>
          <p:spPr bwMode="auto">
            <a:xfrm rot="499123">
              <a:off x="8078398" y="2264154"/>
              <a:ext cx="534779" cy="534779"/>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68" name="girl" title="Icon of a young woman">
              <a:extLst>
                <a:ext uri="{FF2B5EF4-FFF2-40B4-BE49-F238E27FC236}">
                  <a16:creationId xmlns:a16="http://schemas.microsoft.com/office/drawing/2014/main" id="{9BDE62DF-C607-48E1-A364-FAF5B717ED34}"/>
                </a:ext>
              </a:extLst>
            </p:cNvPr>
            <p:cNvSpPr>
              <a:spLocks noChangeAspect="1" noEditPoints="1"/>
            </p:cNvSpPr>
            <p:nvPr/>
          </p:nvSpPr>
          <p:spPr bwMode="auto">
            <a:xfrm>
              <a:off x="8169012" y="2348401"/>
              <a:ext cx="308832" cy="365760"/>
            </a:xfrm>
            <a:custGeom>
              <a:avLst/>
              <a:gdLst>
                <a:gd name="T0" fmla="*/ 65 w 299"/>
                <a:gd name="T1" fmla="*/ 119 h 354"/>
                <a:gd name="T2" fmla="*/ 169 w 299"/>
                <a:gd name="T3" fmla="*/ 15 h 354"/>
                <a:gd name="T4" fmla="*/ 273 w 299"/>
                <a:gd name="T5" fmla="*/ 119 h 354"/>
                <a:gd name="T6" fmla="*/ 169 w 299"/>
                <a:gd name="T7" fmla="*/ 223 h 354"/>
                <a:gd name="T8" fmla="*/ 65 w 299"/>
                <a:gd name="T9" fmla="*/ 119 h 354"/>
                <a:gd name="T10" fmla="*/ 299 w 299"/>
                <a:gd name="T11" fmla="*/ 354 h 354"/>
                <a:gd name="T12" fmla="*/ 169 w 299"/>
                <a:gd name="T13" fmla="*/ 223 h 354"/>
                <a:gd name="T14" fmla="*/ 38 w 299"/>
                <a:gd name="T15" fmla="*/ 354 h 354"/>
                <a:gd name="T16" fmla="*/ 112 w 299"/>
                <a:gd name="T17" fmla="*/ 236 h 354"/>
                <a:gd name="T18" fmla="*/ 169 w 299"/>
                <a:gd name="T19" fmla="*/ 289 h 354"/>
                <a:gd name="T20" fmla="*/ 225 w 299"/>
                <a:gd name="T21" fmla="*/ 236 h 354"/>
                <a:gd name="T22" fmla="*/ 105 w 299"/>
                <a:gd name="T23" fmla="*/ 37 h 354"/>
                <a:gd name="T24" fmla="*/ 165 w 299"/>
                <a:gd name="T25" fmla="*/ 85 h 354"/>
                <a:gd name="T26" fmla="*/ 269 w 299"/>
                <a:gd name="T27" fmla="*/ 90 h 354"/>
                <a:gd name="T28" fmla="*/ 69 w 299"/>
                <a:gd name="T29" fmla="*/ 148 h 354"/>
                <a:gd name="T30" fmla="*/ 105 w 299"/>
                <a:gd name="T31" fmla="*/ 107 h 354"/>
                <a:gd name="T32" fmla="*/ 99 w 299"/>
                <a:gd name="T33" fmla="*/ 42 h 354"/>
                <a:gd name="T34" fmla="*/ 105 w 299"/>
                <a:gd name="T35" fmla="*/ 37 h 354"/>
                <a:gd name="T36" fmla="*/ 55 w 299"/>
                <a:gd name="T37" fmla="*/ 25 h 354"/>
                <a:gd name="T38" fmla="*/ 62 w 299"/>
                <a:gd name="T39" fmla="*/ 109 h 354"/>
                <a:gd name="T40" fmla="*/ 0 w 299"/>
                <a:gd name="T41" fmla="*/ 127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9" h="354">
                  <a:moveTo>
                    <a:pt x="65" y="119"/>
                  </a:moveTo>
                  <a:cubicBezTo>
                    <a:pt x="65" y="62"/>
                    <a:pt x="111" y="15"/>
                    <a:pt x="169" y="15"/>
                  </a:cubicBezTo>
                  <a:cubicBezTo>
                    <a:pt x="226" y="15"/>
                    <a:pt x="273" y="62"/>
                    <a:pt x="273" y="119"/>
                  </a:cubicBezTo>
                  <a:cubicBezTo>
                    <a:pt x="273" y="177"/>
                    <a:pt x="226" y="223"/>
                    <a:pt x="169" y="223"/>
                  </a:cubicBezTo>
                  <a:cubicBezTo>
                    <a:pt x="111" y="223"/>
                    <a:pt x="65" y="177"/>
                    <a:pt x="65" y="119"/>
                  </a:cubicBezTo>
                  <a:close/>
                  <a:moveTo>
                    <a:pt x="299" y="354"/>
                  </a:moveTo>
                  <a:cubicBezTo>
                    <a:pt x="299" y="282"/>
                    <a:pt x="241" y="223"/>
                    <a:pt x="169" y="223"/>
                  </a:cubicBezTo>
                  <a:cubicBezTo>
                    <a:pt x="97" y="223"/>
                    <a:pt x="38" y="282"/>
                    <a:pt x="38" y="354"/>
                  </a:cubicBezTo>
                  <a:moveTo>
                    <a:pt x="112" y="236"/>
                  </a:moveTo>
                  <a:cubicBezTo>
                    <a:pt x="169" y="289"/>
                    <a:pt x="169" y="289"/>
                    <a:pt x="169" y="289"/>
                  </a:cubicBezTo>
                  <a:cubicBezTo>
                    <a:pt x="225" y="236"/>
                    <a:pt x="225" y="236"/>
                    <a:pt x="225" y="236"/>
                  </a:cubicBezTo>
                  <a:moveTo>
                    <a:pt x="105" y="37"/>
                  </a:moveTo>
                  <a:cubicBezTo>
                    <a:pt x="105" y="37"/>
                    <a:pt x="130" y="75"/>
                    <a:pt x="165" y="85"/>
                  </a:cubicBezTo>
                  <a:cubicBezTo>
                    <a:pt x="206" y="96"/>
                    <a:pt x="269" y="90"/>
                    <a:pt x="269" y="90"/>
                  </a:cubicBezTo>
                  <a:moveTo>
                    <a:pt x="69" y="148"/>
                  </a:moveTo>
                  <a:cubicBezTo>
                    <a:pt x="69" y="148"/>
                    <a:pt x="98" y="128"/>
                    <a:pt x="105" y="107"/>
                  </a:cubicBezTo>
                  <a:cubicBezTo>
                    <a:pt x="117" y="68"/>
                    <a:pt x="99" y="42"/>
                    <a:pt x="99" y="42"/>
                  </a:cubicBezTo>
                  <a:moveTo>
                    <a:pt x="105" y="37"/>
                  </a:moveTo>
                  <a:cubicBezTo>
                    <a:pt x="105" y="37"/>
                    <a:pt x="87" y="0"/>
                    <a:pt x="55" y="25"/>
                  </a:cubicBezTo>
                  <a:cubicBezTo>
                    <a:pt x="28" y="47"/>
                    <a:pt x="66" y="87"/>
                    <a:pt x="62" y="109"/>
                  </a:cubicBezTo>
                  <a:cubicBezTo>
                    <a:pt x="55" y="139"/>
                    <a:pt x="0" y="127"/>
                    <a:pt x="0" y="12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sz="918">
                <a:gradFill>
                  <a:gsLst>
                    <a:gs pos="0">
                      <a:srgbClr val="505050"/>
                    </a:gs>
                    <a:gs pos="100000">
                      <a:srgbClr val="505050"/>
                    </a:gs>
                  </a:gsLst>
                </a:gradFill>
                <a:latin typeface="Segoe UI"/>
              </a:endParaRPr>
            </a:p>
          </p:txBody>
        </p:sp>
      </p:grpSp>
      <p:grpSp>
        <p:nvGrpSpPr>
          <p:cNvPr id="595" name="Group 594">
            <a:extLst>
              <a:ext uri="{FF2B5EF4-FFF2-40B4-BE49-F238E27FC236}">
                <a16:creationId xmlns:a16="http://schemas.microsoft.com/office/drawing/2014/main" id="{AAB032C4-D104-43D6-BFB5-9571DC3237FC}"/>
              </a:ext>
            </a:extLst>
          </p:cNvPr>
          <p:cNvGrpSpPr>
            <a:grpSpLocks noChangeAspect="1"/>
          </p:cNvGrpSpPr>
          <p:nvPr/>
        </p:nvGrpSpPr>
        <p:grpSpPr>
          <a:xfrm>
            <a:off x="7553327" y="1909698"/>
            <a:ext cx="466302" cy="466302"/>
            <a:chOff x="7390889" y="2022303"/>
            <a:chExt cx="507144" cy="507144"/>
          </a:xfrm>
        </p:grpSpPr>
        <p:sp useBgFill="1">
          <p:nvSpPr>
            <p:cNvPr id="198" name="Oval 197">
              <a:extLst>
                <a:ext uri="{FF2B5EF4-FFF2-40B4-BE49-F238E27FC236}">
                  <a16:creationId xmlns:a16="http://schemas.microsoft.com/office/drawing/2014/main" id="{D02D3D55-61E2-47D2-AA09-0DB5C253DFCC}"/>
                </a:ext>
              </a:extLst>
            </p:cNvPr>
            <p:cNvSpPr/>
            <p:nvPr/>
          </p:nvSpPr>
          <p:spPr bwMode="auto">
            <a:xfrm rot="4020000">
              <a:off x="7390889" y="2022303"/>
              <a:ext cx="507144" cy="507144"/>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69" name="girl_2" title="Icon of a woman">
              <a:extLst>
                <a:ext uri="{FF2B5EF4-FFF2-40B4-BE49-F238E27FC236}">
                  <a16:creationId xmlns:a16="http://schemas.microsoft.com/office/drawing/2014/main" id="{7323F2EE-1CFA-4EC6-AC78-F912AEB47663}"/>
                </a:ext>
              </a:extLst>
            </p:cNvPr>
            <p:cNvSpPr>
              <a:spLocks noChangeAspect="1" noEditPoints="1"/>
            </p:cNvSpPr>
            <p:nvPr/>
          </p:nvSpPr>
          <p:spPr bwMode="auto">
            <a:xfrm>
              <a:off x="7466785" y="2068928"/>
              <a:ext cx="355352" cy="365760"/>
            </a:xfrm>
            <a:custGeom>
              <a:avLst/>
              <a:gdLst>
                <a:gd name="T0" fmla="*/ 62 w 331"/>
                <a:gd name="T1" fmla="*/ 104 h 339"/>
                <a:gd name="T2" fmla="*/ 166 w 331"/>
                <a:gd name="T3" fmla="*/ 0 h 339"/>
                <a:gd name="T4" fmla="*/ 270 w 331"/>
                <a:gd name="T5" fmla="*/ 104 h 339"/>
                <a:gd name="T6" fmla="*/ 166 w 331"/>
                <a:gd name="T7" fmla="*/ 208 h 339"/>
                <a:gd name="T8" fmla="*/ 62 w 331"/>
                <a:gd name="T9" fmla="*/ 104 h 339"/>
                <a:gd name="T10" fmla="*/ 296 w 331"/>
                <a:gd name="T11" fmla="*/ 339 h 339"/>
                <a:gd name="T12" fmla="*/ 166 w 331"/>
                <a:gd name="T13" fmla="*/ 208 h 339"/>
                <a:gd name="T14" fmla="*/ 35 w 331"/>
                <a:gd name="T15" fmla="*/ 339 h 339"/>
                <a:gd name="T16" fmla="*/ 109 w 331"/>
                <a:gd name="T17" fmla="*/ 221 h 339"/>
                <a:gd name="T18" fmla="*/ 166 w 331"/>
                <a:gd name="T19" fmla="*/ 274 h 339"/>
                <a:gd name="T20" fmla="*/ 222 w 331"/>
                <a:gd name="T21" fmla="*/ 221 h 339"/>
                <a:gd name="T22" fmla="*/ 0 w 331"/>
                <a:gd name="T23" fmla="*/ 190 h 339"/>
                <a:gd name="T24" fmla="*/ 31 w 331"/>
                <a:gd name="T25" fmla="*/ 217 h 339"/>
                <a:gd name="T26" fmla="*/ 62 w 331"/>
                <a:gd name="T27" fmla="*/ 190 h 339"/>
                <a:gd name="T28" fmla="*/ 62 w 331"/>
                <a:gd name="T29" fmla="*/ 101 h 339"/>
                <a:gd name="T30" fmla="*/ 62 w 331"/>
                <a:gd name="T31" fmla="*/ 192 h 339"/>
                <a:gd name="T32" fmla="*/ 270 w 331"/>
                <a:gd name="T33" fmla="*/ 190 h 339"/>
                <a:gd name="T34" fmla="*/ 300 w 331"/>
                <a:gd name="T35" fmla="*/ 217 h 339"/>
                <a:gd name="T36" fmla="*/ 331 w 331"/>
                <a:gd name="T37" fmla="*/ 190 h 339"/>
                <a:gd name="T38" fmla="*/ 270 w 331"/>
                <a:gd name="T39" fmla="*/ 101 h 339"/>
                <a:gd name="T40" fmla="*/ 270 w 331"/>
                <a:gd name="T41" fmla="*/ 192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1" h="339">
                  <a:moveTo>
                    <a:pt x="62" y="104"/>
                  </a:moveTo>
                  <a:cubicBezTo>
                    <a:pt x="62" y="47"/>
                    <a:pt x="108" y="0"/>
                    <a:pt x="166" y="0"/>
                  </a:cubicBezTo>
                  <a:cubicBezTo>
                    <a:pt x="223" y="0"/>
                    <a:pt x="270" y="47"/>
                    <a:pt x="270" y="104"/>
                  </a:cubicBezTo>
                  <a:cubicBezTo>
                    <a:pt x="270" y="162"/>
                    <a:pt x="223" y="208"/>
                    <a:pt x="166" y="208"/>
                  </a:cubicBezTo>
                  <a:cubicBezTo>
                    <a:pt x="108" y="208"/>
                    <a:pt x="62" y="162"/>
                    <a:pt x="62" y="104"/>
                  </a:cubicBezTo>
                  <a:close/>
                  <a:moveTo>
                    <a:pt x="296" y="339"/>
                  </a:moveTo>
                  <a:cubicBezTo>
                    <a:pt x="296" y="267"/>
                    <a:pt x="238" y="208"/>
                    <a:pt x="166" y="208"/>
                  </a:cubicBezTo>
                  <a:cubicBezTo>
                    <a:pt x="94" y="208"/>
                    <a:pt x="35" y="267"/>
                    <a:pt x="35" y="339"/>
                  </a:cubicBezTo>
                  <a:moveTo>
                    <a:pt x="109" y="221"/>
                  </a:moveTo>
                  <a:cubicBezTo>
                    <a:pt x="166" y="274"/>
                    <a:pt x="166" y="274"/>
                    <a:pt x="166" y="274"/>
                  </a:cubicBezTo>
                  <a:cubicBezTo>
                    <a:pt x="222" y="221"/>
                    <a:pt x="222" y="221"/>
                    <a:pt x="222" y="221"/>
                  </a:cubicBezTo>
                  <a:moveTo>
                    <a:pt x="0" y="190"/>
                  </a:moveTo>
                  <a:cubicBezTo>
                    <a:pt x="0" y="205"/>
                    <a:pt x="14" y="217"/>
                    <a:pt x="31" y="217"/>
                  </a:cubicBezTo>
                  <a:cubicBezTo>
                    <a:pt x="48" y="217"/>
                    <a:pt x="62" y="205"/>
                    <a:pt x="62" y="190"/>
                  </a:cubicBezTo>
                  <a:moveTo>
                    <a:pt x="62" y="101"/>
                  </a:moveTo>
                  <a:cubicBezTo>
                    <a:pt x="62" y="192"/>
                    <a:pt x="62" y="192"/>
                    <a:pt x="62" y="192"/>
                  </a:cubicBezTo>
                  <a:moveTo>
                    <a:pt x="270" y="190"/>
                  </a:moveTo>
                  <a:cubicBezTo>
                    <a:pt x="270" y="205"/>
                    <a:pt x="283" y="217"/>
                    <a:pt x="300" y="217"/>
                  </a:cubicBezTo>
                  <a:cubicBezTo>
                    <a:pt x="317" y="217"/>
                    <a:pt x="331" y="205"/>
                    <a:pt x="331" y="190"/>
                  </a:cubicBezTo>
                  <a:moveTo>
                    <a:pt x="270" y="101"/>
                  </a:moveTo>
                  <a:cubicBezTo>
                    <a:pt x="270" y="192"/>
                    <a:pt x="270" y="192"/>
                    <a:pt x="270" y="192"/>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sz="918">
                <a:gradFill>
                  <a:gsLst>
                    <a:gs pos="0">
                      <a:srgbClr val="505050"/>
                    </a:gs>
                    <a:gs pos="100000">
                      <a:srgbClr val="505050"/>
                    </a:gs>
                  </a:gsLst>
                </a:gradFill>
                <a:latin typeface="Segoe UI"/>
              </a:endParaRPr>
            </a:p>
          </p:txBody>
        </p:sp>
      </p:grpSp>
      <p:grpSp>
        <p:nvGrpSpPr>
          <p:cNvPr id="625" name="Group 624">
            <a:extLst>
              <a:ext uri="{FF2B5EF4-FFF2-40B4-BE49-F238E27FC236}">
                <a16:creationId xmlns:a16="http://schemas.microsoft.com/office/drawing/2014/main" id="{FF7988C1-EC53-4DC6-82CF-D19013CB86EE}"/>
              </a:ext>
            </a:extLst>
          </p:cNvPr>
          <p:cNvGrpSpPr>
            <a:grpSpLocks noChangeAspect="1"/>
          </p:cNvGrpSpPr>
          <p:nvPr/>
        </p:nvGrpSpPr>
        <p:grpSpPr>
          <a:xfrm>
            <a:off x="3560346" y="2467945"/>
            <a:ext cx="466302" cy="466302"/>
            <a:chOff x="3581379" y="3092968"/>
            <a:chExt cx="604488" cy="604488"/>
          </a:xfrm>
        </p:grpSpPr>
        <p:sp useBgFill="1">
          <p:nvSpPr>
            <p:cNvPr id="244" name="Oval 243">
              <a:extLst>
                <a:ext uri="{FF2B5EF4-FFF2-40B4-BE49-F238E27FC236}">
                  <a16:creationId xmlns:a16="http://schemas.microsoft.com/office/drawing/2014/main" id="{60486DAD-D87D-4EA8-896F-52A085F61ED8}"/>
                </a:ext>
              </a:extLst>
            </p:cNvPr>
            <p:cNvSpPr/>
            <p:nvPr/>
          </p:nvSpPr>
          <p:spPr bwMode="auto">
            <a:xfrm>
              <a:off x="3581379" y="3092968"/>
              <a:ext cx="604488" cy="604488"/>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71" name="mail" title="Icon of an envelope">
              <a:extLst>
                <a:ext uri="{FF2B5EF4-FFF2-40B4-BE49-F238E27FC236}">
                  <a16:creationId xmlns:a16="http://schemas.microsoft.com/office/drawing/2014/main" id="{106A1BA9-11C3-49D9-BEF2-A760DA941AAB}"/>
                </a:ext>
              </a:extLst>
            </p:cNvPr>
            <p:cNvSpPr>
              <a:spLocks noChangeAspect="1" noEditPoints="1"/>
            </p:cNvSpPr>
            <p:nvPr/>
          </p:nvSpPr>
          <p:spPr bwMode="auto">
            <a:xfrm>
              <a:off x="3682816" y="3265983"/>
              <a:ext cx="411480" cy="246888"/>
            </a:xfrm>
            <a:custGeom>
              <a:avLst/>
              <a:gdLst>
                <a:gd name="T0" fmla="*/ 245 w 245"/>
                <a:gd name="T1" fmla="*/ 75 h 147"/>
                <a:gd name="T2" fmla="*/ 245 w 245"/>
                <a:gd name="T3" fmla="*/ 147 h 147"/>
                <a:gd name="T4" fmla="*/ 0 w 245"/>
                <a:gd name="T5" fmla="*/ 147 h 147"/>
                <a:gd name="T6" fmla="*/ 0 w 245"/>
                <a:gd name="T7" fmla="*/ 0 h 147"/>
                <a:gd name="T8" fmla="*/ 245 w 245"/>
                <a:gd name="T9" fmla="*/ 0 h 147"/>
                <a:gd name="T10" fmla="*/ 245 w 245"/>
                <a:gd name="T11" fmla="*/ 75 h 147"/>
                <a:gd name="T12" fmla="*/ 0 w 245"/>
                <a:gd name="T13" fmla="*/ 0 h 147"/>
                <a:gd name="T14" fmla="*/ 123 w 245"/>
                <a:gd name="T15" fmla="*/ 73 h 147"/>
                <a:gd name="T16" fmla="*/ 245 w 245"/>
                <a:gd name="T17" fmla="*/ 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5" h="147">
                  <a:moveTo>
                    <a:pt x="245" y="75"/>
                  </a:moveTo>
                  <a:lnTo>
                    <a:pt x="245" y="147"/>
                  </a:lnTo>
                  <a:lnTo>
                    <a:pt x="0" y="147"/>
                  </a:lnTo>
                  <a:lnTo>
                    <a:pt x="0" y="0"/>
                  </a:lnTo>
                  <a:lnTo>
                    <a:pt x="245" y="0"/>
                  </a:lnTo>
                  <a:lnTo>
                    <a:pt x="245" y="75"/>
                  </a:lnTo>
                  <a:moveTo>
                    <a:pt x="0" y="0"/>
                  </a:moveTo>
                  <a:lnTo>
                    <a:pt x="123" y="73"/>
                  </a:lnTo>
                  <a:lnTo>
                    <a:pt x="245" y="0"/>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gradFill>
                  <a:gsLst>
                    <a:gs pos="0">
                      <a:srgbClr val="505050"/>
                    </a:gs>
                    <a:gs pos="100000">
                      <a:srgbClr val="505050"/>
                    </a:gs>
                  </a:gsLst>
                </a:gradFill>
                <a:latin typeface="Segoe UI"/>
              </a:endParaRPr>
            </a:p>
          </p:txBody>
        </p:sp>
      </p:grpSp>
      <p:grpSp>
        <p:nvGrpSpPr>
          <p:cNvPr id="615" name="Group 614">
            <a:extLst>
              <a:ext uri="{FF2B5EF4-FFF2-40B4-BE49-F238E27FC236}">
                <a16:creationId xmlns:a16="http://schemas.microsoft.com/office/drawing/2014/main" id="{876B369C-7D37-4946-A8BD-C60D346C0296}"/>
              </a:ext>
            </a:extLst>
          </p:cNvPr>
          <p:cNvGrpSpPr>
            <a:grpSpLocks noChangeAspect="1"/>
          </p:cNvGrpSpPr>
          <p:nvPr/>
        </p:nvGrpSpPr>
        <p:grpSpPr>
          <a:xfrm>
            <a:off x="3076767" y="3133590"/>
            <a:ext cx="466302" cy="466302"/>
            <a:chOff x="2049022" y="3050887"/>
            <a:chExt cx="541624" cy="541624"/>
          </a:xfrm>
        </p:grpSpPr>
        <p:sp useBgFill="1">
          <p:nvSpPr>
            <p:cNvPr id="388" name="Oval 387">
              <a:extLst>
                <a:ext uri="{FF2B5EF4-FFF2-40B4-BE49-F238E27FC236}">
                  <a16:creationId xmlns:a16="http://schemas.microsoft.com/office/drawing/2014/main" id="{AFF3E7DC-6144-448F-A0B3-3C81753A70AF}"/>
                </a:ext>
              </a:extLst>
            </p:cNvPr>
            <p:cNvSpPr/>
            <p:nvPr/>
          </p:nvSpPr>
          <p:spPr bwMode="auto">
            <a:xfrm>
              <a:off x="2049022" y="3050887"/>
              <a:ext cx="541624" cy="541624"/>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72" name="speech_4" title="Icon of a chat bubble with a video camera inside">
              <a:extLst>
                <a:ext uri="{FF2B5EF4-FFF2-40B4-BE49-F238E27FC236}">
                  <a16:creationId xmlns:a16="http://schemas.microsoft.com/office/drawing/2014/main" id="{6638DA07-8EA2-4F29-ABEF-D198ED86CE59}"/>
                </a:ext>
              </a:extLst>
            </p:cNvPr>
            <p:cNvSpPr>
              <a:spLocks noChangeAspect="1" noEditPoints="1"/>
            </p:cNvSpPr>
            <p:nvPr/>
          </p:nvSpPr>
          <p:spPr bwMode="auto">
            <a:xfrm>
              <a:off x="2142755" y="3188431"/>
              <a:ext cx="357666" cy="317742"/>
            </a:xfrm>
            <a:custGeom>
              <a:avLst/>
              <a:gdLst>
                <a:gd name="T0" fmla="*/ 122 w 215"/>
                <a:gd name="T1" fmla="*/ 145 h 191"/>
                <a:gd name="T2" fmla="*/ 77 w 215"/>
                <a:gd name="T3" fmla="*/ 145 h 191"/>
                <a:gd name="T4" fmla="*/ 31 w 215"/>
                <a:gd name="T5" fmla="*/ 191 h 191"/>
                <a:gd name="T6" fmla="*/ 31 w 215"/>
                <a:gd name="T7" fmla="*/ 145 h 191"/>
                <a:gd name="T8" fmla="*/ 0 w 215"/>
                <a:gd name="T9" fmla="*/ 145 h 191"/>
                <a:gd name="T10" fmla="*/ 0 w 215"/>
                <a:gd name="T11" fmla="*/ 0 h 191"/>
                <a:gd name="T12" fmla="*/ 215 w 215"/>
                <a:gd name="T13" fmla="*/ 0 h 191"/>
                <a:gd name="T14" fmla="*/ 215 w 215"/>
                <a:gd name="T15" fmla="*/ 120 h 191"/>
                <a:gd name="T16" fmla="*/ 120 w 215"/>
                <a:gd name="T17" fmla="*/ 145 h 191"/>
                <a:gd name="T18" fmla="*/ 120 w 215"/>
                <a:gd name="T19" fmla="*/ 145 h 191"/>
                <a:gd name="T20" fmla="*/ 122 w 215"/>
                <a:gd name="T21" fmla="*/ 145 h 191"/>
                <a:gd name="T22" fmla="*/ 215 w 215"/>
                <a:gd name="T23" fmla="*/ 145 h 191"/>
                <a:gd name="T24" fmla="*/ 215 w 215"/>
                <a:gd name="T25" fmla="*/ 120 h 191"/>
                <a:gd name="T26" fmla="*/ 131 w 215"/>
                <a:gd name="T27" fmla="*/ 60 h 191"/>
                <a:gd name="T28" fmla="*/ 131 w 215"/>
                <a:gd name="T29" fmla="*/ 40 h 191"/>
                <a:gd name="T30" fmla="*/ 54 w 215"/>
                <a:gd name="T31" fmla="*/ 40 h 191"/>
                <a:gd name="T32" fmla="*/ 54 w 215"/>
                <a:gd name="T33" fmla="*/ 102 h 191"/>
                <a:gd name="T34" fmla="*/ 131 w 215"/>
                <a:gd name="T35" fmla="*/ 102 h 191"/>
                <a:gd name="T36" fmla="*/ 131 w 215"/>
                <a:gd name="T37" fmla="*/ 60 h 191"/>
                <a:gd name="T38" fmla="*/ 131 w 215"/>
                <a:gd name="T39" fmla="*/ 84 h 191"/>
                <a:gd name="T40" fmla="*/ 161 w 215"/>
                <a:gd name="T41" fmla="*/ 100 h 191"/>
                <a:gd name="T42" fmla="*/ 161 w 215"/>
                <a:gd name="T43" fmla="*/ 45 h 191"/>
                <a:gd name="T44" fmla="*/ 131 w 215"/>
                <a:gd name="T45" fmla="*/ 6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5" h="191">
                  <a:moveTo>
                    <a:pt x="122" y="145"/>
                  </a:moveTo>
                  <a:lnTo>
                    <a:pt x="77" y="145"/>
                  </a:lnTo>
                  <a:lnTo>
                    <a:pt x="31" y="191"/>
                  </a:lnTo>
                  <a:lnTo>
                    <a:pt x="31" y="145"/>
                  </a:lnTo>
                  <a:lnTo>
                    <a:pt x="0" y="145"/>
                  </a:lnTo>
                  <a:lnTo>
                    <a:pt x="0" y="0"/>
                  </a:lnTo>
                  <a:lnTo>
                    <a:pt x="215" y="0"/>
                  </a:lnTo>
                  <a:lnTo>
                    <a:pt x="215" y="120"/>
                  </a:lnTo>
                  <a:moveTo>
                    <a:pt x="120" y="145"/>
                  </a:moveTo>
                  <a:lnTo>
                    <a:pt x="120" y="145"/>
                  </a:lnTo>
                  <a:moveTo>
                    <a:pt x="122" y="145"/>
                  </a:moveTo>
                  <a:lnTo>
                    <a:pt x="215" y="145"/>
                  </a:lnTo>
                  <a:lnTo>
                    <a:pt x="215" y="120"/>
                  </a:lnTo>
                  <a:moveTo>
                    <a:pt x="131" y="60"/>
                  </a:moveTo>
                  <a:lnTo>
                    <a:pt x="131" y="40"/>
                  </a:lnTo>
                  <a:lnTo>
                    <a:pt x="54" y="40"/>
                  </a:lnTo>
                  <a:lnTo>
                    <a:pt x="54" y="102"/>
                  </a:lnTo>
                  <a:lnTo>
                    <a:pt x="131" y="102"/>
                  </a:lnTo>
                  <a:lnTo>
                    <a:pt x="131" y="60"/>
                  </a:lnTo>
                  <a:moveTo>
                    <a:pt x="131" y="84"/>
                  </a:moveTo>
                  <a:lnTo>
                    <a:pt x="161" y="100"/>
                  </a:lnTo>
                  <a:lnTo>
                    <a:pt x="161" y="45"/>
                  </a:lnTo>
                  <a:lnTo>
                    <a:pt x="131" y="60"/>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gradFill>
                  <a:gsLst>
                    <a:gs pos="0">
                      <a:srgbClr val="505050"/>
                    </a:gs>
                    <a:gs pos="100000">
                      <a:srgbClr val="505050"/>
                    </a:gs>
                  </a:gsLst>
                </a:gradFill>
                <a:latin typeface="Segoe UI"/>
              </a:endParaRPr>
            </a:p>
          </p:txBody>
        </p:sp>
      </p:grpSp>
      <p:grpSp>
        <p:nvGrpSpPr>
          <p:cNvPr id="598" name="Group 597">
            <a:extLst>
              <a:ext uri="{FF2B5EF4-FFF2-40B4-BE49-F238E27FC236}">
                <a16:creationId xmlns:a16="http://schemas.microsoft.com/office/drawing/2014/main" id="{614A95B9-187B-4A61-B879-88772723A4B6}"/>
              </a:ext>
            </a:extLst>
          </p:cNvPr>
          <p:cNvGrpSpPr>
            <a:grpSpLocks noChangeAspect="1"/>
          </p:cNvGrpSpPr>
          <p:nvPr/>
        </p:nvGrpSpPr>
        <p:grpSpPr>
          <a:xfrm>
            <a:off x="4508035" y="1385416"/>
            <a:ext cx="466302" cy="466302"/>
            <a:chOff x="4654814" y="1371795"/>
            <a:chExt cx="604488" cy="604488"/>
          </a:xfrm>
        </p:grpSpPr>
        <p:sp useBgFill="1">
          <p:nvSpPr>
            <p:cNvPr id="229" name="Oval 228">
              <a:extLst>
                <a:ext uri="{FF2B5EF4-FFF2-40B4-BE49-F238E27FC236}">
                  <a16:creationId xmlns:a16="http://schemas.microsoft.com/office/drawing/2014/main" id="{C9FE91C6-BFF6-4A15-BE86-F09826C7146A}"/>
                </a:ext>
              </a:extLst>
            </p:cNvPr>
            <p:cNvSpPr/>
            <p:nvPr/>
          </p:nvSpPr>
          <p:spPr bwMode="auto">
            <a:xfrm rot="1225678">
              <a:off x="4654814" y="1371795"/>
              <a:ext cx="604488" cy="604488"/>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73" name="ActivityFeed_F056" title="Icon of two chat bubbles stacked vertically">
              <a:extLst>
                <a:ext uri="{FF2B5EF4-FFF2-40B4-BE49-F238E27FC236}">
                  <a16:creationId xmlns:a16="http://schemas.microsoft.com/office/drawing/2014/main" id="{90787796-D9F2-4A48-A2F2-B4917A3BBF13}"/>
                </a:ext>
              </a:extLst>
            </p:cNvPr>
            <p:cNvSpPr>
              <a:spLocks noChangeAspect="1" noEditPoints="1"/>
            </p:cNvSpPr>
            <p:nvPr/>
          </p:nvSpPr>
          <p:spPr bwMode="auto">
            <a:xfrm>
              <a:off x="4743157" y="1508151"/>
              <a:ext cx="412556" cy="365760"/>
            </a:xfrm>
            <a:custGeom>
              <a:avLst/>
              <a:gdLst>
                <a:gd name="T0" fmla="*/ 3734 w 4408"/>
                <a:gd name="T1" fmla="*/ 3380 h 3908"/>
                <a:gd name="T2" fmla="*/ 879 w 4408"/>
                <a:gd name="T3" fmla="*/ 3380 h 3908"/>
                <a:gd name="T4" fmla="*/ 879 w 4408"/>
                <a:gd name="T5" fmla="*/ 2056 h 3908"/>
                <a:gd name="T6" fmla="*/ 4408 w 4408"/>
                <a:gd name="T7" fmla="*/ 2056 h 3908"/>
                <a:gd name="T8" fmla="*/ 4408 w 4408"/>
                <a:gd name="T9" fmla="*/ 3380 h 3908"/>
                <a:gd name="T10" fmla="*/ 4261 w 4408"/>
                <a:gd name="T11" fmla="*/ 3380 h 3908"/>
                <a:gd name="T12" fmla="*/ 4261 w 4408"/>
                <a:gd name="T13" fmla="*/ 3908 h 3908"/>
                <a:gd name="T14" fmla="*/ 3734 w 4408"/>
                <a:gd name="T15" fmla="*/ 3380 h 3908"/>
                <a:gd name="T16" fmla="*/ 147 w 4408"/>
                <a:gd name="T17" fmla="*/ 1849 h 3908"/>
                <a:gd name="T18" fmla="*/ 673 w 4408"/>
                <a:gd name="T19" fmla="*/ 1323 h 3908"/>
                <a:gd name="T20" fmla="*/ 3523 w 4408"/>
                <a:gd name="T21" fmla="*/ 1323 h 3908"/>
                <a:gd name="T22" fmla="*/ 3523 w 4408"/>
                <a:gd name="T23" fmla="*/ 0 h 3908"/>
                <a:gd name="T24" fmla="*/ 0 w 4408"/>
                <a:gd name="T25" fmla="*/ 0 h 3908"/>
                <a:gd name="T26" fmla="*/ 0 w 4408"/>
                <a:gd name="T27" fmla="*/ 1323 h 3908"/>
                <a:gd name="T28" fmla="*/ 147 w 4408"/>
                <a:gd name="T29" fmla="*/ 1323 h 3908"/>
                <a:gd name="T30" fmla="*/ 147 w 4408"/>
                <a:gd name="T31" fmla="*/ 1849 h 3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08" h="3908">
                  <a:moveTo>
                    <a:pt x="3734" y="3380"/>
                  </a:moveTo>
                  <a:lnTo>
                    <a:pt x="879" y="3380"/>
                  </a:lnTo>
                  <a:lnTo>
                    <a:pt x="879" y="2056"/>
                  </a:lnTo>
                  <a:lnTo>
                    <a:pt x="4408" y="2056"/>
                  </a:lnTo>
                  <a:lnTo>
                    <a:pt x="4408" y="3380"/>
                  </a:lnTo>
                  <a:lnTo>
                    <a:pt x="4261" y="3380"/>
                  </a:lnTo>
                  <a:lnTo>
                    <a:pt x="4261" y="3908"/>
                  </a:lnTo>
                  <a:lnTo>
                    <a:pt x="3734" y="3380"/>
                  </a:lnTo>
                  <a:close/>
                  <a:moveTo>
                    <a:pt x="147" y="1849"/>
                  </a:moveTo>
                  <a:lnTo>
                    <a:pt x="673" y="1323"/>
                  </a:lnTo>
                  <a:lnTo>
                    <a:pt x="3523" y="1323"/>
                  </a:lnTo>
                  <a:lnTo>
                    <a:pt x="3523" y="0"/>
                  </a:lnTo>
                  <a:lnTo>
                    <a:pt x="0" y="0"/>
                  </a:lnTo>
                  <a:lnTo>
                    <a:pt x="0" y="1323"/>
                  </a:lnTo>
                  <a:lnTo>
                    <a:pt x="147" y="1323"/>
                  </a:lnTo>
                  <a:lnTo>
                    <a:pt x="147" y="1849"/>
                  </a:lnTo>
                  <a:close/>
                </a:path>
              </a:pathLst>
            </a:custGeom>
            <a:noFill/>
            <a:ln w="15875" cap="sq">
              <a:solidFill>
                <a:schemeClr val="tx1"/>
              </a:solidFill>
              <a:prstDash val="soli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grpSp>
      <p:sp>
        <p:nvSpPr>
          <p:cNvPr id="374" name="TextBox 373">
            <a:extLst>
              <a:ext uri="{FF2B5EF4-FFF2-40B4-BE49-F238E27FC236}">
                <a16:creationId xmlns:a16="http://schemas.microsoft.com/office/drawing/2014/main" id="{B9246392-628D-46C3-845D-ADA72AAB2BB5}"/>
              </a:ext>
            </a:extLst>
          </p:cNvPr>
          <p:cNvSpPr txBox="1"/>
          <p:nvPr/>
        </p:nvSpPr>
        <p:spPr>
          <a:xfrm>
            <a:off x="9249893" y="6014497"/>
            <a:ext cx="1414892" cy="339016"/>
          </a:xfrm>
          <a:prstGeom prst="rect">
            <a:avLst/>
          </a:prstGeom>
          <a:noFill/>
        </p:spPr>
        <p:txBody>
          <a:bodyPr wrap="square" lIns="0" tIns="0" rIns="0" bIns="0" rtlCol="0" anchor="ctr">
            <a:spAutoFit/>
          </a:bodyPr>
          <a:lstStyle>
            <a:defPPr>
              <a:defRPr lang="en-US"/>
            </a:defPPr>
            <a:lvl1pPr algn="ctr" defTabSz="914102" fontAlgn="base">
              <a:lnSpc>
                <a:spcPct val="90000"/>
              </a:lnSpc>
              <a:spcBef>
                <a:spcPct val="0"/>
              </a:spcBef>
              <a:spcAft>
                <a:spcPct val="0"/>
              </a:spcAft>
              <a:defRPr sz="2353" spc="29">
                <a:gradFill>
                  <a:gsLst>
                    <a:gs pos="0">
                      <a:srgbClr val="353535"/>
                    </a:gs>
                    <a:gs pos="100000">
                      <a:srgbClr val="353535"/>
                    </a:gs>
                  </a:gsLst>
                  <a:lin ang="5400000" scaled="0"/>
                </a:gradFill>
                <a:latin typeface="Segoe UI Semilight"/>
                <a:cs typeface="Segoe UI" pitchFamily="34" charset="0"/>
              </a:defRPr>
            </a:lvl1pPr>
          </a:lstStyle>
          <a:p>
            <a:pPr algn="l" defTabSz="932293">
              <a:defRPr/>
            </a:pPr>
            <a:r>
              <a:rPr lang="en-US" sz="2400" spc="30"/>
              <a:t>Devices</a:t>
            </a:r>
          </a:p>
        </p:txBody>
      </p:sp>
      <p:sp>
        <p:nvSpPr>
          <p:cNvPr id="375" name="TextBox 374">
            <a:extLst>
              <a:ext uri="{FF2B5EF4-FFF2-40B4-BE49-F238E27FC236}">
                <a16:creationId xmlns:a16="http://schemas.microsoft.com/office/drawing/2014/main" id="{36648A98-B244-4BD1-9BD3-253CA12CF75F}"/>
              </a:ext>
            </a:extLst>
          </p:cNvPr>
          <p:cNvSpPr txBox="1"/>
          <p:nvPr/>
        </p:nvSpPr>
        <p:spPr>
          <a:xfrm>
            <a:off x="247730" y="1288731"/>
            <a:ext cx="1866544" cy="339016"/>
          </a:xfrm>
          <a:prstGeom prst="rect">
            <a:avLst/>
          </a:prstGeom>
          <a:noFill/>
        </p:spPr>
        <p:txBody>
          <a:bodyPr wrap="square" lIns="0" tIns="0" rIns="0" bIns="0" rtlCol="0" anchor="ctr">
            <a:spAutoFit/>
          </a:bodyPr>
          <a:lstStyle>
            <a:defPPr>
              <a:defRPr lang="en-US"/>
            </a:defPPr>
            <a:lvl1pPr algn="ctr" defTabSz="914102" fontAlgn="base">
              <a:lnSpc>
                <a:spcPct val="90000"/>
              </a:lnSpc>
              <a:spcBef>
                <a:spcPct val="0"/>
              </a:spcBef>
              <a:spcAft>
                <a:spcPct val="0"/>
              </a:spcAft>
              <a:defRPr sz="2353" spc="29">
                <a:gradFill>
                  <a:gsLst>
                    <a:gs pos="0">
                      <a:srgbClr val="353535"/>
                    </a:gs>
                    <a:gs pos="100000">
                      <a:srgbClr val="353535"/>
                    </a:gs>
                  </a:gsLst>
                  <a:lin ang="5400000" scaled="0"/>
                </a:gradFill>
                <a:latin typeface="Segoe UI Semilight"/>
                <a:cs typeface="Segoe UI" pitchFamily="34" charset="0"/>
              </a:defRPr>
            </a:lvl1pPr>
          </a:lstStyle>
          <a:p>
            <a:pPr algn="r" defTabSz="932293">
              <a:defRPr/>
            </a:pPr>
            <a:r>
              <a:rPr lang="en-US" sz="2400" spc="30"/>
              <a:t>Cloud Apps</a:t>
            </a:r>
          </a:p>
        </p:txBody>
      </p:sp>
      <p:sp>
        <p:nvSpPr>
          <p:cNvPr id="378" name="TextBox 377">
            <a:extLst>
              <a:ext uri="{FF2B5EF4-FFF2-40B4-BE49-F238E27FC236}">
                <a16:creationId xmlns:a16="http://schemas.microsoft.com/office/drawing/2014/main" id="{3CC60ABC-7166-4769-973E-A205F736E039}"/>
              </a:ext>
            </a:extLst>
          </p:cNvPr>
          <p:cNvSpPr txBox="1"/>
          <p:nvPr/>
        </p:nvSpPr>
        <p:spPr>
          <a:xfrm>
            <a:off x="9962707" y="1383291"/>
            <a:ext cx="1526367" cy="678031"/>
          </a:xfrm>
          <a:prstGeom prst="rect">
            <a:avLst/>
          </a:prstGeom>
          <a:noFill/>
        </p:spPr>
        <p:txBody>
          <a:bodyPr wrap="square" lIns="0" tIns="0" rIns="0" bIns="0" rtlCol="0" anchor="ctr">
            <a:spAutoFit/>
          </a:bodyPr>
          <a:lstStyle>
            <a:defPPr>
              <a:defRPr lang="en-US"/>
            </a:defPPr>
            <a:lvl1pPr algn="ctr" defTabSz="914102" fontAlgn="base">
              <a:lnSpc>
                <a:spcPct val="90000"/>
              </a:lnSpc>
              <a:spcBef>
                <a:spcPct val="0"/>
              </a:spcBef>
              <a:spcAft>
                <a:spcPct val="0"/>
              </a:spcAft>
              <a:defRPr sz="2353" spc="29">
                <a:gradFill>
                  <a:gsLst>
                    <a:gs pos="0">
                      <a:srgbClr val="353535"/>
                    </a:gs>
                    <a:gs pos="100000">
                      <a:srgbClr val="353535"/>
                    </a:gs>
                  </a:gsLst>
                  <a:lin ang="5400000" scaled="0"/>
                </a:gradFill>
                <a:latin typeface="Segoe UI Semilight"/>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defTabSz="932293">
              <a:defRPr/>
            </a:pPr>
            <a:r>
              <a:rPr lang="en-US" sz="2400" spc="30"/>
              <a:t>Partners &amp;</a:t>
            </a:r>
            <a:br>
              <a:rPr lang="en-US" sz="2400" spc="30"/>
            </a:br>
            <a:r>
              <a:rPr lang="en-US" sz="2400" spc="30"/>
              <a:t>Customers</a:t>
            </a:r>
          </a:p>
        </p:txBody>
      </p:sp>
      <p:grpSp>
        <p:nvGrpSpPr>
          <p:cNvPr id="592" name="Group 591">
            <a:extLst>
              <a:ext uri="{FF2B5EF4-FFF2-40B4-BE49-F238E27FC236}">
                <a16:creationId xmlns:a16="http://schemas.microsoft.com/office/drawing/2014/main" id="{869A1E37-4D79-41B2-892F-269B20849C8A}"/>
              </a:ext>
            </a:extLst>
          </p:cNvPr>
          <p:cNvGrpSpPr/>
          <p:nvPr/>
        </p:nvGrpSpPr>
        <p:grpSpPr>
          <a:xfrm>
            <a:off x="9851541" y="3100730"/>
            <a:ext cx="700797" cy="700795"/>
            <a:chOff x="9474333" y="2932047"/>
            <a:chExt cx="519317" cy="519316"/>
          </a:xfrm>
        </p:grpSpPr>
        <p:sp useBgFill="1">
          <p:nvSpPr>
            <p:cNvPr id="169" name="Oval 168">
              <a:extLst>
                <a:ext uri="{FF2B5EF4-FFF2-40B4-BE49-F238E27FC236}">
                  <a16:creationId xmlns:a16="http://schemas.microsoft.com/office/drawing/2014/main" id="{7D51F83F-95D6-4C99-BCFD-ABBA606AF4AC}"/>
                </a:ext>
              </a:extLst>
            </p:cNvPr>
            <p:cNvSpPr/>
            <p:nvPr/>
          </p:nvSpPr>
          <p:spPr bwMode="auto">
            <a:xfrm rot="273531">
              <a:off x="9474333" y="2932047"/>
              <a:ext cx="519317" cy="519316"/>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80" name="people_4" title="Icon of a person">
              <a:extLst>
                <a:ext uri="{FF2B5EF4-FFF2-40B4-BE49-F238E27FC236}">
                  <a16:creationId xmlns:a16="http://schemas.microsoft.com/office/drawing/2014/main" id="{54102B02-B9B1-4835-9121-77D1CBC7C2B3}"/>
                </a:ext>
              </a:extLst>
            </p:cNvPr>
            <p:cNvSpPr>
              <a:spLocks noChangeAspect="1" noEditPoints="1"/>
            </p:cNvSpPr>
            <p:nvPr/>
          </p:nvSpPr>
          <p:spPr bwMode="auto">
            <a:xfrm>
              <a:off x="9570411" y="2984890"/>
              <a:ext cx="327161" cy="36576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solidFill>
              <a:schemeClr val="bg1"/>
            </a:solidFill>
            <a:ln w="15875" cap="sq">
              <a:solidFill>
                <a:schemeClr val="accent1"/>
              </a:solidFill>
              <a:prstDash val="solid"/>
              <a:miter lim="800000"/>
              <a:headEnd/>
              <a:tailEnd/>
            </a:ln>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grpSp>
      <p:grpSp>
        <p:nvGrpSpPr>
          <p:cNvPr id="597" name="Group 596">
            <a:extLst>
              <a:ext uri="{FF2B5EF4-FFF2-40B4-BE49-F238E27FC236}">
                <a16:creationId xmlns:a16="http://schemas.microsoft.com/office/drawing/2014/main" id="{AE934B24-A81E-4C9B-AD9D-97B6AC6188D4}"/>
              </a:ext>
            </a:extLst>
          </p:cNvPr>
          <p:cNvGrpSpPr>
            <a:grpSpLocks noChangeAspect="1"/>
          </p:cNvGrpSpPr>
          <p:nvPr/>
        </p:nvGrpSpPr>
        <p:grpSpPr>
          <a:xfrm>
            <a:off x="6735470" y="1593531"/>
            <a:ext cx="466302" cy="466302"/>
            <a:chOff x="6280345" y="1579525"/>
            <a:chExt cx="565440" cy="565440"/>
          </a:xfrm>
        </p:grpSpPr>
        <p:sp useBgFill="1">
          <p:nvSpPr>
            <p:cNvPr id="201" name="Oval 200">
              <a:extLst>
                <a:ext uri="{FF2B5EF4-FFF2-40B4-BE49-F238E27FC236}">
                  <a16:creationId xmlns:a16="http://schemas.microsoft.com/office/drawing/2014/main" id="{6A14243F-354A-4427-9CF0-C4A3BE97FDDA}"/>
                </a:ext>
              </a:extLst>
            </p:cNvPr>
            <p:cNvSpPr/>
            <p:nvPr/>
          </p:nvSpPr>
          <p:spPr bwMode="auto">
            <a:xfrm rot="3735757">
              <a:off x="6280345" y="1579525"/>
              <a:ext cx="565440" cy="56544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81" name="people_12" title="Icon of three people">
              <a:extLst>
                <a:ext uri="{FF2B5EF4-FFF2-40B4-BE49-F238E27FC236}">
                  <a16:creationId xmlns:a16="http://schemas.microsoft.com/office/drawing/2014/main" id="{9258B3E7-3120-4DF5-9867-2BD932E0F87A}"/>
                </a:ext>
              </a:extLst>
            </p:cNvPr>
            <p:cNvSpPr>
              <a:spLocks noChangeAspect="1" noEditPoints="1"/>
            </p:cNvSpPr>
            <p:nvPr/>
          </p:nvSpPr>
          <p:spPr bwMode="auto">
            <a:xfrm>
              <a:off x="6348713" y="1679365"/>
              <a:ext cx="428704" cy="365760"/>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grpSp>
      <p:grpSp>
        <p:nvGrpSpPr>
          <p:cNvPr id="382" name="Group 381">
            <a:extLst>
              <a:ext uri="{FF2B5EF4-FFF2-40B4-BE49-F238E27FC236}">
                <a16:creationId xmlns:a16="http://schemas.microsoft.com/office/drawing/2014/main" id="{7632A59A-2C74-4209-859E-16B79B008E80}"/>
              </a:ext>
            </a:extLst>
          </p:cNvPr>
          <p:cNvGrpSpPr>
            <a:grpSpLocks noChangeAspect="1"/>
          </p:cNvGrpSpPr>
          <p:nvPr/>
        </p:nvGrpSpPr>
        <p:grpSpPr>
          <a:xfrm>
            <a:off x="9047841" y="3681220"/>
            <a:ext cx="466302" cy="466302"/>
            <a:chOff x="3811718" y="5897776"/>
            <a:chExt cx="548640" cy="548640"/>
          </a:xfrm>
        </p:grpSpPr>
        <p:sp useBgFill="1">
          <p:nvSpPr>
            <p:cNvPr id="383" name="Oval 382">
              <a:extLst>
                <a:ext uri="{FF2B5EF4-FFF2-40B4-BE49-F238E27FC236}">
                  <a16:creationId xmlns:a16="http://schemas.microsoft.com/office/drawing/2014/main" id="{489B83B8-69F1-45C2-B7DE-8262617838C1}"/>
                </a:ext>
              </a:extLst>
            </p:cNvPr>
            <p:cNvSpPr/>
            <p:nvPr/>
          </p:nvSpPr>
          <p:spPr bwMode="auto">
            <a:xfrm>
              <a:off x="3811718" y="5897776"/>
              <a:ext cx="548640" cy="54864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84" name="people_4" title="Icon of a person">
              <a:extLst>
                <a:ext uri="{FF2B5EF4-FFF2-40B4-BE49-F238E27FC236}">
                  <a16:creationId xmlns:a16="http://schemas.microsoft.com/office/drawing/2014/main" id="{6ACDDF73-421A-4BED-9F27-6CC93D27689E}"/>
                </a:ext>
              </a:extLst>
            </p:cNvPr>
            <p:cNvSpPr>
              <a:spLocks noChangeAspect="1" noEditPoints="1"/>
            </p:cNvSpPr>
            <p:nvPr/>
          </p:nvSpPr>
          <p:spPr bwMode="auto">
            <a:xfrm>
              <a:off x="3942905" y="6012076"/>
              <a:ext cx="286267" cy="32004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sz="1764">
                <a:solidFill>
                  <a:srgbClr val="1A1A1A"/>
                </a:solidFill>
                <a:latin typeface="Segoe UI"/>
              </a:endParaRPr>
            </a:p>
          </p:txBody>
        </p:sp>
      </p:grpSp>
      <p:grpSp>
        <p:nvGrpSpPr>
          <p:cNvPr id="385" name="Group 384">
            <a:extLst>
              <a:ext uri="{FF2B5EF4-FFF2-40B4-BE49-F238E27FC236}">
                <a16:creationId xmlns:a16="http://schemas.microsoft.com/office/drawing/2014/main" id="{76535968-C6E0-41E2-AD78-29E27CD64D76}"/>
              </a:ext>
            </a:extLst>
          </p:cNvPr>
          <p:cNvGrpSpPr>
            <a:grpSpLocks noChangeAspect="1"/>
          </p:cNvGrpSpPr>
          <p:nvPr/>
        </p:nvGrpSpPr>
        <p:grpSpPr>
          <a:xfrm>
            <a:off x="8337509" y="3049914"/>
            <a:ext cx="466302" cy="466302"/>
            <a:chOff x="2134878" y="5897776"/>
            <a:chExt cx="548640" cy="548640"/>
          </a:xfrm>
        </p:grpSpPr>
        <p:sp useBgFill="1">
          <p:nvSpPr>
            <p:cNvPr id="386" name="Oval 385">
              <a:extLst>
                <a:ext uri="{FF2B5EF4-FFF2-40B4-BE49-F238E27FC236}">
                  <a16:creationId xmlns:a16="http://schemas.microsoft.com/office/drawing/2014/main" id="{7B1467A0-D44C-49C8-85E2-A56065A0C1D0}"/>
                </a:ext>
              </a:extLst>
            </p:cNvPr>
            <p:cNvSpPr/>
            <p:nvPr/>
          </p:nvSpPr>
          <p:spPr bwMode="auto">
            <a:xfrm>
              <a:off x="2134878" y="5897776"/>
              <a:ext cx="548640" cy="54864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87" name="people_7" title="Icon of two people">
              <a:extLst>
                <a:ext uri="{FF2B5EF4-FFF2-40B4-BE49-F238E27FC236}">
                  <a16:creationId xmlns:a16="http://schemas.microsoft.com/office/drawing/2014/main" id="{00AE0969-0F8E-4965-A1EB-0106C10AB479}"/>
                </a:ext>
              </a:extLst>
            </p:cNvPr>
            <p:cNvSpPr>
              <a:spLocks noChangeAspect="1" noEditPoints="1"/>
            </p:cNvSpPr>
            <p:nvPr/>
          </p:nvSpPr>
          <p:spPr bwMode="auto">
            <a:xfrm>
              <a:off x="2257032" y="5993788"/>
              <a:ext cx="293157" cy="320040"/>
            </a:xfrm>
            <a:custGeom>
              <a:avLst/>
              <a:gdLst>
                <a:gd name="T0" fmla="*/ 26 w 316"/>
                <a:gd name="T1" fmla="*/ 200 h 345"/>
                <a:gd name="T2" fmla="*/ 85 w 316"/>
                <a:gd name="T3" fmla="*/ 141 h 345"/>
                <a:gd name="T4" fmla="*/ 144 w 316"/>
                <a:gd name="T5" fmla="*/ 200 h 345"/>
                <a:gd name="T6" fmla="*/ 85 w 316"/>
                <a:gd name="T7" fmla="*/ 259 h 345"/>
                <a:gd name="T8" fmla="*/ 26 w 316"/>
                <a:gd name="T9" fmla="*/ 200 h 345"/>
                <a:gd name="T10" fmla="*/ 172 w 316"/>
                <a:gd name="T11" fmla="*/ 345 h 345"/>
                <a:gd name="T12" fmla="*/ 86 w 316"/>
                <a:gd name="T13" fmla="*/ 259 h 345"/>
                <a:gd name="T14" fmla="*/ 0 w 316"/>
                <a:gd name="T15" fmla="*/ 345 h 345"/>
                <a:gd name="T16" fmla="*/ 229 w 316"/>
                <a:gd name="T17" fmla="*/ 118 h 345"/>
                <a:gd name="T18" fmla="*/ 288 w 316"/>
                <a:gd name="T19" fmla="*/ 59 h 345"/>
                <a:gd name="T20" fmla="*/ 229 w 316"/>
                <a:gd name="T21" fmla="*/ 0 h 345"/>
                <a:gd name="T22" fmla="*/ 170 w 316"/>
                <a:gd name="T23" fmla="*/ 59 h 345"/>
                <a:gd name="T24" fmla="*/ 229 w 316"/>
                <a:gd name="T25" fmla="*/ 118 h 345"/>
                <a:gd name="T26" fmla="*/ 316 w 316"/>
                <a:gd name="T27" fmla="*/ 204 h 345"/>
                <a:gd name="T28" fmla="*/ 230 w 316"/>
                <a:gd name="T29" fmla="*/ 118 h 345"/>
                <a:gd name="T30" fmla="*/ 144 w 316"/>
                <a:gd name="T31" fmla="*/ 204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6" h="345">
                  <a:moveTo>
                    <a:pt x="26" y="200"/>
                  </a:moveTo>
                  <a:cubicBezTo>
                    <a:pt x="26" y="167"/>
                    <a:pt x="52" y="141"/>
                    <a:pt x="85" y="141"/>
                  </a:cubicBezTo>
                  <a:cubicBezTo>
                    <a:pt x="117" y="141"/>
                    <a:pt x="144" y="167"/>
                    <a:pt x="144" y="200"/>
                  </a:cubicBezTo>
                  <a:cubicBezTo>
                    <a:pt x="144" y="233"/>
                    <a:pt x="117" y="259"/>
                    <a:pt x="85" y="259"/>
                  </a:cubicBezTo>
                  <a:cubicBezTo>
                    <a:pt x="52" y="259"/>
                    <a:pt x="26" y="233"/>
                    <a:pt x="26" y="200"/>
                  </a:cubicBezTo>
                  <a:close/>
                  <a:moveTo>
                    <a:pt x="172" y="345"/>
                  </a:moveTo>
                  <a:cubicBezTo>
                    <a:pt x="172" y="298"/>
                    <a:pt x="133" y="259"/>
                    <a:pt x="86" y="259"/>
                  </a:cubicBezTo>
                  <a:cubicBezTo>
                    <a:pt x="38" y="259"/>
                    <a:pt x="0" y="298"/>
                    <a:pt x="0" y="345"/>
                  </a:cubicBezTo>
                  <a:moveTo>
                    <a:pt x="229" y="118"/>
                  </a:moveTo>
                  <a:cubicBezTo>
                    <a:pt x="261" y="118"/>
                    <a:pt x="288" y="92"/>
                    <a:pt x="288" y="59"/>
                  </a:cubicBezTo>
                  <a:cubicBezTo>
                    <a:pt x="288" y="26"/>
                    <a:pt x="261" y="0"/>
                    <a:pt x="229" y="0"/>
                  </a:cubicBezTo>
                  <a:cubicBezTo>
                    <a:pt x="196" y="0"/>
                    <a:pt x="170" y="26"/>
                    <a:pt x="170" y="59"/>
                  </a:cubicBezTo>
                  <a:cubicBezTo>
                    <a:pt x="170" y="92"/>
                    <a:pt x="196" y="118"/>
                    <a:pt x="229" y="118"/>
                  </a:cubicBezTo>
                  <a:close/>
                  <a:moveTo>
                    <a:pt x="316" y="204"/>
                  </a:moveTo>
                  <a:cubicBezTo>
                    <a:pt x="316" y="157"/>
                    <a:pt x="277" y="118"/>
                    <a:pt x="230" y="118"/>
                  </a:cubicBezTo>
                  <a:cubicBezTo>
                    <a:pt x="182" y="118"/>
                    <a:pt x="144" y="157"/>
                    <a:pt x="144" y="204"/>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sz="1764">
                <a:solidFill>
                  <a:srgbClr val="1A1A1A"/>
                </a:solidFill>
                <a:latin typeface="Segoe UI"/>
              </a:endParaRPr>
            </a:p>
          </p:txBody>
        </p:sp>
      </p:grpSp>
      <p:grpSp>
        <p:nvGrpSpPr>
          <p:cNvPr id="390" name="Group 389">
            <a:extLst>
              <a:ext uri="{FF2B5EF4-FFF2-40B4-BE49-F238E27FC236}">
                <a16:creationId xmlns:a16="http://schemas.microsoft.com/office/drawing/2014/main" id="{25187B43-FB46-494F-9D9A-7879EFCE7824}"/>
              </a:ext>
            </a:extLst>
          </p:cNvPr>
          <p:cNvGrpSpPr>
            <a:grpSpLocks noChangeAspect="1"/>
          </p:cNvGrpSpPr>
          <p:nvPr/>
        </p:nvGrpSpPr>
        <p:grpSpPr>
          <a:xfrm>
            <a:off x="9341796" y="3090712"/>
            <a:ext cx="466303" cy="466302"/>
            <a:chOff x="2929661" y="5897776"/>
            <a:chExt cx="548640" cy="548640"/>
          </a:xfrm>
        </p:grpSpPr>
        <p:sp useBgFill="1">
          <p:nvSpPr>
            <p:cNvPr id="397" name="Oval 396">
              <a:extLst>
                <a:ext uri="{FF2B5EF4-FFF2-40B4-BE49-F238E27FC236}">
                  <a16:creationId xmlns:a16="http://schemas.microsoft.com/office/drawing/2014/main" id="{418F0D2F-A99D-4E01-BC44-C9C0F9FC9ACC}"/>
                </a:ext>
              </a:extLst>
            </p:cNvPr>
            <p:cNvSpPr/>
            <p:nvPr/>
          </p:nvSpPr>
          <p:spPr bwMode="auto">
            <a:xfrm>
              <a:off x="2929661" y="5897776"/>
              <a:ext cx="548640" cy="54864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99" name="Family_EBDA" title="Icon of a family of people">
              <a:extLst>
                <a:ext uri="{FF2B5EF4-FFF2-40B4-BE49-F238E27FC236}">
                  <a16:creationId xmlns:a16="http://schemas.microsoft.com/office/drawing/2014/main" id="{27D90C23-C088-4D52-92DB-A1F2FC1299FF}"/>
                </a:ext>
              </a:extLst>
            </p:cNvPr>
            <p:cNvSpPr>
              <a:spLocks noChangeAspect="1" noEditPoints="1"/>
            </p:cNvSpPr>
            <p:nvPr/>
          </p:nvSpPr>
          <p:spPr bwMode="auto">
            <a:xfrm>
              <a:off x="3031374" y="6002594"/>
              <a:ext cx="345214" cy="317694"/>
            </a:xfrm>
            <a:custGeom>
              <a:avLst/>
              <a:gdLst>
                <a:gd name="T0" fmla="*/ 1498 w 3740"/>
                <a:gd name="T1" fmla="*/ 1874 h 3374"/>
                <a:gd name="T2" fmla="*/ 874 w 3740"/>
                <a:gd name="T3" fmla="*/ 2498 h 3374"/>
                <a:gd name="T4" fmla="*/ 250 w 3740"/>
                <a:gd name="T5" fmla="*/ 1874 h 3374"/>
                <a:gd name="T6" fmla="*/ 874 w 3740"/>
                <a:gd name="T7" fmla="*/ 1249 h 3374"/>
                <a:gd name="T8" fmla="*/ 1498 w 3740"/>
                <a:gd name="T9" fmla="*/ 1874 h 3374"/>
                <a:gd name="T10" fmla="*/ 2123 w 3740"/>
                <a:gd name="T11" fmla="*/ 0 h 3374"/>
                <a:gd name="T12" fmla="*/ 1498 w 3740"/>
                <a:gd name="T13" fmla="*/ 625 h 3374"/>
                <a:gd name="T14" fmla="*/ 2123 w 3740"/>
                <a:gd name="T15" fmla="*/ 1249 h 3374"/>
                <a:gd name="T16" fmla="*/ 2747 w 3740"/>
                <a:gd name="T17" fmla="*/ 625 h 3374"/>
                <a:gd name="T18" fmla="*/ 2123 w 3740"/>
                <a:gd name="T19" fmla="*/ 0 h 3374"/>
                <a:gd name="T20" fmla="*/ 2997 w 3740"/>
                <a:gd name="T21" fmla="*/ 1726 h 3374"/>
                <a:gd name="T22" fmla="*/ 2497 w 3740"/>
                <a:gd name="T23" fmla="*/ 2225 h 3374"/>
                <a:gd name="T24" fmla="*/ 2997 w 3740"/>
                <a:gd name="T25" fmla="*/ 2725 h 3374"/>
                <a:gd name="T26" fmla="*/ 3496 w 3740"/>
                <a:gd name="T27" fmla="*/ 2225 h 3374"/>
                <a:gd name="T28" fmla="*/ 2997 w 3740"/>
                <a:gd name="T29" fmla="*/ 1726 h 3374"/>
                <a:gd name="T30" fmla="*/ 1748 w 3740"/>
                <a:gd name="T31" fmla="*/ 3372 h 3374"/>
                <a:gd name="T32" fmla="*/ 874 w 3740"/>
                <a:gd name="T33" fmla="*/ 2498 h 3374"/>
                <a:gd name="T34" fmla="*/ 0 w 3740"/>
                <a:gd name="T35" fmla="*/ 3372 h 3374"/>
                <a:gd name="T36" fmla="*/ 2906 w 3740"/>
                <a:gd name="T37" fmla="*/ 1734 h 3374"/>
                <a:gd name="T38" fmla="*/ 2123 w 3740"/>
                <a:gd name="T39" fmla="*/ 1249 h 3374"/>
                <a:gd name="T40" fmla="*/ 1453 w 3740"/>
                <a:gd name="T41" fmla="*/ 1561 h 3374"/>
                <a:gd name="T42" fmla="*/ 3740 w 3740"/>
                <a:gd name="T43" fmla="*/ 3374 h 3374"/>
                <a:gd name="T44" fmla="*/ 3740 w 3740"/>
                <a:gd name="T45" fmla="*/ 3351 h 3374"/>
                <a:gd name="T46" fmla="*/ 2997 w 3740"/>
                <a:gd name="T47" fmla="*/ 2725 h 3374"/>
                <a:gd name="T48" fmla="*/ 2253 w 3740"/>
                <a:gd name="T49" fmla="*/ 3351 h 3374"/>
                <a:gd name="T50" fmla="*/ 2253 w 3740"/>
                <a:gd name="T51" fmla="*/ 3374 h 3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740" h="3374">
                  <a:moveTo>
                    <a:pt x="1498" y="1874"/>
                  </a:moveTo>
                  <a:cubicBezTo>
                    <a:pt x="1498" y="2218"/>
                    <a:pt x="1219" y="2498"/>
                    <a:pt x="874" y="2498"/>
                  </a:cubicBezTo>
                  <a:cubicBezTo>
                    <a:pt x="529" y="2498"/>
                    <a:pt x="250" y="2218"/>
                    <a:pt x="250" y="1874"/>
                  </a:cubicBezTo>
                  <a:cubicBezTo>
                    <a:pt x="250" y="1529"/>
                    <a:pt x="529" y="1249"/>
                    <a:pt x="874" y="1249"/>
                  </a:cubicBezTo>
                  <a:cubicBezTo>
                    <a:pt x="1219" y="1249"/>
                    <a:pt x="1498" y="1529"/>
                    <a:pt x="1498" y="1874"/>
                  </a:cubicBezTo>
                  <a:close/>
                  <a:moveTo>
                    <a:pt x="2123" y="0"/>
                  </a:moveTo>
                  <a:cubicBezTo>
                    <a:pt x="1778" y="0"/>
                    <a:pt x="1498" y="280"/>
                    <a:pt x="1498" y="625"/>
                  </a:cubicBezTo>
                  <a:cubicBezTo>
                    <a:pt x="1498" y="970"/>
                    <a:pt x="1778" y="1249"/>
                    <a:pt x="2123" y="1249"/>
                  </a:cubicBezTo>
                  <a:cubicBezTo>
                    <a:pt x="2468" y="1249"/>
                    <a:pt x="2747" y="970"/>
                    <a:pt x="2747" y="625"/>
                  </a:cubicBezTo>
                  <a:cubicBezTo>
                    <a:pt x="2747" y="280"/>
                    <a:pt x="2468" y="0"/>
                    <a:pt x="2123" y="0"/>
                  </a:cubicBezTo>
                  <a:close/>
                  <a:moveTo>
                    <a:pt x="2997" y="1726"/>
                  </a:moveTo>
                  <a:cubicBezTo>
                    <a:pt x="2721" y="1726"/>
                    <a:pt x="2497" y="1950"/>
                    <a:pt x="2497" y="2225"/>
                  </a:cubicBezTo>
                  <a:cubicBezTo>
                    <a:pt x="2497" y="2501"/>
                    <a:pt x="2721" y="2725"/>
                    <a:pt x="2997" y="2725"/>
                  </a:cubicBezTo>
                  <a:cubicBezTo>
                    <a:pt x="3273" y="2725"/>
                    <a:pt x="3496" y="2501"/>
                    <a:pt x="3496" y="2225"/>
                  </a:cubicBezTo>
                  <a:cubicBezTo>
                    <a:pt x="3496" y="1950"/>
                    <a:pt x="3273" y="1726"/>
                    <a:pt x="2997" y="1726"/>
                  </a:cubicBezTo>
                  <a:close/>
                  <a:moveTo>
                    <a:pt x="1748" y="3372"/>
                  </a:moveTo>
                  <a:cubicBezTo>
                    <a:pt x="1748" y="2889"/>
                    <a:pt x="1357" y="2498"/>
                    <a:pt x="874" y="2498"/>
                  </a:cubicBezTo>
                  <a:cubicBezTo>
                    <a:pt x="391" y="2498"/>
                    <a:pt x="0" y="2889"/>
                    <a:pt x="0" y="3372"/>
                  </a:cubicBezTo>
                  <a:moveTo>
                    <a:pt x="2906" y="1734"/>
                  </a:moveTo>
                  <a:cubicBezTo>
                    <a:pt x="2763" y="1447"/>
                    <a:pt x="2466" y="1249"/>
                    <a:pt x="2123" y="1249"/>
                  </a:cubicBezTo>
                  <a:cubicBezTo>
                    <a:pt x="1854" y="1249"/>
                    <a:pt x="1614" y="1370"/>
                    <a:pt x="1453" y="1561"/>
                  </a:cubicBezTo>
                  <a:moveTo>
                    <a:pt x="3740" y="3374"/>
                  </a:moveTo>
                  <a:cubicBezTo>
                    <a:pt x="3740" y="3351"/>
                    <a:pt x="3740" y="3351"/>
                    <a:pt x="3740" y="3351"/>
                  </a:cubicBezTo>
                  <a:cubicBezTo>
                    <a:pt x="3680" y="2996"/>
                    <a:pt x="3370" y="2725"/>
                    <a:pt x="2997" y="2725"/>
                  </a:cubicBezTo>
                  <a:cubicBezTo>
                    <a:pt x="2624" y="2725"/>
                    <a:pt x="2314" y="2995"/>
                    <a:pt x="2253" y="3351"/>
                  </a:cubicBezTo>
                  <a:cubicBezTo>
                    <a:pt x="2253" y="3374"/>
                    <a:pt x="2253" y="3374"/>
                    <a:pt x="2253" y="3374"/>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sz="1764">
                <a:solidFill>
                  <a:srgbClr val="1A1A1A"/>
                </a:solidFill>
                <a:latin typeface="Segoe UI"/>
              </a:endParaRPr>
            </a:p>
          </p:txBody>
        </p:sp>
      </p:grpSp>
      <p:sp>
        <p:nvSpPr>
          <p:cNvPr id="404" name="TextBox 403">
            <a:extLst>
              <a:ext uri="{FF2B5EF4-FFF2-40B4-BE49-F238E27FC236}">
                <a16:creationId xmlns:a16="http://schemas.microsoft.com/office/drawing/2014/main" id="{0DCAA4DF-F774-4695-88DF-90CF5E7A9B80}"/>
              </a:ext>
            </a:extLst>
          </p:cNvPr>
          <p:cNvSpPr txBox="1"/>
          <p:nvPr/>
        </p:nvSpPr>
        <p:spPr>
          <a:xfrm>
            <a:off x="10515167" y="3257169"/>
            <a:ext cx="1596846" cy="339016"/>
          </a:xfrm>
          <a:prstGeom prst="rect">
            <a:avLst/>
          </a:prstGeom>
          <a:noFill/>
        </p:spPr>
        <p:txBody>
          <a:bodyPr wrap="square" lIns="0" tIns="0" rIns="0" bIns="0" rtlCol="0" anchor="ctr">
            <a:spAutoFit/>
          </a:bodyPr>
          <a:lstStyle>
            <a:defPPr>
              <a:defRPr lang="en-US"/>
            </a:defPPr>
            <a:lvl1pPr algn="ctr" defTabSz="914102" fontAlgn="base">
              <a:lnSpc>
                <a:spcPct val="90000"/>
              </a:lnSpc>
              <a:spcBef>
                <a:spcPct val="0"/>
              </a:spcBef>
              <a:spcAft>
                <a:spcPct val="0"/>
              </a:spcAft>
              <a:defRPr sz="2353" spc="29">
                <a:gradFill>
                  <a:gsLst>
                    <a:gs pos="0">
                      <a:srgbClr val="353535"/>
                    </a:gs>
                    <a:gs pos="100000">
                      <a:srgbClr val="353535"/>
                    </a:gs>
                  </a:gsLst>
                  <a:lin ang="5400000" scaled="0"/>
                </a:gradFill>
                <a:latin typeface="Segoe UI Semilight"/>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defTabSz="932293">
              <a:defRPr/>
            </a:pPr>
            <a:r>
              <a:rPr lang="en-US" sz="2400" spc="30"/>
              <a:t>Employees</a:t>
            </a:r>
          </a:p>
        </p:txBody>
      </p:sp>
      <p:grpSp>
        <p:nvGrpSpPr>
          <p:cNvPr id="123" name="Group 122" descr="factory icon">
            <a:extLst>
              <a:ext uri="{FF2B5EF4-FFF2-40B4-BE49-F238E27FC236}">
                <a16:creationId xmlns:a16="http://schemas.microsoft.com/office/drawing/2014/main" id="{BF2303CF-E566-405E-A9F2-FB05956E952E}"/>
              </a:ext>
            </a:extLst>
          </p:cNvPr>
          <p:cNvGrpSpPr>
            <a:grpSpLocks noChangeAspect="1"/>
          </p:cNvGrpSpPr>
          <p:nvPr/>
        </p:nvGrpSpPr>
        <p:grpSpPr>
          <a:xfrm>
            <a:off x="8224190" y="1280620"/>
            <a:ext cx="466302" cy="466302"/>
            <a:chOff x="3888602" y="4110297"/>
            <a:chExt cx="527686" cy="527686"/>
          </a:xfrm>
        </p:grpSpPr>
        <p:sp useBgFill="1">
          <p:nvSpPr>
            <p:cNvPr id="124" name="Oval 123">
              <a:extLst>
                <a:ext uri="{FF2B5EF4-FFF2-40B4-BE49-F238E27FC236}">
                  <a16:creationId xmlns:a16="http://schemas.microsoft.com/office/drawing/2014/main" id="{504E379C-0D81-4C2D-BE6B-A9E9FF816623}"/>
                </a:ext>
              </a:extLst>
            </p:cNvPr>
            <p:cNvSpPr/>
            <p:nvPr/>
          </p:nvSpPr>
          <p:spPr bwMode="auto">
            <a:xfrm rot="4401276">
              <a:off x="3888602" y="4110297"/>
              <a:ext cx="527686" cy="527686"/>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5" name="Freeform 41">
              <a:extLst>
                <a:ext uri="{FF2B5EF4-FFF2-40B4-BE49-F238E27FC236}">
                  <a16:creationId xmlns:a16="http://schemas.microsoft.com/office/drawing/2014/main" id="{34336145-874B-4373-95E3-C7B1B90F3F11}"/>
                </a:ext>
              </a:extLst>
            </p:cNvPr>
            <p:cNvSpPr>
              <a:spLocks noEditPoints="1"/>
            </p:cNvSpPr>
            <p:nvPr/>
          </p:nvSpPr>
          <p:spPr bwMode="auto">
            <a:xfrm>
              <a:off x="3962698" y="4255548"/>
              <a:ext cx="379494" cy="237184"/>
            </a:xfrm>
            <a:custGeom>
              <a:avLst/>
              <a:gdLst>
                <a:gd name="T0" fmla="*/ 208 w 208"/>
                <a:gd name="T1" fmla="*/ 54 h 130"/>
                <a:gd name="T2" fmla="*/ 208 w 208"/>
                <a:gd name="T3" fmla="*/ 130 h 130"/>
                <a:gd name="T4" fmla="*/ 0 w 208"/>
                <a:gd name="T5" fmla="*/ 130 h 130"/>
                <a:gd name="T6" fmla="*/ 0 w 208"/>
                <a:gd name="T7" fmla="*/ 54 h 130"/>
                <a:gd name="T8" fmla="*/ 40 w 208"/>
                <a:gd name="T9" fmla="*/ 24 h 130"/>
                <a:gd name="T10" fmla="*/ 40 w 208"/>
                <a:gd name="T11" fmla="*/ 54 h 130"/>
                <a:gd name="T12" fmla="*/ 85 w 208"/>
                <a:gd name="T13" fmla="*/ 24 h 130"/>
                <a:gd name="T14" fmla="*/ 85 w 208"/>
                <a:gd name="T15" fmla="*/ 54 h 130"/>
                <a:gd name="T16" fmla="*/ 208 w 208"/>
                <a:gd name="T17" fmla="*/ 54 h 130"/>
                <a:gd name="T18" fmla="*/ 163 w 208"/>
                <a:gd name="T19" fmla="*/ 54 h 130"/>
                <a:gd name="T20" fmla="*/ 153 w 208"/>
                <a:gd name="T21" fmla="*/ 0 h 130"/>
                <a:gd name="T22" fmla="*/ 144 w 208"/>
                <a:gd name="T23" fmla="*/ 0 h 130"/>
                <a:gd name="T24" fmla="*/ 136 w 208"/>
                <a:gd name="T25" fmla="*/ 54 h 130"/>
                <a:gd name="T26" fmla="*/ 200 w 208"/>
                <a:gd name="T27" fmla="*/ 54 h 130"/>
                <a:gd name="T28" fmla="*/ 189 w 208"/>
                <a:gd name="T29" fmla="*/ 0 h 130"/>
                <a:gd name="T30" fmla="*/ 180 w 208"/>
                <a:gd name="T31" fmla="*/ 0 h 130"/>
                <a:gd name="T32" fmla="*/ 171 w 208"/>
                <a:gd name="T33" fmla="*/ 54 h 130"/>
                <a:gd name="T34" fmla="*/ 30 w 208"/>
                <a:gd name="T35" fmla="*/ 77 h 130"/>
                <a:gd name="T36" fmla="*/ 19 w 208"/>
                <a:gd name="T37" fmla="*/ 77 h 130"/>
                <a:gd name="T38" fmla="*/ 19 w 208"/>
                <a:gd name="T39" fmla="*/ 88 h 130"/>
                <a:gd name="T40" fmla="*/ 30 w 208"/>
                <a:gd name="T41" fmla="*/ 88 h 130"/>
                <a:gd name="T42" fmla="*/ 30 w 208"/>
                <a:gd name="T43" fmla="*/ 77 h 130"/>
                <a:gd name="T44" fmla="*/ 69 w 208"/>
                <a:gd name="T45" fmla="*/ 77 h 130"/>
                <a:gd name="T46" fmla="*/ 59 w 208"/>
                <a:gd name="T47" fmla="*/ 77 h 130"/>
                <a:gd name="T48" fmla="*/ 59 w 208"/>
                <a:gd name="T49" fmla="*/ 88 h 130"/>
                <a:gd name="T50" fmla="*/ 69 w 208"/>
                <a:gd name="T51" fmla="*/ 88 h 130"/>
                <a:gd name="T52" fmla="*/ 69 w 208"/>
                <a:gd name="T53" fmla="*/ 77 h 130"/>
                <a:gd name="T54" fmla="*/ 109 w 208"/>
                <a:gd name="T55" fmla="*/ 77 h 130"/>
                <a:gd name="T56" fmla="*/ 99 w 208"/>
                <a:gd name="T57" fmla="*/ 77 h 130"/>
                <a:gd name="T58" fmla="*/ 99 w 208"/>
                <a:gd name="T59" fmla="*/ 88 h 130"/>
                <a:gd name="T60" fmla="*/ 109 w 208"/>
                <a:gd name="T61" fmla="*/ 88 h 130"/>
                <a:gd name="T62" fmla="*/ 109 w 208"/>
                <a:gd name="T63" fmla="*/ 77 h 130"/>
                <a:gd name="T64" fmla="*/ 149 w 208"/>
                <a:gd name="T65" fmla="*/ 77 h 130"/>
                <a:gd name="T66" fmla="*/ 139 w 208"/>
                <a:gd name="T67" fmla="*/ 77 h 130"/>
                <a:gd name="T68" fmla="*/ 139 w 208"/>
                <a:gd name="T69" fmla="*/ 88 h 130"/>
                <a:gd name="T70" fmla="*/ 149 w 208"/>
                <a:gd name="T71" fmla="*/ 88 h 130"/>
                <a:gd name="T72" fmla="*/ 149 w 208"/>
                <a:gd name="T73" fmla="*/ 77 h 130"/>
                <a:gd name="T74" fmla="*/ 189 w 208"/>
                <a:gd name="T75" fmla="*/ 77 h 130"/>
                <a:gd name="T76" fmla="*/ 179 w 208"/>
                <a:gd name="T77" fmla="*/ 77 h 130"/>
                <a:gd name="T78" fmla="*/ 179 w 208"/>
                <a:gd name="T79" fmla="*/ 88 h 130"/>
                <a:gd name="T80" fmla="*/ 189 w 208"/>
                <a:gd name="T81" fmla="*/ 88 h 130"/>
                <a:gd name="T82" fmla="*/ 189 w 208"/>
                <a:gd name="T83" fmla="*/ 77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08" h="130">
                  <a:moveTo>
                    <a:pt x="208" y="54"/>
                  </a:moveTo>
                  <a:lnTo>
                    <a:pt x="208" y="130"/>
                  </a:lnTo>
                  <a:lnTo>
                    <a:pt x="0" y="130"/>
                  </a:lnTo>
                  <a:lnTo>
                    <a:pt x="0" y="54"/>
                  </a:lnTo>
                  <a:lnTo>
                    <a:pt x="40" y="24"/>
                  </a:lnTo>
                  <a:lnTo>
                    <a:pt x="40" y="54"/>
                  </a:lnTo>
                  <a:lnTo>
                    <a:pt x="85" y="24"/>
                  </a:lnTo>
                  <a:lnTo>
                    <a:pt x="85" y="54"/>
                  </a:lnTo>
                  <a:lnTo>
                    <a:pt x="208" y="54"/>
                  </a:lnTo>
                  <a:moveTo>
                    <a:pt x="163" y="54"/>
                  </a:moveTo>
                  <a:lnTo>
                    <a:pt x="153" y="0"/>
                  </a:lnTo>
                  <a:lnTo>
                    <a:pt x="144" y="0"/>
                  </a:lnTo>
                  <a:lnTo>
                    <a:pt x="136" y="54"/>
                  </a:lnTo>
                  <a:moveTo>
                    <a:pt x="200" y="54"/>
                  </a:moveTo>
                  <a:lnTo>
                    <a:pt x="189" y="0"/>
                  </a:lnTo>
                  <a:lnTo>
                    <a:pt x="180" y="0"/>
                  </a:lnTo>
                  <a:lnTo>
                    <a:pt x="171" y="54"/>
                  </a:lnTo>
                  <a:moveTo>
                    <a:pt x="30" y="77"/>
                  </a:moveTo>
                  <a:lnTo>
                    <a:pt x="19" y="77"/>
                  </a:lnTo>
                  <a:lnTo>
                    <a:pt x="19" y="88"/>
                  </a:lnTo>
                  <a:lnTo>
                    <a:pt x="30" y="88"/>
                  </a:lnTo>
                  <a:lnTo>
                    <a:pt x="30" y="77"/>
                  </a:lnTo>
                  <a:moveTo>
                    <a:pt x="69" y="77"/>
                  </a:moveTo>
                  <a:lnTo>
                    <a:pt x="59" y="77"/>
                  </a:lnTo>
                  <a:lnTo>
                    <a:pt x="59" y="88"/>
                  </a:lnTo>
                  <a:lnTo>
                    <a:pt x="69" y="88"/>
                  </a:lnTo>
                  <a:lnTo>
                    <a:pt x="69" y="77"/>
                  </a:lnTo>
                  <a:moveTo>
                    <a:pt x="109" y="77"/>
                  </a:moveTo>
                  <a:lnTo>
                    <a:pt x="99" y="77"/>
                  </a:lnTo>
                  <a:lnTo>
                    <a:pt x="99" y="88"/>
                  </a:lnTo>
                  <a:lnTo>
                    <a:pt x="109" y="88"/>
                  </a:lnTo>
                  <a:lnTo>
                    <a:pt x="109" y="77"/>
                  </a:lnTo>
                  <a:moveTo>
                    <a:pt x="149" y="77"/>
                  </a:moveTo>
                  <a:lnTo>
                    <a:pt x="139" y="77"/>
                  </a:lnTo>
                  <a:lnTo>
                    <a:pt x="139" y="88"/>
                  </a:lnTo>
                  <a:lnTo>
                    <a:pt x="149" y="88"/>
                  </a:lnTo>
                  <a:lnTo>
                    <a:pt x="149" y="77"/>
                  </a:lnTo>
                  <a:moveTo>
                    <a:pt x="189" y="77"/>
                  </a:moveTo>
                  <a:lnTo>
                    <a:pt x="179" y="77"/>
                  </a:lnTo>
                  <a:lnTo>
                    <a:pt x="179" y="88"/>
                  </a:lnTo>
                  <a:lnTo>
                    <a:pt x="189" y="88"/>
                  </a:lnTo>
                  <a:lnTo>
                    <a:pt x="189" y="77"/>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29" tIns="44815" rIns="89629" bIns="44815" numCol="1" anchor="t" anchorCtr="0" compatLnSpc="1">
              <a:prstTxWarp prst="textNoShape">
                <a:avLst/>
              </a:prstTxWarp>
            </a:bodyPr>
            <a:lstStyle/>
            <a:p>
              <a:pPr defTabSz="914191">
                <a:defRPr/>
              </a:pPr>
              <a:endParaRPr lang="en-US" sz="882">
                <a:gradFill>
                  <a:gsLst>
                    <a:gs pos="0">
                      <a:srgbClr val="505050"/>
                    </a:gs>
                    <a:gs pos="100000">
                      <a:srgbClr val="505050"/>
                    </a:gs>
                  </a:gsLst>
                  <a:lin ang="5400000" scaled="1"/>
                </a:gradFill>
                <a:latin typeface="Segoe UI Semilight"/>
              </a:endParaRPr>
            </a:p>
          </p:txBody>
        </p:sp>
      </p:grpSp>
      <p:grpSp>
        <p:nvGrpSpPr>
          <p:cNvPr id="552" name="Group 551">
            <a:extLst>
              <a:ext uri="{FF2B5EF4-FFF2-40B4-BE49-F238E27FC236}">
                <a16:creationId xmlns:a16="http://schemas.microsoft.com/office/drawing/2014/main" id="{A973222E-DD4E-4AA2-AA10-39B8A7FEEF6C}"/>
              </a:ext>
            </a:extLst>
          </p:cNvPr>
          <p:cNvGrpSpPr>
            <a:grpSpLocks noChangeAspect="1"/>
          </p:cNvGrpSpPr>
          <p:nvPr/>
        </p:nvGrpSpPr>
        <p:grpSpPr>
          <a:xfrm>
            <a:off x="2989277" y="5173508"/>
            <a:ext cx="466302" cy="466302"/>
            <a:chOff x="2930066" y="5072528"/>
            <a:chExt cx="562530" cy="562530"/>
          </a:xfrm>
        </p:grpSpPr>
        <p:sp useBgFill="1">
          <p:nvSpPr>
            <p:cNvPr id="418" name="Oval 417">
              <a:extLst>
                <a:ext uri="{FF2B5EF4-FFF2-40B4-BE49-F238E27FC236}">
                  <a16:creationId xmlns:a16="http://schemas.microsoft.com/office/drawing/2014/main" id="{4108EB59-166C-4823-BF86-ECEB0F46D168}"/>
                </a:ext>
              </a:extLst>
            </p:cNvPr>
            <p:cNvSpPr/>
            <p:nvPr/>
          </p:nvSpPr>
          <p:spPr bwMode="auto">
            <a:xfrm rot="21043547">
              <a:off x="2930066" y="5072528"/>
              <a:ext cx="562530" cy="56253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9" name="Database_EFC7" title="Icon of a cylinder">
              <a:extLst>
                <a:ext uri="{FF2B5EF4-FFF2-40B4-BE49-F238E27FC236}">
                  <a16:creationId xmlns:a16="http://schemas.microsoft.com/office/drawing/2014/main" id="{FF9F2F69-A78E-4B30-8B9D-9C45F3723405}"/>
                </a:ext>
              </a:extLst>
            </p:cNvPr>
            <p:cNvSpPr>
              <a:spLocks noChangeAspect="1" noEditPoints="1"/>
            </p:cNvSpPr>
            <p:nvPr/>
          </p:nvSpPr>
          <p:spPr bwMode="auto">
            <a:xfrm>
              <a:off x="3070637" y="5170913"/>
              <a:ext cx="281388" cy="365760"/>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grpSp>
      <p:grpSp>
        <p:nvGrpSpPr>
          <p:cNvPr id="4" name="Group 3">
            <a:extLst>
              <a:ext uri="{FF2B5EF4-FFF2-40B4-BE49-F238E27FC236}">
                <a16:creationId xmlns:a16="http://schemas.microsoft.com/office/drawing/2014/main" id="{CFA9218C-A328-4F59-8EE3-F2D871B4E1D7}"/>
              </a:ext>
            </a:extLst>
          </p:cNvPr>
          <p:cNvGrpSpPr>
            <a:grpSpLocks noChangeAspect="1"/>
          </p:cNvGrpSpPr>
          <p:nvPr/>
        </p:nvGrpSpPr>
        <p:grpSpPr>
          <a:xfrm>
            <a:off x="8499840" y="6032510"/>
            <a:ext cx="508358" cy="373041"/>
            <a:chOff x="7016656" y="6251061"/>
            <a:chExt cx="498435" cy="365760"/>
          </a:xfrm>
        </p:grpSpPr>
        <p:sp>
          <p:nvSpPr>
            <p:cNvPr id="2" name="Rectangle 1">
              <a:extLst>
                <a:ext uri="{FF2B5EF4-FFF2-40B4-BE49-F238E27FC236}">
                  <a16:creationId xmlns:a16="http://schemas.microsoft.com/office/drawing/2014/main" id="{65FC021E-9E67-4061-B241-34E1B33D23D4}"/>
                </a:ext>
              </a:extLst>
            </p:cNvPr>
            <p:cNvSpPr/>
            <p:nvPr/>
          </p:nvSpPr>
          <p:spPr bwMode="auto">
            <a:xfrm>
              <a:off x="7086600" y="6343650"/>
              <a:ext cx="142875" cy="204788"/>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338" name="UniversalApp_E8CC" title="Icon of a cellphone in front of a tablet">
              <a:extLst>
                <a:ext uri="{FF2B5EF4-FFF2-40B4-BE49-F238E27FC236}">
                  <a16:creationId xmlns:a16="http://schemas.microsoft.com/office/drawing/2014/main" id="{E91F1933-2237-4E2F-8100-9D952F2F3E8A}"/>
                </a:ext>
              </a:extLst>
            </p:cNvPr>
            <p:cNvSpPr>
              <a:spLocks noChangeAspect="1" noEditPoints="1"/>
            </p:cNvSpPr>
            <p:nvPr/>
          </p:nvSpPr>
          <p:spPr bwMode="auto">
            <a:xfrm>
              <a:off x="7016656" y="6251061"/>
              <a:ext cx="498435" cy="365760"/>
            </a:xfrm>
            <a:custGeom>
              <a:avLst/>
              <a:gdLst>
                <a:gd name="T0" fmla="*/ 1250 w 3750"/>
                <a:gd name="T1" fmla="*/ 2750 h 2750"/>
                <a:gd name="T2" fmla="*/ 0 w 3750"/>
                <a:gd name="T3" fmla="*/ 2750 h 2750"/>
                <a:gd name="T4" fmla="*/ 0 w 3750"/>
                <a:gd name="T5" fmla="*/ 750 h 2750"/>
                <a:gd name="T6" fmla="*/ 1250 w 3750"/>
                <a:gd name="T7" fmla="*/ 750 h 2750"/>
                <a:gd name="T8" fmla="*/ 1250 w 3750"/>
                <a:gd name="T9" fmla="*/ 2750 h 2750"/>
                <a:gd name="T10" fmla="*/ 375 w 3750"/>
                <a:gd name="T11" fmla="*/ 2250 h 2750"/>
                <a:gd name="T12" fmla="*/ 875 w 3750"/>
                <a:gd name="T13" fmla="*/ 2250 h 2750"/>
                <a:gd name="T14" fmla="*/ 1875 w 3750"/>
                <a:gd name="T15" fmla="*/ 1750 h 2750"/>
                <a:gd name="T16" fmla="*/ 2375 w 3750"/>
                <a:gd name="T17" fmla="*/ 1750 h 2750"/>
                <a:gd name="T18" fmla="*/ 1250 w 3750"/>
                <a:gd name="T19" fmla="*/ 2250 h 2750"/>
                <a:gd name="T20" fmla="*/ 3625 w 3750"/>
                <a:gd name="T21" fmla="*/ 2250 h 2750"/>
                <a:gd name="T22" fmla="*/ 3750 w 3750"/>
                <a:gd name="T23" fmla="*/ 2125 h 2750"/>
                <a:gd name="T24" fmla="*/ 3750 w 3750"/>
                <a:gd name="T25" fmla="*/ 125 h 2750"/>
                <a:gd name="T26" fmla="*/ 3625 w 3750"/>
                <a:gd name="T27" fmla="*/ 0 h 2750"/>
                <a:gd name="T28" fmla="*/ 625 w 3750"/>
                <a:gd name="T29" fmla="*/ 0 h 2750"/>
                <a:gd name="T30" fmla="*/ 500 w 3750"/>
                <a:gd name="T31" fmla="*/ 125 h 2750"/>
                <a:gd name="T32" fmla="*/ 500 w 3750"/>
                <a:gd name="T33" fmla="*/ 750 h 2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750" h="2750">
                  <a:moveTo>
                    <a:pt x="1250" y="2750"/>
                  </a:moveTo>
                  <a:cubicBezTo>
                    <a:pt x="0" y="2750"/>
                    <a:pt x="0" y="2750"/>
                    <a:pt x="0" y="2750"/>
                  </a:cubicBezTo>
                  <a:cubicBezTo>
                    <a:pt x="0" y="750"/>
                    <a:pt x="0" y="750"/>
                    <a:pt x="0" y="750"/>
                  </a:cubicBezTo>
                  <a:cubicBezTo>
                    <a:pt x="1250" y="750"/>
                    <a:pt x="1250" y="750"/>
                    <a:pt x="1250" y="750"/>
                  </a:cubicBezTo>
                  <a:lnTo>
                    <a:pt x="1250" y="2750"/>
                  </a:lnTo>
                  <a:close/>
                  <a:moveTo>
                    <a:pt x="375" y="2250"/>
                  </a:moveTo>
                  <a:cubicBezTo>
                    <a:pt x="875" y="2250"/>
                    <a:pt x="875" y="2250"/>
                    <a:pt x="875" y="2250"/>
                  </a:cubicBezTo>
                  <a:moveTo>
                    <a:pt x="1875" y="1750"/>
                  </a:moveTo>
                  <a:cubicBezTo>
                    <a:pt x="2375" y="1750"/>
                    <a:pt x="2375" y="1750"/>
                    <a:pt x="2375" y="1750"/>
                  </a:cubicBezTo>
                  <a:moveTo>
                    <a:pt x="1250" y="2250"/>
                  </a:moveTo>
                  <a:cubicBezTo>
                    <a:pt x="3625" y="2250"/>
                    <a:pt x="3625" y="2250"/>
                    <a:pt x="3625" y="2250"/>
                  </a:cubicBezTo>
                  <a:cubicBezTo>
                    <a:pt x="3694" y="2250"/>
                    <a:pt x="3750" y="2194"/>
                    <a:pt x="3750" y="2125"/>
                  </a:cubicBezTo>
                  <a:cubicBezTo>
                    <a:pt x="3750" y="125"/>
                    <a:pt x="3750" y="125"/>
                    <a:pt x="3750" y="125"/>
                  </a:cubicBezTo>
                  <a:cubicBezTo>
                    <a:pt x="3750" y="56"/>
                    <a:pt x="3694" y="0"/>
                    <a:pt x="3625" y="0"/>
                  </a:cubicBezTo>
                  <a:cubicBezTo>
                    <a:pt x="625" y="0"/>
                    <a:pt x="625" y="0"/>
                    <a:pt x="625" y="0"/>
                  </a:cubicBezTo>
                  <a:cubicBezTo>
                    <a:pt x="556" y="0"/>
                    <a:pt x="500" y="56"/>
                    <a:pt x="500" y="125"/>
                  </a:cubicBezTo>
                  <a:cubicBezTo>
                    <a:pt x="500" y="750"/>
                    <a:pt x="500" y="750"/>
                    <a:pt x="500" y="750"/>
                  </a:cubicBezTo>
                </a:path>
              </a:pathLst>
            </a:custGeom>
            <a:solidFill>
              <a:schemeClr val="bg1"/>
            </a:solidFill>
            <a:ln w="15875" cap="sq">
              <a:solidFill>
                <a:schemeClr val="accent1"/>
              </a:solidFill>
              <a:prstDash val="solid"/>
              <a:miter lim="800000"/>
              <a:headEnd/>
              <a:tailEnd/>
            </a:ln>
          </p:spPr>
          <p:txBody>
            <a:bodyPr vert="horz" wrap="square" lIns="93260" tIns="46630" rIns="93260" bIns="46630" numCol="1" anchor="t" anchorCtr="0" compatLnSpc="1">
              <a:prstTxWarp prst="textNoShape">
                <a:avLst/>
              </a:prstTxWarp>
            </a:bodyPr>
            <a:lstStyle/>
            <a:p>
              <a:pPr defTabSz="932563">
                <a:defRPr/>
              </a:pPr>
              <a:endParaRPr lang="en-US" sz="918">
                <a:gradFill>
                  <a:gsLst>
                    <a:gs pos="0">
                      <a:srgbClr val="505050"/>
                    </a:gs>
                    <a:gs pos="100000">
                      <a:srgbClr val="505050"/>
                    </a:gs>
                  </a:gsLst>
                </a:gradFill>
                <a:latin typeface="Segoe UI"/>
              </a:endParaRPr>
            </a:p>
          </p:txBody>
        </p:sp>
      </p:grpSp>
      <p:grpSp>
        <p:nvGrpSpPr>
          <p:cNvPr id="596" name="Group 595">
            <a:extLst>
              <a:ext uri="{FF2B5EF4-FFF2-40B4-BE49-F238E27FC236}">
                <a16:creationId xmlns:a16="http://schemas.microsoft.com/office/drawing/2014/main" id="{FDDE6B3A-D286-4B6C-A147-06A449ADD015}"/>
              </a:ext>
            </a:extLst>
          </p:cNvPr>
          <p:cNvGrpSpPr/>
          <p:nvPr/>
        </p:nvGrpSpPr>
        <p:grpSpPr>
          <a:xfrm>
            <a:off x="9121362" y="1330512"/>
            <a:ext cx="855351" cy="855351"/>
            <a:chOff x="8150339" y="1402293"/>
            <a:chExt cx="708222" cy="708222"/>
          </a:xfrm>
        </p:grpSpPr>
        <p:sp useBgFill="1">
          <p:nvSpPr>
            <p:cNvPr id="478" name="Oval 477">
              <a:extLst>
                <a:ext uri="{FF2B5EF4-FFF2-40B4-BE49-F238E27FC236}">
                  <a16:creationId xmlns:a16="http://schemas.microsoft.com/office/drawing/2014/main" id="{6D135336-E06E-42C2-A92F-D054E5170764}"/>
                </a:ext>
              </a:extLst>
            </p:cNvPr>
            <p:cNvSpPr/>
            <p:nvPr/>
          </p:nvSpPr>
          <p:spPr bwMode="auto">
            <a:xfrm rot="5790326">
              <a:off x="8150339" y="1402293"/>
              <a:ext cx="708222" cy="708222"/>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1" name="Modern_workplace" title="Icon of three people connected by a dotted line">
              <a:extLst>
                <a:ext uri="{FF2B5EF4-FFF2-40B4-BE49-F238E27FC236}">
                  <a16:creationId xmlns:a16="http://schemas.microsoft.com/office/drawing/2014/main" id="{922D5FEB-FC69-4408-9C3C-D80114B6622C}"/>
                </a:ext>
              </a:extLst>
            </p:cNvPr>
            <p:cNvSpPr>
              <a:spLocks noChangeAspect="1" noEditPoints="1"/>
            </p:cNvSpPr>
            <p:nvPr/>
          </p:nvSpPr>
          <p:spPr bwMode="auto">
            <a:xfrm>
              <a:off x="8256761" y="1478337"/>
              <a:ext cx="495378" cy="480081"/>
            </a:xfrm>
            <a:custGeom>
              <a:avLst/>
              <a:gdLst>
                <a:gd name="T0" fmla="*/ 210 w 584"/>
                <a:gd name="T1" fmla="*/ 515 h 564"/>
                <a:gd name="T2" fmla="*/ 226 w 584"/>
                <a:gd name="T3" fmla="*/ 515 h 564"/>
                <a:gd name="T4" fmla="*/ 239 w 584"/>
                <a:gd name="T5" fmla="*/ 515 h 564"/>
                <a:gd name="T6" fmla="*/ 255 w 584"/>
                <a:gd name="T7" fmla="*/ 515 h 564"/>
                <a:gd name="T8" fmla="*/ 269 w 584"/>
                <a:gd name="T9" fmla="*/ 515 h 564"/>
                <a:gd name="T10" fmla="*/ 285 w 584"/>
                <a:gd name="T11" fmla="*/ 515 h 564"/>
                <a:gd name="T12" fmla="*/ 298 w 584"/>
                <a:gd name="T13" fmla="*/ 515 h 564"/>
                <a:gd name="T14" fmla="*/ 314 w 584"/>
                <a:gd name="T15" fmla="*/ 515 h 564"/>
                <a:gd name="T16" fmla="*/ 328 w 584"/>
                <a:gd name="T17" fmla="*/ 515 h 564"/>
                <a:gd name="T18" fmla="*/ 344 w 584"/>
                <a:gd name="T19" fmla="*/ 515 h 564"/>
                <a:gd name="T20" fmla="*/ 357 w 584"/>
                <a:gd name="T21" fmla="*/ 515 h 564"/>
                <a:gd name="T22" fmla="*/ 373 w 584"/>
                <a:gd name="T23" fmla="*/ 515 h 564"/>
                <a:gd name="T24" fmla="*/ 366 w 584"/>
                <a:gd name="T25" fmla="*/ 247 h 564"/>
                <a:gd name="T26" fmla="*/ 358 w 584"/>
                <a:gd name="T27" fmla="*/ 233 h 564"/>
                <a:gd name="T28" fmla="*/ 372 w 584"/>
                <a:gd name="T29" fmla="*/ 259 h 564"/>
                <a:gd name="T30" fmla="*/ 380 w 584"/>
                <a:gd name="T31" fmla="*/ 273 h 564"/>
                <a:gd name="T32" fmla="*/ 386 w 584"/>
                <a:gd name="T33" fmla="*/ 285 h 564"/>
                <a:gd name="T34" fmla="*/ 393 w 584"/>
                <a:gd name="T35" fmla="*/ 299 h 564"/>
                <a:gd name="T36" fmla="*/ 400 w 584"/>
                <a:gd name="T37" fmla="*/ 311 h 564"/>
                <a:gd name="T38" fmla="*/ 407 w 584"/>
                <a:gd name="T39" fmla="*/ 325 h 564"/>
                <a:gd name="T40" fmla="*/ 414 w 584"/>
                <a:gd name="T41" fmla="*/ 337 h 564"/>
                <a:gd name="T42" fmla="*/ 421 w 584"/>
                <a:gd name="T43" fmla="*/ 351 h 564"/>
                <a:gd name="T44" fmla="*/ 226 w 584"/>
                <a:gd name="T45" fmla="*/ 233 h 564"/>
                <a:gd name="T46" fmla="*/ 218 w 584"/>
                <a:gd name="T47" fmla="*/ 247 h 564"/>
                <a:gd name="T48" fmla="*/ 212 w 584"/>
                <a:gd name="T49" fmla="*/ 259 h 564"/>
                <a:gd name="T50" fmla="*/ 204 w 584"/>
                <a:gd name="T51" fmla="*/ 273 h 564"/>
                <a:gd name="T52" fmla="*/ 198 w 584"/>
                <a:gd name="T53" fmla="*/ 285 h 564"/>
                <a:gd name="T54" fmla="*/ 191 w 584"/>
                <a:gd name="T55" fmla="*/ 299 h 564"/>
                <a:gd name="T56" fmla="*/ 184 w 584"/>
                <a:gd name="T57" fmla="*/ 311 h 564"/>
                <a:gd name="T58" fmla="*/ 177 w 584"/>
                <a:gd name="T59" fmla="*/ 325 h 564"/>
                <a:gd name="T60" fmla="*/ 170 w 584"/>
                <a:gd name="T61" fmla="*/ 337 h 564"/>
                <a:gd name="T62" fmla="*/ 163 w 584"/>
                <a:gd name="T63" fmla="*/ 351 h 564"/>
                <a:gd name="T64" fmla="*/ 239 w 584"/>
                <a:gd name="T65" fmla="*/ 53 h 564"/>
                <a:gd name="T66" fmla="*/ 293 w 584"/>
                <a:gd name="T67" fmla="*/ 105 h 564"/>
                <a:gd name="T68" fmla="*/ 347 w 584"/>
                <a:gd name="T69" fmla="*/ 53 h 564"/>
                <a:gd name="T70" fmla="*/ 293 w 584"/>
                <a:gd name="T71" fmla="*/ 0 h 564"/>
                <a:gd name="T72" fmla="*/ 239 w 584"/>
                <a:gd name="T73" fmla="*/ 53 h 564"/>
                <a:gd name="T74" fmla="*/ 205 w 584"/>
                <a:gd name="T75" fmla="*/ 190 h 564"/>
                <a:gd name="T76" fmla="*/ 292 w 584"/>
                <a:gd name="T77" fmla="*/ 105 h 564"/>
                <a:gd name="T78" fmla="*/ 379 w 584"/>
                <a:gd name="T79" fmla="*/ 190 h 564"/>
                <a:gd name="T80" fmla="*/ 444 w 584"/>
                <a:gd name="T81" fmla="*/ 427 h 564"/>
                <a:gd name="T82" fmla="*/ 498 w 584"/>
                <a:gd name="T83" fmla="*/ 479 h 564"/>
                <a:gd name="T84" fmla="*/ 553 w 584"/>
                <a:gd name="T85" fmla="*/ 427 h 564"/>
                <a:gd name="T86" fmla="*/ 498 w 584"/>
                <a:gd name="T87" fmla="*/ 374 h 564"/>
                <a:gd name="T88" fmla="*/ 444 w 584"/>
                <a:gd name="T89" fmla="*/ 427 h 564"/>
                <a:gd name="T90" fmla="*/ 411 w 584"/>
                <a:gd name="T91" fmla="*/ 564 h 564"/>
                <a:gd name="T92" fmla="*/ 498 w 584"/>
                <a:gd name="T93" fmla="*/ 479 h 564"/>
                <a:gd name="T94" fmla="*/ 584 w 584"/>
                <a:gd name="T95" fmla="*/ 564 h 564"/>
                <a:gd name="T96" fmla="*/ 34 w 584"/>
                <a:gd name="T97" fmla="*/ 427 h 564"/>
                <a:gd name="T98" fmla="*/ 87 w 584"/>
                <a:gd name="T99" fmla="*/ 479 h 564"/>
                <a:gd name="T100" fmla="*/ 142 w 584"/>
                <a:gd name="T101" fmla="*/ 427 h 564"/>
                <a:gd name="T102" fmla="*/ 87 w 584"/>
                <a:gd name="T103" fmla="*/ 374 h 564"/>
                <a:gd name="T104" fmla="*/ 34 w 584"/>
                <a:gd name="T105" fmla="*/ 427 h 564"/>
                <a:gd name="T106" fmla="*/ 0 w 584"/>
                <a:gd name="T107" fmla="*/ 564 h 564"/>
                <a:gd name="T108" fmla="*/ 87 w 584"/>
                <a:gd name="T109" fmla="*/ 479 h 564"/>
                <a:gd name="T110" fmla="*/ 173 w 584"/>
                <a:gd name="T111" fmla="*/ 564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84" h="564">
                  <a:moveTo>
                    <a:pt x="210" y="515"/>
                  </a:moveTo>
                  <a:cubicBezTo>
                    <a:pt x="226" y="515"/>
                    <a:pt x="226" y="515"/>
                    <a:pt x="226" y="515"/>
                  </a:cubicBezTo>
                  <a:moveTo>
                    <a:pt x="239" y="515"/>
                  </a:moveTo>
                  <a:cubicBezTo>
                    <a:pt x="255" y="515"/>
                    <a:pt x="255" y="515"/>
                    <a:pt x="255" y="515"/>
                  </a:cubicBezTo>
                  <a:moveTo>
                    <a:pt x="269" y="515"/>
                  </a:moveTo>
                  <a:cubicBezTo>
                    <a:pt x="285" y="515"/>
                    <a:pt x="285" y="515"/>
                    <a:pt x="285" y="515"/>
                  </a:cubicBezTo>
                  <a:moveTo>
                    <a:pt x="298" y="515"/>
                  </a:moveTo>
                  <a:cubicBezTo>
                    <a:pt x="314" y="515"/>
                    <a:pt x="314" y="515"/>
                    <a:pt x="314" y="515"/>
                  </a:cubicBezTo>
                  <a:moveTo>
                    <a:pt x="328" y="515"/>
                  </a:moveTo>
                  <a:cubicBezTo>
                    <a:pt x="344" y="515"/>
                    <a:pt x="344" y="515"/>
                    <a:pt x="344" y="515"/>
                  </a:cubicBezTo>
                  <a:moveTo>
                    <a:pt x="357" y="515"/>
                  </a:moveTo>
                  <a:cubicBezTo>
                    <a:pt x="373" y="515"/>
                    <a:pt x="373" y="515"/>
                    <a:pt x="373" y="515"/>
                  </a:cubicBezTo>
                  <a:moveTo>
                    <a:pt x="366" y="247"/>
                  </a:moveTo>
                  <a:cubicBezTo>
                    <a:pt x="358" y="233"/>
                    <a:pt x="358" y="233"/>
                    <a:pt x="358" y="233"/>
                  </a:cubicBezTo>
                  <a:moveTo>
                    <a:pt x="372" y="259"/>
                  </a:moveTo>
                  <a:cubicBezTo>
                    <a:pt x="380" y="273"/>
                    <a:pt x="380" y="273"/>
                    <a:pt x="380" y="273"/>
                  </a:cubicBezTo>
                  <a:moveTo>
                    <a:pt x="386" y="285"/>
                  </a:moveTo>
                  <a:cubicBezTo>
                    <a:pt x="393" y="299"/>
                    <a:pt x="393" y="299"/>
                    <a:pt x="393" y="299"/>
                  </a:cubicBezTo>
                  <a:moveTo>
                    <a:pt x="400" y="311"/>
                  </a:moveTo>
                  <a:cubicBezTo>
                    <a:pt x="407" y="325"/>
                    <a:pt x="407" y="325"/>
                    <a:pt x="407" y="325"/>
                  </a:cubicBezTo>
                  <a:moveTo>
                    <a:pt x="414" y="337"/>
                  </a:moveTo>
                  <a:cubicBezTo>
                    <a:pt x="421" y="351"/>
                    <a:pt x="421" y="351"/>
                    <a:pt x="421" y="351"/>
                  </a:cubicBezTo>
                  <a:moveTo>
                    <a:pt x="226" y="233"/>
                  </a:moveTo>
                  <a:cubicBezTo>
                    <a:pt x="218" y="247"/>
                    <a:pt x="218" y="247"/>
                    <a:pt x="218" y="247"/>
                  </a:cubicBezTo>
                  <a:moveTo>
                    <a:pt x="212" y="259"/>
                  </a:moveTo>
                  <a:cubicBezTo>
                    <a:pt x="204" y="273"/>
                    <a:pt x="204" y="273"/>
                    <a:pt x="204" y="273"/>
                  </a:cubicBezTo>
                  <a:moveTo>
                    <a:pt x="198" y="285"/>
                  </a:moveTo>
                  <a:cubicBezTo>
                    <a:pt x="191" y="299"/>
                    <a:pt x="191" y="299"/>
                    <a:pt x="191" y="299"/>
                  </a:cubicBezTo>
                  <a:moveTo>
                    <a:pt x="184" y="311"/>
                  </a:moveTo>
                  <a:cubicBezTo>
                    <a:pt x="177" y="325"/>
                    <a:pt x="177" y="325"/>
                    <a:pt x="177" y="325"/>
                  </a:cubicBezTo>
                  <a:moveTo>
                    <a:pt x="170" y="337"/>
                  </a:moveTo>
                  <a:cubicBezTo>
                    <a:pt x="163" y="351"/>
                    <a:pt x="163" y="351"/>
                    <a:pt x="163" y="351"/>
                  </a:cubicBezTo>
                  <a:moveTo>
                    <a:pt x="239" y="53"/>
                  </a:moveTo>
                  <a:cubicBezTo>
                    <a:pt x="239" y="82"/>
                    <a:pt x="263" y="105"/>
                    <a:pt x="293" y="105"/>
                  </a:cubicBezTo>
                  <a:cubicBezTo>
                    <a:pt x="322" y="105"/>
                    <a:pt x="347" y="82"/>
                    <a:pt x="347" y="53"/>
                  </a:cubicBezTo>
                  <a:cubicBezTo>
                    <a:pt x="347" y="24"/>
                    <a:pt x="322" y="0"/>
                    <a:pt x="293" y="0"/>
                  </a:cubicBezTo>
                  <a:cubicBezTo>
                    <a:pt x="263" y="0"/>
                    <a:pt x="239" y="24"/>
                    <a:pt x="239" y="53"/>
                  </a:cubicBezTo>
                  <a:close/>
                  <a:moveTo>
                    <a:pt x="205" y="190"/>
                  </a:moveTo>
                  <a:cubicBezTo>
                    <a:pt x="205" y="143"/>
                    <a:pt x="244" y="105"/>
                    <a:pt x="292" y="105"/>
                  </a:cubicBezTo>
                  <a:cubicBezTo>
                    <a:pt x="340" y="105"/>
                    <a:pt x="379" y="143"/>
                    <a:pt x="379" y="190"/>
                  </a:cubicBezTo>
                  <a:moveTo>
                    <a:pt x="444" y="427"/>
                  </a:moveTo>
                  <a:cubicBezTo>
                    <a:pt x="444" y="456"/>
                    <a:pt x="469" y="479"/>
                    <a:pt x="498" y="479"/>
                  </a:cubicBezTo>
                  <a:cubicBezTo>
                    <a:pt x="528" y="479"/>
                    <a:pt x="553" y="456"/>
                    <a:pt x="553" y="427"/>
                  </a:cubicBezTo>
                  <a:cubicBezTo>
                    <a:pt x="553" y="398"/>
                    <a:pt x="528" y="374"/>
                    <a:pt x="498" y="374"/>
                  </a:cubicBezTo>
                  <a:cubicBezTo>
                    <a:pt x="469" y="374"/>
                    <a:pt x="444" y="398"/>
                    <a:pt x="444" y="427"/>
                  </a:cubicBezTo>
                  <a:close/>
                  <a:moveTo>
                    <a:pt x="411" y="564"/>
                  </a:moveTo>
                  <a:cubicBezTo>
                    <a:pt x="411" y="517"/>
                    <a:pt x="449" y="479"/>
                    <a:pt x="498" y="479"/>
                  </a:cubicBezTo>
                  <a:cubicBezTo>
                    <a:pt x="546" y="479"/>
                    <a:pt x="584" y="517"/>
                    <a:pt x="584" y="564"/>
                  </a:cubicBezTo>
                  <a:moveTo>
                    <a:pt x="34" y="427"/>
                  </a:moveTo>
                  <a:cubicBezTo>
                    <a:pt x="34" y="456"/>
                    <a:pt x="58" y="479"/>
                    <a:pt x="87" y="479"/>
                  </a:cubicBezTo>
                  <a:cubicBezTo>
                    <a:pt x="117" y="479"/>
                    <a:pt x="142" y="456"/>
                    <a:pt x="142" y="427"/>
                  </a:cubicBezTo>
                  <a:cubicBezTo>
                    <a:pt x="142" y="398"/>
                    <a:pt x="117" y="374"/>
                    <a:pt x="87" y="374"/>
                  </a:cubicBezTo>
                  <a:cubicBezTo>
                    <a:pt x="58" y="374"/>
                    <a:pt x="34" y="398"/>
                    <a:pt x="34" y="427"/>
                  </a:cubicBezTo>
                  <a:close/>
                  <a:moveTo>
                    <a:pt x="0" y="564"/>
                  </a:moveTo>
                  <a:cubicBezTo>
                    <a:pt x="0" y="517"/>
                    <a:pt x="38" y="479"/>
                    <a:pt x="87" y="479"/>
                  </a:cubicBezTo>
                  <a:cubicBezTo>
                    <a:pt x="135" y="479"/>
                    <a:pt x="173" y="517"/>
                    <a:pt x="173" y="564"/>
                  </a:cubicBezTo>
                </a:path>
              </a:pathLst>
            </a:custGeom>
            <a:solidFill>
              <a:schemeClr val="bg1"/>
            </a:solidFill>
            <a:ln w="15875" cap="flat">
              <a:solidFill>
                <a:schemeClr val="accent1"/>
              </a:solidFill>
              <a:prstDash val="solid"/>
              <a:miter lim="800000"/>
              <a:headEnd/>
              <a:tailEnd/>
            </a:ln>
          </p:spPr>
          <p:txBody>
            <a:bodyPr vert="horz" wrap="square" lIns="93260" tIns="46630" rIns="93260" bIns="46630" numCol="1" anchor="t" anchorCtr="0" compatLnSpc="1">
              <a:prstTxWarp prst="textNoShape">
                <a:avLst/>
              </a:prstTxWarp>
            </a:bodyPr>
            <a:lstStyle/>
            <a:p>
              <a:pPr defTabSz="932563">
                <a:defRPr/>
              </a:pPr>
              <a:endParaRPr lang="en-US">
                <a:gradFill>
                  <a:gsLst>
                    <a:gs pos="0">
                      <a:srgbClr val="505050"/>
                    </a:gs>
                    <a:gs pos="100000">
                      <a:srgbClr val="505050"/>
                    </a:gs>
                  </a:gsLst>
                </a:gradFill>
                <a:latin typeface="Segoe UI"/>
              </a:endParaRPr>
            </a:p>
          </p:txBody>
        </p:sp>
      </p:grpSp>
      <p:cxnSp>
        <p:nvCxnSpPr>
          <p:cNvPr id="176" name="Straight Connector 175">
            <a:extLst>
              <a:ext uri="{FF2B5EF4-FFF2-40B4-BE49-F238E27FC236}">
                <a16:creationId xmlns:a16="http://schemas.microsoft.com/office/drawing/2014/main" id="{87D1EE98-674C-42AF-9149-4C0914BEF00B}"/>
              </a:ext>
            </a:extLst>
          </p:cNvPr>
          <p:cNvCxnSpPr>
            <a:cxnSpLocks/>
            <a:stCxn id="383" idx="1"/>
            <a:endCxn id="386" idx="5"/>
          </p:cNvCxnSpPr>
          <p:nvPr/>
        </p:nvCxnSpPr>
        <p:spPr>
          <a:xfrm flipH="1" flipV="1">
            <a:off x="8735522" y="3447928"/>
            <a:ext cx="380607" cy="301581"/>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A738E105-D570-4ABC-A23C-AA0C40BF7011}"/>
              </a:ext>
            </a:extLst>
          </p:cNvPr>
          <p:cNvCxnSpPr>
            <a:cxnSpLocks/>
            <a:stCxn id="386" idx="6"/>
            <a:endCxn id="397" idx="2"/>
          </p:cNvCxnSpPr>
          <p:nvPr/>
        </p:nvCxnSpPr>
        <p:spPr>
          <a:xfrm>
            <a:off x="8803810" y="3283065"/>
            <a:ext cx="537985" cy="40798"/>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4" name="Straight Connector 193">
            <a:extLst>
              <a:ext uri="{FF2B5EF4-FFF2-40B4-BE49-F238E27FC236}">
                <a16:creationId xmlns:a16="http://schemas.microsoft.com/office/drawing/2014/main" id="{86A2773C-1BDC-4D80-BD49-9BF910CEEC94}"/>
              </a:ext>
            </a:extLst>
          </p:cNvPr>
          <p:cNvCxnSpPr>
            <a:cxnSpLocks/>
            <a:stCxn id="210" idx="1"/>
            <a:endCxn id="124" idx="7"/>
          </p:cNvCxnSpPr>
          <p:nvPr/>
        </p:nvCxnSpPr>
        <p:spPr>
          <a:xfrm flipH="1" flipV="1">
            <a:off x="8662520" y="1624501"/>
            <a:ext cx="185674" cy="552192"/>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2" name="Straight Connector 201">
            <a:extLst>
              <a:ext uri="{FF2B5EF4-FFF2-40B4-BE49-F238E27FC236}">
                <a16:creationId xmlns:a16="http://schemas.microsoft.com/office/drawing/2014/main" id="{6A729AC9-614D-42EE-B55B-E22AC31983DB}"/>
              </a:ext>
            </a:extLst>
          </p:cNvPr>
          <p:cNvCxnSpPr>
            <a:cxnSpLocks/>
            <a:stCxn id="650" idx="6"/>
            <a:endCxn id="124" idx="4"/>
          </p:cNvCxnSpPr>
          <p:nvPr/>
        </p:nvCxnSpPr>
        <p:spPr>
          <a:xfrm>
            <a:off x="7758756" y="1534766"/>
            <a:ext cx="475204" cy="45791"/>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828E8FA3-9C55-44B5-8D6B-043F87EB98FE}"/>
              </a:ext>
            </a:extLst>
          </p:cNvPr>
          <p:cNvCxnSpPr>
            <a:cxnSpLocks/>
            <a:stCxn id="210" idx="3"/>
          </p:cNvCxnSpPr>
          <p:nvPr/>
        </p:nvCxnSpPr>
        <p:spPr>
          <a:xfrm flipH="1">
            <a:off x="6303411" y="2530573"/>
            <a:ext cx="2493039" cy="968223"/>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6" name="Straight Connector 215">
            <a:extLst>
              <a:ext uri="{FF2B5EF4-FFF2-40B4-BE49-F238E27FC236}">
                <a16:creationId xmlns:a16="http://schemas.microsoft.com/office/drawing/2014/main" id="{29C73559-838F-4FBC-B7ED-5232F6F87C82}"/>
              </a:ext>
            </a:extLst>
          </p:cNvPr>
          <p:cNvCxnSpPr>
            <a:cxnSpLocks/>
            <a:stCxn id="198" idx="4"/>
          </p:cNvCxnSpPr>
          <p:nvPr/>
        </p:nvCxnSpPr>
        <p:spPr>
          <a:xfrm flipH="1">
            <a:off x="6289798" y="2233949"/>
            <a:ext cx="1282064" cy="1228927"/>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2574E791-7628-4F47-B16D-2FC389ABA3BC}"/>
              </a:ext>
            </a:extLst>
          </p:cNvPr>
          <p:cNvCxnSpPr>
            <a:cxnSpLocks/>
            <a:stCxn id="201" idx="5"/>
          </p:cNvCxnSpPr>
          <p:nvPr/>
        </p:nvCxnSpPr>
        <p:spPr>
          <a:xfrm flipH="1">
            <a:off x="6251015" y="2049331"/>
            <a:ext cx="648417" cy="1346575"/>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ACEE0359-4C7E-496B-A253-671DCE1FE4DB}"/>
              </a:ext>
            </a:extLst>
          </p:cNvPr>
          <p:cNvCxnSpPr>
            <a:cxnSpLocks/>
            <a:stCxn id="229" idx="5"/>
          </p:cNvCxnSpPr>
          <p:nvPr/>
        </p:nvCxnSpPr>
        <p:spPr>
          <a:xfrm>
            <a:off x="4838139" y="1830604"/>
            <a:ext cx="1190723" cy="1645098"/>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B7796430-F654-40D1-A4C2-A5E2145B9A7C}"/>
              </a:ext>
            </a:extLst>
          </p:cNvPr>
          <p:cNvCxnSpPr>
            <a:cxnSpLocks/>
            <a:stCxn id="234" idx="6"/>
          </p:cNvCxnSpPr>
          <p:nvPr/>
        </p:nvCxnSpPr>
        <p:spPr>
          <a:xfrm>
            <a:off x="4807663" y="2536290"/>
            <a:ext cx="1587578" cy="1032584"/>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8" name="Straight Connector 237">
            <a:extLst>
              <a:ext uri="{FF2B5EF4-FFF2-40B4-BE49-F238E27FC236}">
                <a16:creationId xmlns:a16="http://schemas.microsoft.com/office/drawing/2014/main" id="{93EA4467-E409-4A31-965E-57D3E18A9047}"/>
              </a:ext>
            </a:extLst>
          </p:cNvPr>
          <p:cNvCxnSpPr>
            <a:cxnSpLocks/>
            <a:stCxn id="237" idx="0"/>
            <a:endCxn id="429" idx="3"/>
          </p:cNvCxnSpPr>
          <p:nvPr/>
        </p:nvCxnSpPr>
        <p:spPr>
          <a:xfrm flipV="1">
            <a:off x="9005799" y="4818073"/>
            <a:ext cx="44503" cy="350195"/>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5" name="Straight Connector 244">
            <a:extLst>
              <a:ext uri="{FF2B5EF4-FFF2-40B4-BE49-F238E27FC236}">
                <a16:creationId xmlns:a16="http://schemas.microsoft.com/office/drawing/2014/main" id="{3CF5B032-12DF-43FD-B750-70ECA8C87A5B}"/>
              </a:ext>
            </a:extLst>
          </p:cNvPr>
          <p:cNvCxnSpPr>
            <a:cxnSpLocks/>
            <a:stCxn id="394" idx="6"/>
          </p:cNvCxnSpPr>
          <p:nvPr/>
        </p:nvCxnSpPr>
        <p:spPr>
          <a:xfrm>
            <a:off x="4677620" y="3162755"/>
            <a:ext cx="1682221" cy="323166"/>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1" name="Straight Connector 250">
            <a:extLst>
              <a:ext uri="{FF2B5EF4-FFF2-40B4-BE49-F238E27FC236}">
                <a16:creationId xmlns:a16="http://schemas.microsoft.com/office/drawing/2014/main" id="{0FCC9C9D-E55F-4215-967F-2B6AFE7396D5}"/>
              </a:ext>
            </a:extLst>
          </p:cNvPr>
          <p:cNvCxnSpPr>
            <a:cxnSpLocks/>
            <a:stCxn id="124" idx="5"/>
            <a:endCxn id="198" idx="0"/>
          </p:cNvCxnSpPr>
          <p:nvPr/>
        </p:nvCxnSpPr>
        <p:spPr>
          <a:xfrm flipH="1">
            <a:off x="8001094" y="1718950"/>
            <a:ext cx="345516" cy="332801"/>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2" name="Straight Connector 351">
            <a:extLst>
              <a:ext uri="{FF2B5EF4-FFF2-40B4-BE49-F238E27FC236}">
                <a16:creationId xmlns:a16="http://schemas.microsoft.com/office/drawing/2014/main" id="{28E6F96D-123B-422E-81D0-2827D958324B}"/>
              </a:ext>
            </a:extLst>
          </p:cNvPr>
          <p:cNvCxnSpPr>
            <a:cxnSpLocks/>
            <a:stCxn id="383" idx="2"/>
          </p:cNvCxnSpPr>
          <p:nvPr/>
        </p:nvCxnSpPr>
        <p:spPr>
          <a:xfrm flipH="1" flipV="1">
            <a:off x="6263392" y="3487077"/>
            <a:ext cx="2784449" cy="427294"/>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6" name="Straight Connector 375">
            <a:extLst>
              <a:ext uri="{FF2B5EF4-FFF2-40B4-BE49-F238E27FC236}">
                <a16:creationId xmlns:a16="http://schemas.microsoft.com/office/drawing/2014/main" id="{7AD2D5FC-76DB-469F-BFA7-F61B07D635D3}"/>
              </a:ext>
            </a:extLst>
          </p:cNvPr>
          <p:cNvCxnSpPr>
            <a:cxnSpLocks/>
            <a:stCxn id="386" idx="2"/>
          </p:cNvCxnSpPr>
          <p:nvPr/>
        </p:nvCxnSpPr>
        <p:spPr>
          <a:xfrm flipH="1">
            <a:off x="6251343" y="3283065"/>
            <a:ext cx="2086166" cy="191247"/>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9" name="Straight Connector 378">
            <a:extLst>
              <a:ext uri="{FF2B5EF4-FFF2-40B4-BE49-F238E27FC236}">
                <a16:creationId xmlns:a16="http://schemas.microsoft.com/office/drawing/2014/main" id="{0C13089F-13FB-4EF4-8BB5-5922762C7C1F}"/>
              </a:ext>
            </a:extLst>
          </p:cNvPr>
          <p:cNvCxnSpPr>
            <a:cxnSpLocks/>
            <a:stCxn id="388" idx="7"/>
            <a:endCxn id="244" idx="3"/>
          </p:cNvCxnSpPr>
          <p:nvPr/>
        </p:nvCxnSpPr>
        <p:spPr>
          <a:xfrm flipV="1">
            <a:off x="3474781" y="2865959"/>
            <a:ext cx="153853" cy="335920"/>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9" name="Straight Connector 388">
            <a:extLst>
              <a:ext uri="{FF2B5EF4-FFF2-40B4-BE49-F238E27FC236}">
                <a16:creationId xmlns:a16="http://schemas.microsoft.com/office/drawing/2014/main" id="{9B5349F9-83A9-4D2A-879D-AEF7B0D90389}"/>
              </a:ext>
            </a:extLst>
          </p:cNvPr>
          <p:cNvCxnSpPr>
            <a:cxnSpLocks/>
            <a:stCxn id="436" idx="6"/>
            <a:endCxn id="434" idx="2"/>
          </p:cNvCxnSpPr>
          <p:nvPr/>
        </p:nvCxnSpPr>
        <p:spPr>
          <a:xfrm>
            <a:off x="10240130" y="4652619"/>
            <a:ext cx="796489" cy="44464"/>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2" name="Straight Connector 401">
            <a:extLst>
              <a:ext uri="{FF2B5EF4-FFF2-40B4-BE49-F238E27FC236}">
                <a16:creationId xmlns:a16="http://schemas.microsoft.com/office/drawing/2014/main" id="{0A4E25C5-87F7-4A32-A52C-5E982026B40F}"/>
              </a:ext>
            </a:extLst>
          </p:cNvPr>
          <p:cNvCxnSpPr>
            <a:cxnSpLocks/>
            <a:stCxn id="398" idx="2"/>
            <a:endCxn id="403" idx="6"/>
          </p:cNvCxnSpPr>
          <p:nvPr/>
        </p:nvCxnSpPr>
        <p:spPr>
          <a:xfrm flipH="1" flipV="1">
            <a:off x="1705580" y="2743001"/>
            <a:ext cx="402595" cy="12390"/>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3" name="Straight Connector 412">
            <a:extLst>
              <a:ext uri="{FF2B5EF4-FFF2-40B4-BE49-F238E27FC236}">
                <a16:creationId xmlns:a16="http://schemas.microsoft.com/office/drawing/2014/main" id="{E2133442-877A-480A-86E2-EFAF018E75E8}"/>
              </a:ext>
            </a:extLst>
          </p:cNvPr>
          <p:cNvCxnSpPr>
            <a:cxnSpLocks/>
            <a:stCxn id="412" idx="7"/>
          </p:cNvCxnSpPr>
          <p:nvPr/>
        </p:nvCxnSpPr>
        <p:spPr>
          <a:xfrm flipV="1">
            <a:off x="4751280" y="3523891"/>
            <a:ext cx="1472807" cy="1133849"/>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7" name="Straight Connector 416">
            <a:extLst>
              <a:ext uri="{FF2B5EF4-FFF2-40B4-BE49-F238E27FC236}">
                <a16:creationId xmlns:a16="http://schemas.microsoft.com/office/drawing/2014/main" id="{B476B903-B281-4B06-8884-ECA87DD7F5B4}"/>
              </a:ext>
            </a:extLst>
          </p:cNvPr>
          <p:cNvCxnSpPr>
            <a:cxnSpLocks/>
            <a:stCxn id="418" idx="6"/>
            <a:endCxn id="412" idx="3"/>
          </p:cNvCxnSpPr>
          <p:nvPr/>
        </p:nvCxnSpPr>
        <p:spPr>
          <a:xfrm flipV="1">
            <a:off x="3452532" y="4899173"/>
            <a:ext cx="899813" cy="469912"/>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9" name="Straight Connector 418">
            <a:extLst>
              <a:ext uri="{FF2B5EF4-FFF2-40B4-BE49-F238E27FC236}">
                <a16:creationId xmlns:a16="http://schemas.microsoft.com/office/drawing/2014/main" id="{A0126F2A-D893-4CBA-9D37-4ED7E4ACA0E7}"/>
              </a:ext>
            </a:extLst>
          </p:cNvPr>
          <p:cNvCxnSpPr>
            <a:cxnSpLocks/>
            <a:stCxn id="395" idx="7"/>
            <a:endCxn id="377" idx="4"/>
          </p:cNvCxnSpPr>
          <p:nvPr/>
        </p:nvCxnSpPr>
        <p:spPr>
          <a:xfrm flipV="1">
            <a:off x="2491432" y="1576451"/>
            <a:ext cx="398483" cy="299397"/>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0" name="Straight Connector 419">
            <a:extLst>
              <a:ext uri="{FF2B5EF4-FFF2-40B4-BE49-F238E27FC236}">
                <a16:creationId xmlns:a16="http://schemas.microsoft.com/office/drawing/2014/main" id="{11E78490-FDEE-4042-926C-9C8F65432668}"/>
              </a:ext>
            </a:extLst>
          </p:cNvPr>
          <p:cNvCxnSpPr>
            <a:cxnSpLocks/>
            <a:stCxn id="377" idx="7"/>
            <a:endCxn id="229" idx="3"/>
          </p:cNvCxnSpPr>
          <p:nvPr/>
        </p:nvCxnSpPr>
        <p:spPr>
          <a:xfrm>
            <a:off x="3309918" y="1480580"/>
            <a:ext cx="1219231" cy="234941"/>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1" name="Straight Connector 420">
            <a:extLst>
              <a:ext uri="{FF2B5EF4-FFF2-40B4-BE49-F238E27FC236}">
                <a16:creationId xmlns:a16="http://schemas.microsoft.com/office/drawing/2014/main" id="{D8710290-1D91-4457-B4C7-7FE02915926A}"/>
              </a:ext>
            </a:extLst>
          </p:cNvPr>
          <p:cNvCxnSpPr>
            <a:cxnSpLocks/>
            <a:stCxn id="234" idx="1"/>
            <a:endCxn id="229" idx="4"/>
          </p:cNvCxnSpPr>
          <p:nvPr/>
        </p:nvCxnSpPr>
        <p:spPr>
          <a:xfrm flipV="1">
            <a:off x="4551880" y="1837056"/>
            <a:ext cx="107929" cy="352579"/>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2" name="Straight Connector 421">
            <a:extLst>
              <a:ext uri="{FF2B5EF4-FFF2-40B4-BE49-F238E27FC236}">
                <a16:creationId xmlns:a16="http://schemas.microsoft.com/office/drawing/2014/main" id="{8420ABB0-5EAD-469D-9B0F-13879742C330}"/>
              </a:ext>
            </a:extLst>
          </p:cNvPr>
          <p:cNvCxnSpPr>
            <a:cxnSpLocks/>
            <a:stCxn id="427" idx="0"/>
          </p:cNvCxnSpPr>
          <p:nvPr/>
        </p:nvCxnSpPr>
        <p:spPr>
          <a:xfrm flipV="1">
            <a:off x="5129815" y="3500271"/>
            <a:ext cx="1127527" cy="1926156"/>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559" name="Group 558">
            <a:extLst>
              <a:ext uri="{FF2B5EF4-FFF2-40B4-BE49-F238E27FC236}">
                <a16:creationId xmlns:a16="http://schemas.microsoft.com/office/drawing/2014/main" id="{8E87746B-58F1-44B8-A026-DD375CE76811}"/>
              </a:ext>
            </a:extLst>
          </p:cNvPr>
          <p:cNvGrpSpPr>
            <a:grpSpLocks noChangeAspect="1"/>
          </p:cNvGrpSpPr>
          <p:nvPr/>
        </p:nvGrpSpPr>
        <p:grpSpPr>
          <a:xfrm>
            <a:off x="6404919" y="5951871"/>
            <a:ext cx="466302" cy="466302"/>
            <a:chOff x="6063453" y="5701048"/>
            <a:chExt cx="604488" cy="604488"/>
          </a:xfrm>
        </p:grpSpPr>
        <p:sp useBgFill="1">
          <p:nvSpPr>
            <p:cNvPr id="433" name="Oval 432">
              <a:extLst>
                <a:ext uri="{FF2B5EF4-FFF2-40B4-BE49-F238E27FC236}">
                  <a16:creationId xmlns:a16="http://schemas.microsoft.com/office/drawing/2014/main" id="{D914FA99-F523-472A-A7BC-E54666287141}"/>
                </a:ext>
              </a:extLst>
            </p:cNvPr>
            <p:cNvSpPr/>
            <p:nvPr/>
          </p:nvSpPr>
          <p:spPr bwMode="auto">
            <a:xfrm>
              <a:off x="6063453" y="5701048"/>
              <a:ext cx="604488" cy="604488"/>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87" name="Group 186">
              <a:extLst>
                <a:ext uri="{FF2B5EF4-FFF2-40B4-BE49-F238E27FC236}">
                  <a16:creationId xmlns:a16="http://schemas.microsoft.com/office/drawing/2014/main" id="{E660F065-265C-4922-8B2A-DE45422DD743}"/>
                </a:ext>
              </a:extLst>
            </p:cNvPr>
            <p:cNvGrpSpPr>
              <a:grpSpLocks noChangeAspect="1"/>
            </p:cNvGrpSpPr>
            <p:nvPr/>
          </p:nvGrpSpPr>
          <p:grpSpPr>
            <a:xfrm>
              <a:off x="6165235" y="5794471"/>
              <a:ext cx="400924" cy="331478"/>
              <a:chOff x="6032952" y="5892675"/>
              <a:chExt cx="411480" cy="340208"/>
            </a:xfrm>
          </p:grpSpPr>
          <p:sp>
            <p:nvSpPr>
              <p:cNvPr id="302" name="Freeform 21" title="Icon of an xbox controller">
                <a:extLst>
                  <a:ext uri="{FF2B5EF4-FFF2-40B4-BE49-F238E27FC236}">
                    <a16:creationId xmlns:a16="http://schemas.microsoft.com/office/drawing/2014/main" id="{0BF9068B-4116-4FB7-8757-EECAAC1D8D15}"/>
                  </a:ext>
                </a:extLst>
              </p:cNvPr>
              <p:cNvSpPr>
                <a:spLocks noChangeAspect="1" noEditPoints="1"/>
              </p:cNvSpPr>
              <p:nvPr/>
            </p:nvSpPr>
            <p:spPr bwMode="auto">
              <a:xfrm>
                <a:off x="6110249" y="5892675"/>
                <a:ext cx="242677" cy="140980"/>
              </a:xfrm>
              <a:custGeom>
                <a:avLst/>
                <a:gdLst>
                  <a:gd name="T0" fmla="*/ 601 w 770"/>
                  <a:gd name="T1" fmla="*/ 70 h 447"/>
                  <a:gd name="T2" fmla="*/ 526 w 770"/>
                  <a:gd name="T3" fmla="*/ 10 h 447"/>
                  <a:gd name="T4" fmla="*/ 456 w 770"/>
                  <a:gd name="T5" fmla="*/ 39 h 447"/>
                  <a:gd name="T6" fmla="*/ 390 w 770"/>
                  <a:gd name="T7" fmla="*/ 39 h 447"/>
                  <a:gd name="T8" fmla="*/ 382 w 770"/>
                  <a:gd name="T9" fmla="*/ 39 h 447"/>
                  <a:gd name="T10" fmla="*/ 314 w 770"/>
                  <a:gd name="T11" fmla="*/ 39 h 447"/>
                  <a:gd name="T12" fmla="*/ 246 w 770"/>
                  <a:gd name="T13" fmla="*/ 10 h 447"/>
                  <a:gd name="T14" fmla="*/ 170 w 770"/>
                  <a:gd name="T15" fmla="*/ 70 h 447"/>
                  <a:gd name="T16" fmla="*/ 93 w 770"/>
                  <a:gd name="T17" fmla="*/ 420 h 447"/>
                  <a:gd name="T18" fmla="*/ 146 w 770"/>
                  <a:gd name="T19" fmla="*/ 447 h 447"/>
                  <a:gd name="T20" fmla="*/ 220 w 770"/>
                  <a:gd name="T21" fmla="*/ 368 h 447"/>
                  <a:gd name="T22" fmla="*/ 316 w 770"/>
                  <a:gd name="T23" fmla="*/ 329 h 447"/>
                  <a:gd name="T24" fmla="*/ 454 w 770"/>
                  <a:gd name="T25" fmla="*/ 329 h 447"/>
                  <a:gd name="T26" fmla="*/ 552 w 770"/>
                  <a:gd name="T27" fmla="*/ 368 h 447"/>
                  <a:gd name="T28" fmla="*/ 624 w 770"/>
                  <a:gd name="T29" fmla="*/ 447 h 447"/>
                  <a:gd name="T30" fmla="*/ 677 w 770"/>
                  <a:gd name="T31" fmla="*/ 420 h 447"/>
                  <a:gd name="T32" fmla="*/ 601 w 770"/>
                  <a:gd name="T33" fmla="*/ 70 h 447"/>
                  <a:gd name="T34" fmla="*/ 405 w 770"/>
                  <a:gd name="T35" fmla="*/ 133 h 447"/>
                  <a:gd name="T36" fmla="*/ 386 w 770"/>
                  <a:gd name="T37" fmla="*/ 111 h 447"/>
                  <a:gd name="T38" fmla="*/ 366 w 770"/>
                  <a:gd name="T39" fmla="*/ 131 h 447"/>
                  <a:gd name="T40" fmla="*/ 384 w 770"/>
                  <a:gd name="T41" fmla="*/ 150 h 447"/>
                  <a:gd name="T42" fmla="*/ 405 w 770"/>
                  <a:gd name="T43" fmla="*/ 133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70" h="447">
                    <a:moveTo>
                      <a:pt x="601" y="70"/>
                    </a:moveTo>
                    <a:cubicBezTo>
                      <a:pt x="608" y="33"/>
                      <a:pt x="583" y="22"/>
                      <a:pt x="526" y="10"/>
                    </a:cubicBezTo>
                    <a:cubicBezTo>
                      <a:pt x="468" y="0"/>
                      <a:pt x="456" y="39"/>
                      <a:pt x="456" y="39"/>
                    </a:cubicBezTo>
                    <a:cubicBezTo>
                      <a:pt x="390" y="39"/>
                      <a:pt x="390" y="39"/>
                      <a:pt x="390" y="39"/>
                    </a:cubicBezTo>
                    <a:cubicBezTo>
                      <a:pt x="382" y="39"/>
                      <a:pt x="382" y="39"/>
                      <a:pt x="382" y="39"/>
                    </a:cubicBezTo>
                    <a:cubicBezTo>
                      <a:pt x="314" y="39"/>
                      <a:pt x="314" y="39"/>
                      <a:pt x="314" y="39"/>
                    </a:cubicBezTo>
                    <a:cubicBezTo>
                      <a:pt x="314" y="39"/>
                      <a:pt x="304" y="0"/>
                      <a:pt x="246" y="10"/>
                    </a:cubicBezTo>
                    <a:cubicBezTo>
                      <a:pt x="187" y="22"/>
                      <a:pt x="164" y="33"/>
                      <a:pt x="170" y="70"/>
                    </a:cubicBezTo>
                    <a:cubicBezTo>
                      <a:pt x="170" y="70"/>
                      <a:pt x="0" y="321"/>
                      <a:pt x="93" y="420"/>
                    </a:cubicBezTo>
                    <a:cubicBezTo>
                      <a:pt x="125" y="447"/>
                      <a:pt x="132" y="447"/>
                      <a:pt x="146" y="447"/>
                    </a:cubicBezTo>
                    <a:cubicBezTo>
                      <a:pt x="160" y="447"/>
                      <a:pt x="185" y="395"/>
                      <a:pt x="220" y="368"/>
                    </a:cubicBezTo>
                    <a:cubicBezTo>
                      <a:pt x="255" y="339"/>
                      <a:pt x="288" y="331"/>
                      <a:pt x="316" y="329"/>
                    </a:cubicBezTo>
                    <a:cubicBezTo>
                      <a:pt x="337" y="329"/>
                      <a:pt x="435" y="329"/>
                      <a:pt x="454" y="329"/>
                    </a:cubicBezTo>
                    <a:cubicBezTo>
                      <a:pt x="483" y="331"/>
                      <a:pt x="517" y="339"/>
                      <a:pt x="552" y="368"/>
                    </a:cubicBezTo>
                    <a:cubicBezTo>
                      <a:pt x="587" y="395"/>
                      <a:pt x="610" y="447"/>
                      <a:pt x="624" y="447"/>
                    </a:cubicBezTo>
                    <a:cubicBezTo>
                      <a:pt x="638" y="447"/>
                      <a:pt x="647" y="447"/>
                      <a:pt x="677" y="420"/>
                    </a:cubicBezTo>
                    <a:cubicBezTo>
                      <a:pt x="770" y="321"/>
                      <a:pt x="601" y="70"/>
                      <a:pt x="601" y="70"/>
                    </a:cubicBezTo>
                    <a:close/>
                    <a:moveTo>
                      <a:pt x="405" y="133"/>
                    </a:moveTo>
                    <a:cubicBezTo>
                      <a:pt x="405" y="121"/>
                      <a:pt x="398" y="111"/>
                      <a:pt x="386" y="111"/>
                    </a:cubicBezTo>
                    <a:cubicBezTo>
                      <a:pt x="376" y="111"/>
                      <a:pt x="366" y="119"/>
                      <a:pt x="366" y="131"/>
                    </a:cubicBezTo>
                    <a:cubicBezTo>
                      <a:pt x="366" y="140"/>
                      <a:pt x="374" y="150"/>
                      <a:pt x="384" y="150"/>
                    </a:cubicBezTo>
                    <a:cubicBezTo>
                      <a:pt x="396" y="150"/>
                      <a:pt x="404" y="142"/>
                      <a:pt x="405" y="133"/>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gradFill>
                    <a:gsLst>
                      <a:gs pos="0">
                        <a:srgbClr val="505050"/>
                      </a:gs>
                      <a:gs pos="100000">
                        <a:srgbClr val="505050"/>
                      </a:gs>
                    </a:gsLst>
                  </a:gradFill>
                  <a:latin typeface="Segoe UI"/>
                </a:endParaRPr>
              </a:p>
            </p:txBody>
          </p:sp>
          <p:sp>
            <p:nvSpPr>
              <p:cNvPr id="319" name="Xbox" title="Icon of an xbox one">
                <a:extLst>
                  <a:ext uri="{FF2B5EF4-FFF2-40B4-BE49-F238E27FC236}">
                    <a16:creationId xmlns:a16="http://schemas.microsoft.com/office/drawing/2014/main" id="{40B2E14C-5B9D-4A3B-937A-FE1C75E536B2}"/>
                  </a:ext>
                </a:extLst>
              </p:cNvPr>
              <p:cNvSpPr>
                <a:spLocks noChangeAspect="1" noEditPoints="1"/>
              </p:cNvSpPr>
              <p:nvPr/>
            </p:nvSpPr>
            <p:spPr bwMode="auto">
              <a:xfrm>
                <a:off x="6032952" y="6066611"/>
                <a:ext cx="411480" cy="166272"/>
              </a:xfrm>
              <a:custGeom>
                <a:avLst/>
                <a:gdLst>
                  <a:gd name="T0" fmla="*/ 337 w 337"/>
                  <a:gd name="T1" fmla="*/ 135 h 135"/>
                  <a:gd name="T2" fmla="*/ 0 w 337"/>
                  <a:gd name="T3" fmla="*/ 135 h 135"/>
                  <a:gd name="T4" fmla="*/ 0 w 337"/>
                  <a:gd name="T5" fmla="*/ 0 h 135"/>
                  <a:gd name="T6" fmla="*/ 337 w 337"/>
                  <a:gd name="T7" fmla="*/ 0 h 135"/>
                  <a:gd name="T8" fmla="*/ 337 w 337"/>
                  <a:gd name="T9" fmla="*/ 135 h 135"/>
                  <a:gd name="T10" fmla="*/ 145 w 337"/>
                  <a:gd name="T11" fmla="*/ 68 h 135"/>
                  <a:gd name="T12" fmla="*/ 0 w 337"/>
                  <a:gd name="T13" fmla="*/ 68 h 135"/>
                  <a:gd name="T14" fmla="*/ 269 w 337"/>
                  <a:gd name="T15" fmla="*/ 74 h 135"/>
                  <a:gd name="T16" fmla="*/ 275 w 337"/>
                  <a:gd name="T17" fmla="*/ 67 h 135"/>
                  <a:gd name="T18" fmla="*/ 269 w 337"/>
                  <a:gd name="T19" fmla="*/ 61 h 135"/>
                  <a:gd name="T20" fmla="*/ 263 w 337"/>
                  <a:gd name="T21" fmla="*/ 67 h 135"/>
                  <a:gd name="T22" fmla="*/ 269 w 337"/>
                  <a:gd name="T23" fmla="*/ 74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7" h="135">
                    <a:moveTo>
                      <a:pt x="337" y="135"/>
                    </a:moveTo>
                    <a:cubicBezTo>
                      <a:pt x="0" y="135"/>
                      <a:pt x="0" y="135"/>
                      <a:pt x="0" y="135"/>
                    </a:cubicBezTo>
                    <a:cubicBezTo>
                      <a:pt x="0" y="0"/>
                      <a:pt x="0" y="0"/>
                      <a:pt x="0" y="0"/>
                    </a:cubicBezTo>
                    <a:cubicBezTo>
                      <a:pt x="337" y="0"/>
                      <a:pt x="337" y="0"/>
                      <a:pt x="337" y="0"/>
                    </a:cubicBezTo>
                    <a:lnTo>
                      <a:pt x="337" y="135"/>
                    </a:lnTo>
                    <a:close/>
                    <a:moveTo>
                      <a:pt x="145" y="68"/>
                    </a:moveTo>
                    <a:cubicBezTo>
                      <a:pt x="0" y="68"/>
                      <a:pt x="0" y="68"/>
                      <a:pt x="0" y="68"/>
                    </a:cubicBezTo>
                    <a:moveTo>
                      <a:pt x="269" y="74"/>
                    </a:moveTo>
                    <a:cubicBezTo>
                      <a:pt x="272" y="74"/>
                      <a:pt x="275" y="71"/>
                      <a:pt x="275" y="67"/>
                    </a:cubicBezTo>
                    <a:cubicBezTo>
                      <a:pt x="275" y="64"/>
                      <a:pt x="272" y="61"/>
                      <a:pt x="269" y="61"/>
                    </a:cubicBezTo>
                    <a:cubicBezTo>
                      <a:pt x="265" y="61"/>
                      <a:pt x="263" y="64"/>
                      <a:pt x="263" y="67"/>
                    </a:cubicBezTo>
                    <a:cubicBezTo>
                      <a:pt x="263" y="71"/>
                      <a:pt x="265" y="74"/>
                      <a:pt x="269" y="74"/>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gradFill>
                    <a:gsLst>
                      <a:gs pos="0">
                        <a:srgbClr val="505050"/>
                      </a:gs>
                      <a:gs pos="100000">
                        <a:srgbClr val="505050"/>
                      </a:gs>
                    </a:gsLst>
                  </a:gradFill>
                  <a:latin typeface="Segoe UI"/>
                </a:endParaRPr>
              </a:p>
            </p:txBody>
          </p:sp>
        </p:grpSp>
      </p:grpSp>
      <p:cxnSp>
        <p:nvCxnSpPr>
          <p:cNvPr id="438" name="Straight Connector 437">
            <a:extLst>
              <a:ext uri="{FF2B5EF4-FFF2-40B4-BE49-F238E27FC236}">
                <a16:creationId xmlns:a16="http://schemas.microsoft.com/office/drawing/2014/main" id="{E087A678-5FC3-4643-A3BE-61270667DEA7}"/>
              </a:ext>
            </a:extLst>
          </p:cNvPr>
          <p:cNvCxnSpPr>
            <a:cxnSpLocks/>
            <a:stCxn id="424" idx="2"/>
            <a:endCxn id="246" idx="6"/>
          </p:cNvCxnSpPr>
          <p:nvPr/>
        </p:nvCxnSpPr>
        <p:spPr>
          <a:xfrm flipH="1">
            <a:off x="2849320" y="3950247"/>
            <a:ext cx="686343" cy="11024"/>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9" name="Straight Connector 438">
            <a:extLst>
              <a:ext uri="{FF2B5EF4-FFF2-40B4-BE49-F238E27FC236}">
                <a16:creationId xmlns:a16="http://schemas.microsoft.com/office/drawing/2014/main" id="{B1D3366D-20E4-48AD-A8B5-D054701B4182}"/>
              </a:ext>
            </a:extLst>
          </p:cNvPr>
          <p:cNvCxnSpPr>
            <a:cxnSpLocks/>
            <a:stCxn id="424" idx="6"/>
          </p:cNvCxnSpPr>
          <p:nvPr/>
        </p:nvCxnSpPr>
        <p:spPr>
          <a:xfrm flipV="1">
            <a:off x="3994630" y="3537564"/>
            <a:ext cx="2251410" cy="330305"/>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0" name="Straight Connector 439">
            <a:extLst>
              <a:ext uri="{FF2B5EF4-FFF2-40B4-BE49-F238E27FC236}">
                <a16:creationId xmlns:a16="http://schemas.microsoft.com/office/drawing/2014/main" id="{EE9507FB-4BB9-4FB6-ABB2-AA771BC1B84D}"/>
              </a:ext>
            </a:extLst>
          </p:cNvPr>
          <p:cNvCxnSpPr>
            <a:cxnSpLocks/>
            <a:stCxn id="425" idx="7"/>
            <a:endCxn id="423" idx="2"/>
          </p:cNvCxnSpPr>
          <p:nvPr/>
        </p:nvCxnSpPr>
        <p:spPr>
          <a:xfrm flipV="1">
            <a:off x="1641913" y="4756559"/>
            <a:ext cx="1125364" cy="141592"/>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1" name="Straight Connector 440">
            <a:extLst>
              <a:ext uri="{FF2B5EF4-FFF2-40B4-BE49-F238E27FC236}">
                <a16:creationId xmlns:a16="http://schemas.microsoft.com/office/drawing/2014/main" id="{93143BF7-2C42-4D09-9461-0F27EA7B2CE7}"/>
              </a:ext>
            </a:extLst>
          </p:cNvPr>
          <p:cNvCxnSpPr>
            <a:cxnSpLocks/>
            <a:stCxn id="423" idx="6"/>
            <a:endCxn id="412" idx="2"/>
          </p:cNvCxnSpPr>
          <p:nvPr/>
        </p:nvCxnSpPr>
        <p:spPr>
          <a:xfrm>
            <a:off x="3225998" y="4672810"/>
            <a:ext cx="1099412" cy="49961"/>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2" name="Straight Connector 441">
            <a:extLst>
              <a:ext uri="{FF2B5EF4-FFF2-40B4-BE49-F238E27FC236}">
                <a16:creationId xmlns:a16="http://schemas.microsoft.com/office/drawing/2014/main" id="{E585479D-7852-4613-8E7C-0AD67F1D10BE}"/>
              </a:ext>
            </a:extLst>
          </p:cNvPr>
          <p:cNvCxnSpPr>
            <a:cxnSpLocks/>
            <a:stCxn id="426" idx="6"/>
            <a:endCxn id="418" idx="2"/>
          </p:cNvCxnSpPr>
          <p:nvPr/>
        </p:nvCxnSpPr>
        <p:spPr>
          <a:xfrm flipV="1">
            <a:off x="2397407" y="5444234"/>
            <a:ext cx="594918" cy="64682"/>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3" name="Straight Connector 442">
            <a:extLst>
              <a:ext uri="{FF2B5EF4-FFF2-40B4-BE49-F238E27FC236}">
                <a16:creationId xmlns:a16="http://schemas.microsoft.com/office/drawing/2014/main" id="{502CF1D8-8D8E-4592-BD22-A082A510B8E0}"/>
              </a:ext>
            </a:extLst>
          </p:cNvPr>
          <p:cNvCxnSpPr>
            <a:cxnSpLocks/>
            <a:stCxn id="426" idx="7"/>
            <a:endCxn id="423" idx="3"/>
          </p:cNvCxnSpPr>
          <p:nvPr/>
        </p:nvCxnSpPr>
        <p:spPr>
          <a:xfrm flipV="1">
            <a:off x="2299331" y="4906476"/>
            <a:ext cx="564733" cy="453361"/>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4" name="Straight Connector 443">
            <a:extLst>
              <a:ext uri="{FF2B5EF4-FFF2-40B4-BE49-F238E27FC236}">
                <a16:creationId xmlns:a16="http://schemas.microsoft.com/office/drawing/2014/main" id="{E5DC7AB6-1FFD-44F6-A942-92AE345B9854}"/>
              </a:ext>
            </a:extLst>
          </p:cNvPr>
          <p:cNvCxnSpPr>
            <a:cxnSpLocks/>
            <a:stCxn id="427" idx="1"/>
            <a:endCxn id="412" idx="5"/>
          </p:cNvCxnSpPr>
          <p:nvPr/>
        </p:nvCxnSpPr>
        <p:spPr>
          <a:xfrm flipH="1" flipV="1">
            <a:off x="4672528" y="4977924"/>
            <a:ext cx="280885" cy="475439"/>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5" name="Straight Connector 444">
            <a:extLst>
              <a:ext uri="{FF2B5EF4-FFF2-40B4-BE49-F238E27FC236}">
                <a16:creationId xmlns:a16="http://schemas.microsoft.com/office/drawing/2014/main" id="{23E6DA48-AD82-4764-8520-B8CC648619EE}"/>
              </a:ext>
            </a:extLst>
          </p:cNvPr>
          <p:cNvCxnSpPr>
            <a:cxnSpLocks/>
            <a:stCxn id="236" idx="5"/>
            <a:endCxn id="435" idx="1"/>
          </p:cNvCxnSpPr>
          <p:nvPr/>
        </p:nvCxnSpPr>
        <p:spPr>
          <a:xfrm>
            <a:off x="10702912" y="5383933"/>
            <a:ext cx="288217" cy="345586"/>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6" name="Straight Connector 445">
            <a:extLst>
              <a:ext uri="{FF2B5EF4-FFF2-40B4-BE49-F238E27FC236}">
                <a16:creationId xmlns:a16="http://schemas.microsoft.com/office/drawing/2014/main" id="{59CAB7D5-C14B-4B42-ACC3-DB7343B65278}"/>
              </a:ext>
            </a:extLst>
          </p:cNvPr>
          <p:cNvCxnSpPr>
            <a:cxnSpLocks/>
            <a:stCxn id="437" idx="5"/>
            <a:endCxn id="435" idx="2"/>
          </p:cNvCxnSpPr>
          <p:nvPr/>
        </p:nvCxnSpPr>
        <p:spPr>
          <a:xfrm>
            <a:off x="9991891" y="5690347"/>
            <a:ext cx="860749" cy="151707"/>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0" name="Straight Connector 449">
            <a:extLst>
              <a:ext uri="{FF2B5EF4-FFF2-40B4-BE49-F238E27FC236}">
                <a16:creationId xmlns:a16="http://schemas.microsoft.com/office/drawing/2014/main" id="{4D81BD40-BDAA-434B-8CB7-2E0E0A0E6738}"/>
              </a:ext>
            </a:extLst>
          </p:cNvPr>
          <p:cNvCxnSpPr>
            <a:cxnSpLocks/>
            <a:stCxn id="237" idx="6"/>
            <a:endCxn id="437" idx="2"/>
          </p:cNvCxnSpPr>
          <p:nvPr/>
        </p:nvCxnSpPr>
        <p:spPr>
          <a:xfrm>
            <a:off x="9238950" y="5401419"/>
            <a:ext cx="337748" cy="173994"/>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4" name="Straight Connector 453">
            <a:extLst>
              <a:ext uri="{FF2B5EF4-FFF2-40B4-BE49-F238E27FC236}">
                <a16:creationId xmlns:a16="http://schemas.microsoft.com/office/drawing/2014/main" id="{3F55261A-B149-49A2-9919-458508EFD017}"/>
              </a:ext>
            </a:extLst>
          </p:cNvPr>
          <p:cNvCxnSpPr>
            <a:cxnSpLocks/>
            <a:stCxn id="437" idx="7"/>
            <a:endCxn id="236" idx="2"/>
          </p:cNvCxnSpPr>
          <p:nvPr/>
        </p:nvCxnSpPr>
        <p:spPr>
          <a:xfrm flipV="1">
            <a:off x="9951554" y="5219070"/>
            <a:ext cx="353344" cy="144027"/>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9" name="Straight Connector 458">
            <a:extLst>
              <a:ext uri="{FF2B5EF4-FFF2-40B4-BE49-F238E27FC236}">
                <a16:creationId xmlns:a16="http://schemas.microsoft.com/office/drawing/2014/main" id="{7EC3724D-E52E-4CE2-B2DC-07269B02A190}"/>
              </a:ext>
            </a:extLst>
          </p:cNvPr>
          <p:cNvCxnSpPr>
            <a:cxnSpLocks/>
            <a:stCxn id="240" idx="1"/>
            <a:endCxn id="434" idx="5"/>
          </p:cNvCxnSpPr>
          <p:nvPr/>
        </p:nvCxnSpPr>
        <p:spPr>
          <a:xfrm flipH="1" flipV="1">
            <a:off x="11383739" y="4952236"/>
            <a:ext cx="177453" cy="305239"/>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2" name="Straight Connector 461">
            <a:extLst>
              <a:ext uri="{FF2B5EF4-FFF2-40B4-BE49-F238E27FC236}">
                <a16:creationId xmlns:a16="http://schemas.microsoft.com/office/drawing/2014/main" id="{42AA5372-429C-409D-BBDA-B35B87140309}"/>
              </a:ext>
            </a:extLst>
          </p:cNvPr>
          <p:cNvCxnSpPr>
            <a:cxnSpLocks/>
            <a:stCxn id="434" idx="3"/>
            <a:endCxn id="236" idx="7"/>
          </p:cNvCxnSpPr>
          <p:nvPr/>
        </p:nvCxnSpPr>
        <p:spPr>
          <a:xfrm flipH="1">
            <a:off x="10702912" y="4873485"/>
            <a:ext cx="360643" cy="180722"/>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9" name="Straight Connector 468">
            <a:extLst>
              <a:ext uri="{FF2B5EF4-FFF2-40B4-BE49-F238E27FC236}">
                <a16:creationId xmlns:a16="http://schemas.microsoft.com/office/drawing/2014/main" id="{D5A8B083-C0B2-4398-A6DB-84E9641696A3}"/>
              </a:ext>
            </a:extLst>
          </p:cNvPr>
          <p:cNvCxnSpPr>
            <a:cxnSpLocks/>
            <a:stCxn id="435" idx="0"/>
            <a:endCxn id="240" idx="3"/>
          </p:cNvCxnSpPr>
          <p:nvPr/>
        </p:nvCxnSpPr>
        <p:spPr>
          <a:xfrm flipV="1">
            <a:off x="11168629" y="5572837"/>
            <a:ext cx="296300" cy="175035"/>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72" name="Straight Connector 471">
            <a:extLst>
              <a:ext uri="{FF2B5EF4-FFF2-40B4-BE49-F238E27FC236}">
                <a16:creationId xmlns:a16="http://schemas.microsoft.com/office/drawing/2014/main" id="{407FF6F9-A6FC-4CEE-A063-757008EF2969}"/>
              </a:ext>
            </a:extLst>
          </p:cNvPr>
          <p:cNvCxnSpPr>
            <a:cxnSpLocks/>
            <a:endCxn id="430" idx="3"/>
          </p:cNvCxnSpPr>
          <p:nvPr/>
        </p:nvCxnSpPr>
        <p:spPr>
          <a:xfrm>
            <a:off x="5897765" y="3290130"/>
            <a:ext cx="2310791" cy="1002111"/>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01" name="Straight Connector 500">
            <a:extLst>
              <a:ext uri="{FF2B5EF4-FFF2-40B4-BE49-F238E27FC236}">
                <a16:creationId xmlns:a16="http://schemas.microsoft.com/office/drawing/2014/main" id="{7DE86E6F-49CA-47E3-84DE-431995A25AD5}"/>
              </a:ext>
            </a:extLst>
          </p:cNvPr>
          <p:cNvCxnSpPr>
            <a:cxnSpLocks/>
            <a:endCxn id="431" idx="2"/>
          </p:cNvCxnSpPr>
          <p:nvPr/>
        </p:nvCxnSpPr>
        <p:spPr>
          <a:xfrm>
            <a:off x="6265070" y="3483096"/>
            <a:ext cx="1269836" cy="1106463"/>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05" name="Straight Connector 504">
            <a:extLst>
              <a:ext uri="{FF2B5EF4-FFF2-40B4-BE49-F238E27FC236}">
                <a16:creationId xmlns:a16="http://schemas.microsoft.com/office/drawing/2014/main" id="{1807C918-0A20-40B0-B067-1D865D5F9F29}"/>
              </a:ext>
            </a:extLst>
          </p:cNvPr>
          <p:cNvCxnSpPr>
            <a:cxnSpLocks/>
            <a:endCxn id="428" idx="1"/>
          </p:cNvCxnSpPr>
          <p:nvPr/>
        </p:nvCxnSpPr>
        <p:spPr>
          <a:xfrm>
            <a:off x="6285888" y="3502357"/>
            <a:ext cx="848784" cy="1617789"/>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08" name="Straight Connector 507">
            <a:extLst>
              <a:ext uri="{FF2B5EF4-FFF2-40B4-BE49-F238E27FC236}">
                <a16:creationId xmlns:a16="http://schemas.microsoft.com/office/drawing/2014/main" id="{FB1AA56F-2DC9-478B-BFF2-20AEA29B6403}"/>
              </a:ext>
            </a:extLst>
          </p:cNvPr>
          <p:cNvCxnSpPr>
            <a:cxnSpLocks/>
            <a:endCxn id="433" idx="0"/>
          </p:cNvCxnSpPr>
          <p:nvPr/>
        </p:nvCxnSpPr>
        <p:spPr>
          <a:xfrm>
            <a:off x="6284496" y="3489390"/>
            <a:ext cx="353574" cy="2462482"/>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1" name="Straight Connector 520">
            <a:extLst>
              <a:ext uri="{FF2B5EF4-FFF2-40B4-BE49-F238E27FC236}">
                <a16:creationId xmlns:a16="http://schemas.microsoft.com/office/drawing/2014/main" id="{D3A27499-D36C-4F97-9D30-41C096299933}"/>
              </a:ext>
            </a:extLst>
          </p:cNvPr>
          <p:cNvCxnSpPr>
            <a:cxnSpLocks/>
            <a:stCxn id="432" idx="2"/>
            <a:endCxn id="433" idx="6"/>
          </p:cNvCxnSpPr>
          <p:nvPr/>
        </p:nvCxnSpPr>
        <p:spPr>
          <a:xfrm flipH="1">
            <a:off x="6871220" y="6092189"/>
            <a:ext cx="617452" cy="92833"/>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26" name="Group 125">
            <a:extLst>
              <a:ext uri="{FF2B5EF4-FFF2-40B4-BE49-F238E27FC236}">
                <a16:creationId xmlns:a16="http://schemas.microsoft.com/office/drawing/2014/main" id="{EF6C85C5-4DB4-4C51-924D-EB417E68E35D}"/>
              </a:ext>
            </a:extLst>
          </p:cNvPr>
          <p:cNvGrpSpPr/>
          <p:nvPr/>
        </p:nvGrpSpPr>
        <p:grpSpPr>
          <a:xfrm>
            <a:off x="5112688" y="2392977"/>
            <a:ext cx="2211098" cy="2216352"/>
            <a:chOff x="6066724" y="2662016"/>
            <a:chExt cx="2167940" cy="2173091"/>
          </a:xfrm>
        </p:grpSpPr>
        <p:sp useBgFill="1">
          <p:nvSpPr>
            <p:cNvPr id="127" name="Flowchart: Extract 126">
              <a:extLst>
                <a:ext uri="{FF2B5EF4-FFF2-40B4-BE49-F238E27FC236}">
                  <a16:creationId xmlns:a16="http://schemas.microsoft.com/office/drawing/2014/main" id="{A347842F-FEA7-4075-AC4C-9958B69FF61D}"/>
                </a:ext>
              </a:extLst>
            </p:cNvPr>
            <p:cNvSpPr/>
            <p:nvPr/>
          </p:nvSpPr>
          <p:spPr bwMode="auto">
            <a:xfrm>
              <a:off x="6066724" y="2662016"/>
              <a:ext cx="2167940" cy="1730640"/>
            </a:xfrm>
            <a:prstGeom prst="flowChartExtra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a:ea typeface="Segoe UI" pitchFamily="34" charset="0"/>
                <a:cs typeface="Segoe UI" pitchFamily="34" charset="0"/>
              </a:endParaRPr>
            </a:p>
          </p:txBody>
        </p:sp>
        <p:sp useBgFill="1">
          <p:nvSpPr>
            <p:cNvPr id="128" name="TextBox 127">
              <a:extLst>
                <a:ext uri="{FF2B5EF4-FFF2-40B4-BE49-F238E27FC236}">
                  <a16:creationId xmlns:a16="http://schemas.microsoft.com/office/drawing/2014/main" id="{00ADE970-FE59-45B9-B2AA-34A4BA7C1513}"/>
                </a:ext>
              </a:extLst>
            </p:cNvPr>
            <p:cNvSpPr txBox="1"/>
            <p:nvPr/>
          </p:nvSpPr>
          <p:spPr>
            <a:xfrm>
              <a:off x="6559049" y="4262643"/>
              <a:ext cx="1285929" cy="572464"/>
            </a:xfrm>
            <a:prstGeom prst="rect">
              <a:avLst/>
            </a:prstGeom>
          </p:spPr>
          <p:txBody>
            <a:bodyPr wrap="none" lIns="93260" tIns="93260" rIns="93260" bIns="93260" rtlCol="0">
              <a:spAutoFit/>
            </a:bodyPr>
            <a:lstStyle/>
            <a:p>
              <a:pPr algn="ctr" defTabSz="914224">
                <a:lnSpc>
                  <a:spcPct val="90000"/>
                </a:lnSpc>
                <a:spcAft>
                  <a:spcPts val="600"/>
                </a:spcAft>
                <a:defRPr/>
              </a:pPr>
              <a:r>
                <a:rPr lang="en-US" sz="2800" kern="0" spc="-50">
                  <a:gradFill>
                    <a:gsLst>
                      <a:gs pos="20000">
                        <a:srgbClr val="1A1A1A"/>
                      </a:gs>
                      <a:gs pos="68000">
                        <a:srgbClr val="1A1A1A"/>
                      </a:gs>
                    </a:gsLst>
                    <a:lin ang="5400000" scaled="0"/>
                  </a:gradFill>
                  <a:latin typeface="Segoe UI Semilight" panose="020B0402040204020203" pitchFamily="34" charset="0"/>
                  <a:cs typeface="Segoe UI Semilight" panose="020B0402040204020203" pitchFamily="34" charset="0"/>
                </a:rPr>
                <a:t>Identity</a:t>
              </a:r>
            </a:p>
          </p:txBody>
        </p:sp>
        <p:grpSp>
          <p:nvGrpSpPr>
            <p:cNvPr id="129" name="Group 128">
              <a:extLst>
                <a:ext uri="{FF2B5EF4-FFF2-40B4-BE49-F238E27FC236}">
                  <a16:creationId xmlns:a16="http://schemas.microsoft.com/office/drawing/2014/main" id="{F136322D-A963-4C88-848A-C1A2B4062566}"/>
                </a:ext>
              </a:extLst>
            </p:cNvPr>
            <p:cNvGrpSpPr/>
            <p:nvPr/>
          </p:nvGrpSpPr>
          <p:grpSpPr>
            <a:xfrm>
              <a:off x="6449492" y="2922661"/>
              <a:ext cx="1541462" cy="1314852"/>
              <a:chOff x="270385" y="5374758"/>
              <a:chExt cx="1165996" cy="994584"/>
            </a:xfrm>
          </p:grpSpPr>
          <p:grpSp>
            <p:nvGrpSpPr>
              <p:cNvPr id="130" name="Group 129">
                <a:extLst>
                  <a:ext uri="{FF2B5EF4-FFF2-40B4-BE49-F238E27FC236}">
                    <a16:creationId xmlns:a16="http://schemas.microsoft.com/office/drawing/2014/main" id="{75BB2364-91B7-4F8B-ABAB-3CF909232CE1}"/>
                  </a:ext>
                </a:extLst>
              </p:cNvPr>
              <p:cNvGrpSpPr/>
              <p:nvPr/>
            </p:nvGrpSpPr>
            <p:grpSpPr>
              <a:xfrm>
                <a:off x="580349" y="5738380"/>
                <a:ext cx="504579" cy="551512"/>
                <a:chOff x="2115104" y="3006725"/>
                <a:chExt cx="1191985" cy="1302858"/>
              </a:xfrm>
            </p:grpSpPr>
            <p:cxnSp>
              <p:nvCxnSpPr>
                <p:cNvPr id="154" name="Straight Connector 153">
                  <a:extLst>
                    <a:ext uri="{FF2B5EF4-FFF2-40B4-BE49-F238E27FC236}">
                      <a16:creationId xmlns:a16="http://schemas.microsoft.com/office/drawing/2014/main" id="{1127A999-3DE6-4CAA-881C-0A15CA919BB0}"/>
                    </a:ext>
                  </a:extLst>
                </p:cNvPr>
                <p:cNvCxnSpPr>
                  <a:cxnSpLocks/>
                </p:cNvCxnSpPr>
                <p:nvPr/>
              </p:nvCxnSpPr>
              <p:spPr>
                <a:xfrm flipV="1">
                  <a:off x="2115104" y="3006725"/>
                  <a:ext cx="293460" cy="554355"/>
                </a:xfrm>
                <a:prstGeom prst="line">
                  <a:avLst/>
                </a:prstGeom>
                <a:ln w="19050">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D94AC09D-1483-44E6-A6B2-CB28970B44C5}"/>
                    </a:ext>
                  </a:extLst>
                </p:cNvPr>
                <p:cNvCxnSpPr>
                  <a:cxnSpLocks/>
                </p:cNvCxnSpPr>
                <p:nvPr/>
              </p:nvCxnSpPr>
              <p:spPr>
                <a:xfrm>
                  <a:off x="2336096" y="4309583"/>
                  <a:ext cx="742467" cy="0"/>
                </a:xfrm>
                <a:prstGeom prst="line">
                  <a:avLst/>
                </a:prstGeom>
                <a:ln w="19050">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42C709B6-6B9D-429F-8958-E01D894B0C01}"/>
                    </a:ext>
                  </a:extLst>
                </p:cNvPr>
                <p:cNvCxnSpPr>
                  <a:cxnSpLocks/>
                </p:cNvCxnSpPr>
                <p:nvPr/>
              </p:nvCxnSpPr>
              <p:spPr>
                <a:xfrm flipH="1" flipV="1">
                  <a:off x="3013629" y="3021150"/>
                  <a:ext cx="293460" cy="554355"/>
                </a:xfrm>
                <a:prstGeom prst="line">
                  <a:avLst/>
                </a:prstGeom>
                <a:ln w="19050">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sp useBgFill="1">
            <p:nvSpPr>
              <p:cNvPr id="131" name="manager" title="Icon of three people with lines connecting them">
                <a:extLst>
                  <a:ext uri="{FF2B5EF4-FFF2-40B4-BE49-F238E27FC236}">
                    <a16:creationId xmlns:a16="http://schemas.microsoft.com/office/drawing/2014/main" id="{45AB6C66-3A32-464C-8C56-4EC1B744EF1B}"/>
                  </a:ext>
                </a:extLst>
              </p:cNvPr>
              <p:cNvSpPr>
                <a:spLocks noChangeAspect="1" noEditPoints="1"/>
              </p:cNvSpPr>
              <p:nvPr/>
            </p:nvSpPr>
            <p:spPr bwMode="auto">
              <a:xfrm>
                <a:off x="642461" y="5374758"/>
                <a:ext cx="387074" cy="390146"/>
              </a:xfrm>
              <a:custGeom>
                <a:avLst/>
                <a:gdLst>
                  <a:gd name="T0" fmla="*/ 128 w 348"/>
                  <a:gd name="T1" fmla="*/ 46 h 352"/>
                  <a:gd name="T2" fmla="*/ 174 w 348"/>
                  <a:gd name="T3" fmla="*/ 0 h 352"/>
                  <a:gd name="T4" fmla="*/ 220 w 348"/>
                  <a:gd name="T5" fmla="*/ 46 h 352"/>
                  <a:gd name="T6" fmla="*/ 174 w 348"/>
                  <a:gd name="T7" fmla="*/ 91 h 352"/>
                  <a:gd name="T8" fmla="*/ 128 w 348"/>
                  <a:gd name="T9" fmla="*/ 46 h 352"/>
                  <a:gd name="T10" fmla="*/ 231 w 348"/>
                  <a:gd name="T11" fmla="*/ 148 h 352"/>
                  <a:gd name="T12" fmla="*/ 174 w 348"/>
                  <a:gd name="T13" fmla="*/ 91 h 352"/>
                  <a:gd name="T14" fmla="*/ 117 w 348"/>
                  <a:gd name="T15" fmla="*/ 148 h 352"/>
                  <a:gd name="T16" fmla="*/ 57 w 348"/>
                  <a:gd name="T17" fmla="*/ 295 h 352"/>
                  <a:gd name="T18" fmla="*/ 102 w 348"/>
                  <a:gd name="T19" fmla="*/ 249 h 352"/>
                  <a:gd name="T20" fmla="*/ 57 w 348"/>
                  <a:gd name="T21" fmla="*/ 204 h 352"/>
                  <a:gd name="T22" fmla="*/ 11 w 348"/>
                  <a:gd name="T23" fmla="*/ 249 h 352"/>
                  <a:gd name="T24" fmla="*/ 57 w 348"/>
                  <a:gd name="T25" fmla="*/ 295 h 352"/>
                  <a:gd name="T26" fmla="*/ 114 w 348"/>
                  <a:gd name="T27" fmla="*/ 352 h 352"/>
                  <a:gd name="T28" fmla="*/ 57 w 348"/>
                  <a:gd name="T29" fmla="*/ 295 h 352"/>
                  <a:gd name="T30" fmla="*/ 0 w 348"/>
                  <a:gd name="T31" fmla="*/ 352 h 352"/>
                  <a:gd name="T32" fmla="*/ 291 w 348"/>
                  <a:gd name="T33" fmla="*/ 295 h 352"/>
                  <a:gd name="T34" fmla="*/ 337 w 348"/>
                  <a:gd name="T35" fmla="*/ 249 h 352"/>
                  <a:gd name="T36" fmla="*/ 291 w 348"/>
                  <a:gd name="T37" fmla="*/ 204 h 352"/>
                  <a:gd name="T38" fmla="*/ 246 w 348"/>
                  <a:gd name="T39" fmla="*/ 249 h 352"/>
                  <a:gd name="T40" fmla="*/ 291 w 348"/>
                  <a:gd name="T41" fmla="*/ 295 h 352"/>
                  <a:gd name="T42" fmla="*/ 348 w 348"/>
                  <a:gd name="T43" fmla="*/ 352 h 352"/>
                  <a:gd name="T44" fmla="*/ 291 w 348"/>
                  <a:gd name="T45" fmla="*/ 295 h 352"/>
                  <a:gd name="T46" fmla="*/ 234 w 348"/>
                  <a:gd name="T47" fmla="*/ 352 h 352"/>
                  <a:gd name="T48" fmla="*/ 224 w 348"/>
                  <a:gd name="T49" fmla="*/ 219 h 352"/>
                  <a:gd name="T50" fmla="*/ 174 w 348"/>
                  <a:gd name="T51" fmla="*/ 169 h 352"/>
                  <a:gd name="T52" fmla="*/ 124 w 348"/>
                  <a:gd name="T53" fmla="*/ 219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8" h="352">
                    <a:moveTo>
                      <a:pt x="128" y="46"/>
                    </a:moveTo>
                    <a:cubicBezTo>
                      <a:pt x="128" y="20"/>
                      <a:pt x="149" y="0"/>
                      <a:pt x="174" y="0"/>
                    </a:cubicBezTo>
                    <a:cubicBezTo>
                      <a:pt x="199" y="0"/>
                      <a:pt x="220" y="20"/>
                      <a:pt x="220" y="46"/>
                    </a:cubicBezTo>
                    <a:cubicBezTo>
                      <a:pt x="220" y="71"/>
                      <a:pt x="199" y="91"/>
                      <a:pt x="174" y="91"/>
                    </a:cubicBezTo>
                    <a:cubicBezTo>
                      <a:pt x="149" y="91"/>
                      <a:pt x="128" y="71"/>
                      <a:pt x="128" y="46"/>
                    </a:cubicBezTo>
                    <a:close/>
                    <a:moveTo>
                      <a:pt x="231" y="148"/>
                    </a:moveTo>
                    <a:cubicBezTo>
                      <a:pt x="231" y="117"/>
                      <a:pt x="206" y="91"/>
                      <a:pt x="174" y="91"/>
                    </a:cubicBezTo>
                    <a:cubicBezTo>
                      <a:pt x="142" y="91"/>
                      <a:pt x="117" y="117"/>
                      <a:pt x="117" y="148"/>
                    </a:cubicBezTo>
                    <a:moveTo>
                      <a:pt x="57" y="295"/>
                    </a:moveTo>
                    <a:cubicBezTo>
                      <a:pt x="82" y="295"/>
                      <a:pt x="102" y="275"/>
                      <a:pt x="102" y="249"/>
                    </a:cubicBezTo>
                    <a:cubicBezTo>
                      <a:pt x="102" y="224"/>
                      <a:pt x="82" y="204"/>
                      <a:pt x="57" y="204"/>
                    </a:cubicBezTo>
                    <a:cubicBezTo>
                      <a:pt x="32" y="204"/>
                      <a:pt x="11" y="224"/>
                      <a:pt x="11" y="249"/>
                    </a:cubicBezTo>
                    <a:cubicBezTo>
                      <a:pt x="11" y="275"/>
                      <a:pt x="32" y="295"/>
                      <a:pt x="57" y="295"/>
                    </a:cubicBezTo>
                    <a:close/>
                    <a:moveTo>
                      <a:pt x="114" y="352"/>
                    </a:moveTo>
                    <a:cubicBezTo>
                      <a:pt x="114" y="320"/>
                      <a:pt x="88" y="295"/>
                      <a:pt x="57" y="295"/>
                    </a:cubicBezTo>
                    <a:cubicBezTo>
                      <a:pt x="25" y="295"/>
                      <a:pt x="0" y="320"/>
                      <a:pt x="0" y="352"/>
                    </a:cubicBezTo>
                    <a:moveTo>
                      <a:pt x="291" y="295"/>
                    </a:moveTo>
                    <a:cubicBezTo>
                      <a:pt x="316" y="295"/>
                      <a:pt x="337" y="275"/>
                      <a:pt x="337" y="249"/>
                    </a:cubicBezTo>
                    <a:cubicBezTo>
                      <a:pt x="337" y="224"/>
                      <a:pt x="316" y="204"/>
                      <a:pt x="291" y="204"/>
                    </a:cubicBezTo>
                    <a:cubicBezTo>
                      <a:pt x="266" y="204"/>
                      <a:pt x="246" y="224"/>
                      <a:pt x="246" y="249"/>
                    </a:cubicBezTo>
                    <a:cubicBezTo>
                      <a:pt x="246" y="275"/>
                      <a:pt x="266" y="295"/>
                      <a:pt x="291" y="295"/>
                    </a:cubicBezTo>
                    <a:close/>
                    <a:moveTo>
                      <a:pt x="348" y="352"/>
                    </a:moveTo>
                    <a:cubicBezTo>
                      <a:pt x="348" y="320"/>
                      <a:pt x="323" y="295"/>
                      <a:pt x="291" y="295"/>
                    </a:cubicBezTo>
                    <a:cubicBezTo>
                      <a:pt x="260" y="295"/>
                      <a:pt x="234" y="320"/>
                      <a:pt x="234" y="352"/>
                    </a:cubicBezTo>
                    <a:moveTo>
                      <a:pt x="224" y="219"/>
                    </a:moveTo>
                    <a:cubicBezTo>
                      <a:pt x="174" y="169"/>
                      <a:pt x="174" y="169"/>
                      <a:pt x="174" y="169"/>
                    </a:cubicBezTo>
                    <a:cubicBezTo>
                      <a:pt x="124" y="219"/>
                      <a:pt x="124" y="219"/>
                      <a:pt x="124" y="219"/>
                    </a:cubicBezTo>
                  </a:path>
                </a:pathLst>
              </a:custGeom>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sp>
            <p:nvSpPr>
              <p:cNvPr id="132" name="building_5" title="Icon of tall buildings">
                <a:extLst>
                  <a:ext uri="{FF2B5EF4-FFF2-40B4-BE49-F238E27FC236}">
                    <a16:creationId xmlns:a16="http://schemas.microsoft.com/office/drawing/2014/main" id="{6B302701-0790-4864-A75D-4752C6688F4E}"/>
                  </a:ext>
                </a:extLst>
              </p:cNvPr>
              <p:cNvSpPr>
                <a:spLocks noChangeAspect="1" noEditPoints="1"/>
              </p:cNvSpPr>
              <p:nvPr/>
            </p:nvSpPr>
            <p:spPr bwMode="auto">
              <a:xfrm flipH="1">
                <a:off x="270385" y="5976155"/>
                <a:ext cx="357657" cy="388443"/>
              </a:xfrm>
              <a:custGeom>
                <a:avLst/>
                <a:gdLst>
                  <a:gd name="T0" fmla="*/ 299 w 395"/>
                  <a:gd name="T1" fmla="*/ 151 h 429"/>
                  <a:gd name="T2" fmla="*/ 299 w 395"/>
                  <a:gd name="T3" fmla="*/ 429 h 429"/>
                  <a:gd name="T4" fmla="*/ 242 w 395"/>
                  <a:gd name="T5" fmla="*/ 429 h 429"/>
                  <a:gd name="T6" fmla="*/ 242 w 395"/>
                  <a:gd name="T7" fmla="*/ 333 h 429"/>
                  <a:gd name="T8" fmla="*/ 181 w 395"/>
                  <a:gd name="T9" fmla="*/ 333 h 429"/>
                  <a:gd name="T10" fmla="*/ 181 w 395"/>
                  <a:gd name="T11" fmla="*/ 429 h 429"/>
                  <a:gd name="T12" fmla="*/ 121 w 395"/>
                  <a:gd name="T13" fmla="*/ 429 h 429"/>
                  <a:gd name="T14" fmla="*/ 121 w 395"/>
                  <a:gd name="T15" fmla="*/ 151 h 429"/>
                  <a:gd name="T16" fmla="*/ 211 w 395"/>
                  <a:gd name="T17" fmla="*/ 151 h 429"/>
                  <a:gd name="T18" fmla="*/ 299 w 395"/>
                  <a:gd name="T19" fmla="*/ 151 h 429"/>
                  <a:gd name="T20" fmla="*/ 211 w 395"/>
                  <a:gd name="T21" fmla="*/ 151 h 429"/>
                  <a:gd name="T22" fmla="*/ 211 w 395"/>
                  <a:gd name="T23" fmla="*/ 92 h 429"/>
                  <a:gd name="T24" fmla="*/ 0 w 395"/>
                  <a:gd name="T25" fmla="*/ 92 h 429"/>
                  <a:gd name="T26" fmla="*/ 0 w 395"/>
                  <a:gd name="T27" fmla="*/ 429 h 429"/>
                  <a:gd name="T28" fmla="*/ 395 w 395"/>
                  <a:gd name="T29" fmla="*/ 429 h 429"/>
                  <a:gd name="T30" fmla="*/ 395 w 395"/>
                  <a:gd name="T31" fmla="*/ 123 h 429"/>
                  <a:gd name="T32" fmla="*/ 268 w 395"/>
                  <a:gd name="T33" fmla="*/ 0 h 429"/>
                  <a:gd name="T34" fmla="*/ 268 w 395"/>
                  <a:gd name="T35" fmla="*/ 151 h 429"/>
                  <a:gd name="T36" fmla="*/ 62 w 395"/>
                  <a:gd name="T37" fmla="*/ 151 h 429"/>
                  <a:gd name="T38" fmla="*/ 56 w 395"/>
                  <a:gd name="T39" fmla="*/ 151 h 429"/>
                  <a:gd name="T40" fmla="*/ 56 w 395"/>
                  <a:gd name="T41" fmla="*/ 155 h 429"/>
                  <a:gd name="T42" fmla="*/ 62 w 395"/>
                  <a:gd name="T43" fmla="*/ 155 h 429"/>
                  <a:gd name="T44" fmla="*/ 62 w 395"/>
                  <a:gd name="T45" fmla="*/ 151 h 429"/>
                  <a:gd name="T46" fmla="*/ 62 w 395"/>
                  <a:gd name="T47" fmla="*/ 211 h 429"/>
                  <a:gd name="T48" fmla="*/ 56 w 395"/>
                  <a:gd name="T49" fmla="*/ 211 h 429"/>
                  <a:gd name="T50" fmla="*/ 56 w 395"/>
                  <a:gd name="T51" fmla="*/ 217 h 429"/>
                  <a:gd name="T52" fmla="*/ 62 w 395"/>
                  <a:gd name="T53" fmla="*/ 217 h 429"/>
                  <a:gd name="T54" fmla="*/ 62 w 395"/>
                  <a:gd name="T55" fmla="*/ 211 h 429"/>
                  <a:gd name="T56" fmla="*/ 62 w 395"/>
                  <a:gd name="T57" fmla="*/ 271 h 429"/>
                  <a:gd name="T58" fmla="*/ 56 w 395"/>
                  <a:gd name="T59" fmla="*/ 271 h 429"/>
                  <a:gd name="T60" fmla="*/ 56 w 395"/>
                  <a:gd name="T61" fmla="*/ 277 h 429"/>
                  <a:gd name="T62" fmla="*/ 62 w 395"/>
                  <a:gd name="T63" fmla="*/ 277 h 429"/>
                  <a:gd name="T64" fmla="*/ 62 w 395"/>
                  <a:gd name="T65" fmla="*/ 271 h 429"/>
                  <a:gd name="T66" fmla="*/ 62 w 395"/>
                  <a:gd name="T67" fmla="*/ 332 h 429"/>
                  <a:gd name="T68" fmla="*/ 56 w 395"/>
                  <a:gd name="T69" fmla="*/ 332 h 429"/>
                  <a:gd name="T70" fmla="*/ 56 w 395"/>
                  <a:gd name="T71" fmla="*/ 337 h 429"/>
                  <a:gd name="T72" fmla="*/ 62 w 395"/>
                  <a:gd name="T73" fmla="*/ 337 h 429"/>
                  <a:gd name="T74" fmla="*/ 62 w 395"/>
                  <a:gd name="T75" fmla="*/ 332 h 429"/>
                  <a:gd name="T76" fmla="*/ 62 w 395"/>
                  <a:gd name="T77" fmla="*/ 392 h 429"/>
                  <a:gd name="T78" fmla="*/ 56 w 395"/>
                  <a:gd name="T79" fmla="*/ 392 h 429"/>
                  <a:gd name="T80" fmla="*/ 56 w 395"/>
                  <a:gd name="T81" fmla="*/ 397 h 429"/>
                  <a:gd name="T82" fmla="*/ 62 w 395"/>
                  <a:gd name="T83" fmla="*/ 397 h 429"/>
                  <a:gd name="T84" fmla="*/ 62 w 395"/>
                  <a:gd name="T85" fmla="*/ 392 h 429"/>
                  <a:gd name="T86" fmla="*/ 182 w 395"/>
                  <a:gd name="T87" fmla="*/ 211 h 429"/>
                  <a:gd name="T88" fmla="*/ 177 w 395"/>
                  <a:gd name="T89" fmla="*/ 211 h 429"/>
                  <a:gd name="T90" fmla="*/ 177 w 395"/>
                  <a:gd name="T91" fmla="*/ 217 h 429"/>
                  <a:gd name="T92" fmla="*/ 182 w 395"/>
                  <a:gd name="T93" fmla="*/ 217 h 429"/>
                  <a:gd name="T94" fmla="*/ 182 w 395"/>
                  <a:gd name="T95" fmla="*/ 211 h 429"/>
                  <a:gd name="T96" fmla="*/ 182 w 395"/>
                  <a:gd name="T97" fmla="*/ 273 h 429"/>
                  <a:gd name="T98" fmla="*/ 177 w 395"/>
                  <a:gd name="T99" fmla="*/ 273 h 429"/>
                  <a:gd name="T100" fmla="*/ 177 w 395"/>
                  <a:gd name="T101" fmla="*/ 277 h 429"/>
                  <a:gd name="T102" fmla="*/ 182 w 395"/>
                  <a:gd name="T103" fmla="*/ 277 h 429"/>
                  <a:gd name="T104" fmla="*/ 182 w 395"/>
                  <a:gd name="T105" fmla="*/ 273 h 429"/>
                  <a:gd name="T106" fmla="*/ 243 w 395"/>
                  <a:gd name="T107" fmla="*/ 211 h 429"/>
                  <a:gd name="T108" fmla="*/ 237 w 395"/>
                  <a:gd name="T109" fmla="*/ 211 h 429"/>
                  <a:gd name="T110" fmla="*/ 237 w 395"/>
                  <a:gd name="T111" fmla="*/ 217 h 429"/>
                  <a:gd name="T112" fmla="*/ 243 w 395"/>
                  <a:gd name="T113" fmla="*/ 217 h 429"/>
                  <a:gd name="T114" fmla="*/ 243 w 395"/>
                  <a:gd name="T115" fmla="*/ 211 h 429"/>
                  <a:gd name="T116" fmla="*/ 243 w 395"/>
                  <a:gd name="T117" fmla="*/ 273 h 429"/>
                  <a:gd name="T118" fmla="*/ 237 w 395"/>
                  <a:gd name="T119" fmla="*/ 273 h 429"/>
                  <a:gd name="T120" fmla="*/ 237 w 395"/>
                  <a:gd name="T121" fmla="*/ 277 h 429"/>
                  <a:gd name="T122" fmla="*/ 243 w 395"/>
                  <a:gd name="T123" fmla="*/ 277 h 429"/>
                  <a:gd name="T124" fmla="*/ 243 w 395"/>
                  <a:gd name="T125" fmla="*/ 273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95" h="429">
                    <a:moveTo>
                      <a:pt x="299" y="151"/>
                    </a:moveTo>
                    <a:lnTo>
                      <a:pt x="299" y="429"/>
                    </a:lnTo>
                    <a:lnTo>
                      <a:pt x="242" y="429"/>
                    </a:lnTo>
                    <a:lnTo>
                      <a:pt x="242" y="333"/>
                    </a:lnTo>
                    <a:lnTo>
                      <a:pt x="181" y="333"/>
                    </a:lnTo>
                    <a:lnTo>
                      <a:pt x="181" y="429"/>
                    </a:lnTo>
                    <a:lnTo>
                      <a:pt x="121" y="429"/>
                    </a:lnTo>
                    <a:lnTo>
                      <a:pt x="121" y="151"/>
                    </a:lnTo>
                    <a:lnTo>
                      <a:pt x="211" y="151"/>
                    </a:lnTo>
                    <a:lnTo>
                      <a:pt x="299" y="151"/>
                    </a:lnTo>
                    <a:moveTo>
                      <a:pt x="211" y="151"/>
                    </a:moveTo>
                    <a:lnTo>
                      <a:pt x="211" y="92"/>
                    </a:lnTo>
                    <a:lnTo>
                      <a:pt x="0" y="92"/>
                    </a:lnTo>
                    <a:lnTo>
                      <a:pt x="0" y="429"/>
                    </a:lnTo>
                    <a:moveTo>
                      <a:pt x="395" y="429"/>
                    </a:moveTo>
                    <a:lnTo>
                      <a:pt x="395" y="123"/>
                    </a:lnTo>
                    <a:lnTo>
                      <a:pt x="268" y="0"/>
                    </a:lnTo>
                    <a:lnTo>
                      <a:pt x="268" y="151"/>
                    </a:lnTo>
                    <a:moveTo>
                      <a:pt x="62" y="151"/>
                    </a:moveTo>
                    <a:lnTo>
                      <a:pt x="56" y="151"/>
                    </a:lnTo>
                    <a:lnTo>
                      <a:pt x="56" y="155"/>
                    </a:lnTo>
                    <a:lnTo>
                      <a:pt x="62" y="155"/>
                    </a:lnTo>
                    <a:lnTo>
                      <a:pt x="62" y="151"/>
                    </a:lnTo>
                    <a:moveTo>
                      <a:pt x="62" y="211"/>
                    </a:moveTo>
                    <a:lnTo>
                      <a:pt x="56" y="211"/>
                    </a:lnTo>
                    <a:lnTo>
                      <a:pt x="56" y="217"/>
                    </a:lnTo>
                    <a:lnTo>
                      <a:pt x="62" y="217"/>
                    </a:lnTo>
                    <a:lnTo>
                      <a:pt x="62" y="211"/>
                    </a:lnTo>
                    <a:moveTo>
                      <a:pt x="62" y="271"/>
                    </a:moveTo>
                    <a:lnTo>
                      <a:pt x="56" y="271"/>
                    </a:lnTo>
                    <a:lnTo>
                      <a:pt x="56" y="277"/>
                    </a:lnTo>
                    <a:lnTo>
                      <a:pt x="62" y="277"/>
                    </a:lnTo>
                    <a:lnTo>
                      <a:pt x="62" y="271"/>
                    </a:lnTo>
                    <a:moveTo>
                      <a:pt x="62" y="332"/>
                    </a:moveTo>
                    <a:lnTo>
                      <a:pt x="56" y="332"/>
                    </a:lnTo>
                    <a:lnTo>
                      <a:pt x="56" y="337"/>
                    </a:lnTo>
                    <a:lnTo>
                      <a:pt x="62" y="337"/>
                    </a:lnTo>
                    <a:lnTo>
                      <a:pt x="62" y="332"/>
                    </a:lnTo>
                    <a:moveTo>
                      <a:pt x="62" y="392"/>
                    </a:moveTo>
                    <a:lnTo>
                      <a:pt x="56" y="392"/>
                    </a:lnTo>
                    <a:lnTo>
                      <a:pt x="56" y="397"/>
                    </a:lnTo>
                    <a:lnTo>
                      <a:pt x="62" y="397"/>
                    </a:lnTo>
                    <a:lnTo>
                      <a:pt x="62" y="392"/>
                    </a:lnTo>
                    <a:moveTo>
                      <a:pt x="182" y="211"/>
                    </a:moveTo>
                    <a:lnTo>
                      <a:pt x="177" y="211"/>
                    </a:lnTo>
                    <a:lnTo>
                      <a:pt x="177" y="217"/>
                    </a:lnTo>
                    <a:lnTo>
                      <a:pt x="182" y="217"/>
                    </a:lnTo>
                    <a:lnTo>
                      <a:pt x="182" y="211"/>
                    </a:lnTo>
                    <a:moveTo>
                      <a:pt x="182" y="273"/>
                    </a:moveTo>
                    <a:lnTo>
                      <a:pt x="177" y="273"/>
                    </a:lnTo>
                    <a:lnTo>
                      <a:pt x="177" y="277"/>
                    </a:lnTo>
                    <a:lnTo>
                      <a:pt x="182" y="277"/>
                    </a:lnTo>
                    <a:lnTo>
                      <a:pt x="182" y="273"/>
                    </a:lnTo>
                    <a:moveTo>
                      <a:pt x="243" y="211"/>
                    </a:moveTo>
                    <a:lnTo>
                      <a:pt x="237" y="211"/>
                    </a:lnTo>
                    <a:lnTo>
                      <a:pt x="237" y="217"/>
                    </a:lnTo>
                    <a:lnTo>
                      <a:pt x="243" y="217"/>
                    </a:lnTo>
                    <a:lnTo>
                      <a:pt x="243" y="211"/>
                    </a:lnTo>
                    <a:moveTo>
                      <a:pt x="243" y="273"/>
                    </a:moveTo>
                    <a:lnTo>
                      <a:pt x="237" y="273"/>
                    </a:lnTo>
                    <a:lnTo>
                      <a:pt x="237" y="277"/>
                    </a:lnTo>
                    <a:lnTo>
                      <a:pt x="243" y="277"/>
                    </a:lnTo>
                    <a:lnTo>
                      <a:pt x="243" y="273"/>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grpSp>
            <p:nvGrpSpPr>
              <p:cNvPr id="133" name="Group 132">
                <a:extLst>
                  <a:ext uri="{FF2B5EF4-FFF2-40B4-BE49-F238E27FC236}">
                    <a16:creationId xmlns:a16="http://schemas.microsoft.com/office/drawing/2014/main" id="{F0A62015-3B85-42D1-B872-A208B8351066}"/>
                  </a:ext>
                </a:extLst>
              </p:cNvPr>
              <p:cNvGrpSpPr/>
              <p:nvPr/>
            </p:nvGrpSpPr>
            <p:grpSpPr>
              <a:xfrm>
                <a:off x="988190" y="6029532"/>
                <a:ext cx="448191" cy="339810"/>
                <a:chOff x="2810087" y="4925435"/>
                <a:chExt cx="767042" cy="581557"/>
              </a:xfrm>
            </p:grpSpPr>
            <p:grpSp>
              <p:nvGrpSpPr>
                <p:cNvPr id="134" name="Group 4">
                  <a:extLst>
                    <a:ext uri="{FF2B5EF4-FFF2-40B4-BE49-F238E27FC236}">
                      <a16:creationId xmlns:a16="http://schemas.microsoft.com/office/drawing/2014/main" id="{4960DA24-5FDD-441F-8B6F-0C6779406F62}"/>
                    </a:ext>
                  </a:extLst>
                </p:cNvPr>
                <p:cNvGrpSpPr>
                  <a:grpSpLocks noChangeAspect="1"/>
                </p:cNvGrpSpPr>
                <p:nvPr/>
              </p:nvGrpSpPr>
              <p:grpSpPr bwMode="auto">
                <a:xfrm>
                  <a:off x="3228625" y="5274407"/>
                  <a:ext cx="348504" cy="198190"/>
                  <a:chOff x="4568" y="3459"/>
                  <a:chExt cx="313" cy="178"/>
                </a:xfrm>
              </p:grpSpPr>
              <p:sp>
                <p:nvSpPr>
                  <p:cNvPr id="137" name="Freeform 5">
                    <a:extLst>
                      <a:ext uri="{FF2B5EF4-FFF2-40B4-BE49-F238E27FC236}">
                        <a16:creationId xmlns:a16="http://schemas.microsoft.com/office/drawing/2014/main" id="{807DD61D-73A0-4845-85A4-4CFB49DE90E5}"/>
                      </a:ext>
                    </a:extLst>
                  </p:cNvPr>
                  <p:cNvSpPr>
                    <a:spLocks/>
                  </p:cNvSpPr>
                  <p:nvPr/>
                </p:nvSpPr>
                <p:spPr bwMode="auto">
                  <a:xfrm>
                    <a:off x="4645" y="3512"/>
                    <a:ext cx="159" cy="63"/>
                  </a:xfrm>
                  <a:custGeom>
                    <a:avLst/>
                    <a:gdLst>
                      <a:gd name="T0" fmla="*/ 220 w 220"/>
                      <a:gd name="T1" fmla="*/ 67 h 87"/>
                      <a:gd name="T2" fmla="*/ 199 w 220"/>
                      <a:gd name="T3" fmla="*/ 87 h 87"/>
                      <a:gd name="T4" fmla="*/ 21 w 220"/>
                      <a:gd name="T5" fmla="*/ 87 h 87"/>
                      <a:gd name="T6" fmla="*/ 0 w 220"/>
                      <a:gd name="T7" fmla="*/ 67 h 87"/>
                      <a:gd name="T8" fmla="*/ 0 w 220"/>
                      <a:gd name="T9" fmla="*/ 21 h 87"/>
                      <a:gd name="T10" fmla="*/ 21 w 220"/>
                      <a:gd name="T11" fmla="*/ 0 h 87"/>
                      <a:gd name="T12" fmla="*/ 199 w 220"/>
                      <a:gd name="T13" fmla="*/ 0 h 87"/>
                      <a:gd name="T14" fmla="*/ 220 w 220"/>
                      <a:gd name="T15" fmla="*/ 21 h 87"/>
                      <a:gd name="T16" fmla="*/ 220 w 220"/>
                      <a:gd name="T17" fmla="*/ 6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0" h="87">
                        <a:moveTo>
                          <a:pt x="220" y="67"/>
                        </a:moveTo>
                        <a:cubicBezTo>
                          <a:pt x="220" y="78"/>
                          <a:pt x="210" y="87"/>
                          <a:pt x="199" y="87"/>
                        </a:cubicBezTo>
                        <a:cubicBezTo>
                          <a:pt x="21" y="87"/>
                          <a:pt x="21" y="87"/>
                          <a:pt x="21" y="87"/>
                        </a:cubicBezTo>
                        <a:cubicBezTo>
                          <a:pt x="10" y="87"/>
                          <a:pt x="0" y="78"/>
                          <a:pt x="0" y="67"/>
                        </a:cubicBezTo>
                        <a:cubicBezTo>
                          <a:pt x="0" y="21"/>
                          <a:pt x="0" y="21"/>
                          <a:pt x="0" y="21"/>
                        </a:cubicBezTo>
                        <a:cubicBezTo>
                          <a:pt x="0" y="10"/>
                          <a:pt x="10" y="0"/>
                          <a:pt x="21" y="0"/>
                        </a:cubicBezTo>
                        <a:cubicBezTo>
                          <a:pt x="199" y="0"/>
                          <a:pt x="199" y="0"/>
                          <a:pt x="199" y="0"/>
                        </a:cubicBezTo>
                        <a:cubicBezTo>
                          <a:pt x="210" y="0"/>
                          <a:pt x="220" y="10"/>
                          <a:pt x="220" y="21"/>
                        </a:cubicBezTo>
                        <a:lnTo>
                          <a:pt x="220" y="67"/>
                        </a:lnTo>
                        <a:close/>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505050"/>
                      </a:solidFill>
                      <a:latin typeface="Segoe UI Semilight"/>
                    </a:endParaRPr>
                  </a:p>
                </p:txBody>
              </p:sp>
              <p:sp>
                <p:nvSpPr>
                  <p:cNvPr id="138" name="Freeform 6">
                    <a:extLst>
                      <a:ext uri="{FF2B5EF4-FFF2-40B4-BE49-F238E27FC236}">
                        <a16:creationId xmlns:a16="http://schemas.microsoft.com/office/drawing/2014/main" id="{92B603CB-452C-4A29-B262-2CFCD952B967}"/>
                      </a:ext>
                    </a:extLst>
                  </p:cNvPr>
                  <p:cNvSpPr>
                    <a:spLocks/>
                  </p:cNvSpPr>
                  <p:nvPr/>
                </p:nvSpPr>
                <p:spPr bwMode="auto">
                  <a:xfrm>
                    <a:off x="4603" y="3511"/>
                    <a:ext cx="24" cy="65"/>
                  </a:xfrm>
                  <a:custGeom>
                    <a:avLst/>
                    <a:gdLst>
                      <a:gd name="T0" fmla="*/ 33 w 33"/>
                      <a:gd name="T1" fmla="*/ 72 h 89"/>
                      <a:gd name="T2" fmla="*/ 17 w 33"/>
                      <a:gd name="T3" fmla="*/ 89 h 89"/>
                      <a:gd name="T4" fmla="*/ 0 w 33"/>
                      <a:gd name="T5" fmla="*/ 72 h 89"/>
                      <a:gd name="T6" fmla="*/ 0 w 33"/>
                      <a:gd name="T7" fmla="*/ 17 h 89"/>
                      <a:gd name="T8" fmla="*/ 17 w 33"/>
                      <a:gd name="T9" fmla="*/ 0 h 89"/>
                      <a:gd name="T10" fmla="*/ 33 w 33"/>
                      <a:gd name="T11" fmla="*/ 17 h 89"/>
                      <a:gd name="T12" fmla="*/ 33 w 33"/>
                      <a:gd name="T13" fmla="*/ 72 h 89"/>
                    </a:gdLst>
                    <a:ahLst/>
                    <a:cxnLst>
                      <a:cxn ang="0">
                        <a:pos x="T0" y="T1"/>
                      </a:cxn>
                      <a:cxn ang="0">
                        <a:pos x="T2" y="T3"/>
                      </a:cxn>
                      <a:cxn ang="0">
                        <a:pos x="T4" y="T5"/>
                      </a:cxn>
                      <a:cxn ang="0">
                        <a:pos x="T6" y="T7"/>
                      </a:cxn>
                      <a:cxn ang="0">
                        <a:pos x="T8" y="T9"/>
                      </a:cxn>
                      <a:cxn ang="0">
                        <a:pos x="T10" y="T11"/>
                      </a:cxn>
                      <a:cxn ang="0">
                        <a:pos x="T12" y="T13"/>
                      </a:cxn>
                    </a:cxnLst>
                    <a:rect l="0" t="0" r="r" b="b"/>
                    <a:pathLst>
                      <a:path w="33" h="89">
                        <a:moveTo>
                          <a:pt x="33" y="72"/>
                        </a:moveTo>
                        <a:cubicBezTo>
                          <a:pt x="33" y="82"/>
                          <a:pt x="26" y="89"/>
                          <a:pt x="17" y="89"/>
                        </a:cubicBezTo>
                        <a:cubicBezTo>
                          <a:pt x="7" y="89"/>
                          <a:pt x="0" y="82"/>
                          <a:pt x="0" y="72"/>
                        </a:cubicBezTo>
                        <a:cubicBezTo>
                          <a:pt x="0" y="17"/>
                          <a:pt x="0" y="17"/>
                          <a:pt x="0" y="17"/>
                        </a:cubicBezTo>
                        <a:cubicBezTo>
                          <a:pt x="0" y="7"/>
                          <a:pt x="7" y="0"/>
                          <a:pt x="17" y="0"/>
                        </a:cubicBezTo>
                        <a:cubicBezTo>
                          <a:pt x="26" y="0"/>
                          <a:pt x="33" y="7"/>
                          <a:pt x="33" y="17"/>
                        </a:cubicBezTo>
                        <a:lnTo>
                          <a:pt x="33" y="72"/>
                        </a:lnTo>
                        <a:close/>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505050"/>
                      </a:solidFill>
                      <a:latin typeface="Segoe UI Semilight"/>
                    </a:endParaRPr>
                  </a:p>
                </p:txBody>
              </p:sp>
              <p:sp>
                <p:nvSpPr>
                  <p:cNvPr id="139" name="Line 7">
                    <a:extLst>
                      <a:ext uri="{FF2B5EF4-FFF2-40B4-BE49-F238E27FC236}">
                        <a16:creationId xmlns:a16="http://schemas.microsoft.com/office/drawing/2014/main" id="{E4FC5AA7-85C8-442C-AB15-DEBE7E9356E5}"/>
                      </a:ext>
                    </a:extLst>
                  </p:cNvPr>
                  <p:cNvSpPr>
                    <a:spLocks noChangeShapeType="1"/>
                  </p:cNvSpPr>
                  <p:nvPr/>
                </p:nvSpPr>
                <p:spPr bwMode="auto">
                  <a:xfrm>
                    <a:off x="4568" y="3479"/>
                    <a:ext cx="92" cy="0"/>
                  </a:xfrm>
                  <a:prstGeom prst="line">
                    <a:avLst/>
                  </a:pr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505050"/>
                      </a:solidFill>
                      <a:latin typeface="Segoe UI Semilight"/>
                    </a:endParaRPr>
                  </a:p>
                </p:txBody>
              </p:sp>
              <p:sp>
                <p:nvSpPr>
                  <p:cNvPr id="140" name="Line 8">
                    <a:extLst>
                      <a:ext uri="{FF2B5EF4-FFF2-40B4-BE49-F238E27FC236}">
                        <a16:creationId xmlns:a16="http://schemas.microsoft.com/office/drawing/2014/main" id="{E3E8FBF5-AC71-4F82-B1EA-FD09D64C4142}"/>
                      </a:ext>
                    </a:extLst>
                  </p:cNvPr>
                  <p:cNvSpPr>
                    <a:spLocks noChangeShapeType="1"/>
                  </p:cNvSpPr>
                  <p:nvPr/>
                </p:nvSpPr>
                <p:spPr bwMode="auto">
                  <a:xfrm>
                    <a:off x="4614" y="3479"/>
                    <a:ext cx="0" cy="32"/>
                  </a:xfrm>
                  <a:prstGeom prst="line">
                    <a:avLst/>
                  </a:pr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505050"/>
                      </a:solidFill>
                      <a:latin typeface="Segoe UI Semilight"/>
                    </a:endParaRPr>
                  </a:p>
                </p:txBody>
              </p:sp>
              <p:sp>
                <p:nvSpPr>
                  <p:cNvPr id="141" name="Freeform 9">
                    <a:extLst>
                      <a:ext uri="{FF2B5EF4-FFF2-40B4-BE49-F238E27FC236}">
                        <a16:creationId xmlns:a16="http://schemas.microsoft.com/office/drawing/2014/main" id="{F0BA766D-56B4-466A-BE49-A175F61F7C41}"/>
                      </a:ext>
                    </a:extLst>
                  </p:cNvPr>
                  <p:cNvSpPr>
                    <a:spLocks/>
                  </p:cNvSpPr>
                  <p:nvPr/>
                </p:nvSpPr>
                <p:spPr bwMode="auto">
                  <a:xfrm>
                    <a:off x="4605" y="3459"/>
                    <a:ext cx="19" cy="20"/>
                  </a:xfrm>
                  <a:custGeom>
                    <a:avLst/>
                    <a:gdLst>
                      <a:gd name="T0" fmla="*/ 26 w 26"/>
                      <a:gd name="T1" fmla="*/ 27 h 28"/>
                      <a:gd name="T2" fmla="*/ 26 w 26"/>
                      <a:gd name="T3" fmla="*/ 8 h 28"/>
                      <a:gd name="T4" fmla="*/ 18 w 26"/>
                      <a:gd name="T5" fmla="*/ 0 h 28"/>
                      <a:gd name="T6" fmla="*/ 8 w 26"/>
                      <a:gd name="T7" fmla="*/ 0 h 28"/>
                      <a:gd name="T8" fmla="*/ 0 w 26"/>
                      <a:gd name="T9" fmla="*/ 8 h 28"/>
                      <a:gd name="T10" fmla="*/ 0 w 26"/>
                      <a:gd name="T11" fmla="*/ 28 h 28"/>
                    </a:gdLst>
                    <a:ahLst/>
                    <a:cxnLst>
                      <a:cxn ang="0">
                        <a:pos x="T0" y="T1"/>
                      </a:cxn>
                      <a:cxn ang="0">
                        <a:pos x="T2" y="T3"/>
                      </a:cxn>
                      <a:cxn ang="0">
                        <a:pos x="T4" y="T5"/>
                      </a:cxn>
                      <a:cxn ang="0">
                        <a:pos x="T6" y="T7"/>
                      </a:cxn>
                      <a:cxn ang="0">
                        <a:pos x="T8" y="T9"/>
                      </a:cxn>
                      <a:cxn ang="0">
                        <a:pos x="T10" y="T11"/>
                      </a:cxn>
                    </a:cxnLst>
                    <a:rect l="0" t="0" r="r" b="b"/>
                    <a:pathLst>
                      <a:path w="26" h="28">
                        <a:moveTo>
                          <a:pt x="26" y="27"/>
                        </a:moveTo>
                        <a:cubicBezTo>
                          <a:pt x="26" y="8"/>
                          <a:pt x="26" y="8"/>
                          <a:pt x="26" y="8"/>
                        </a:cubicBezTo>
                        <a:cubicBezTo>
                          <a:pt x="26" y="4"/>
                          <a:pt x="23" y="0"/>
                          <a:pt x="18" y="0"/>
                        </a:cubicBezTo>
                        <a:cubicBezTo>
                          <a:pt x="8" y="0"/>
                          <a:pt x="8" y="0"/>
                          <a:pt x="8" y="0"/>
                        </a:cubicBezTo>
                        <a:cubicBezTo>
                          <a:pt x="3" y="0"/>
                          <a:pt x="0" y="4"/>
                          <a:pt x="0" y="8"/>
                        </a:cubicBezTo>
                        <a:cubicBezTo>
                          <a:pt x="0" y="28"/>
                          <a:pt x="0" y="28"/>
                          <a:pt x="0" y="28"/>
                        </a:cubicBez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505050"/>
                      </a:solidFill>
                      <a:latin typeface="Segoe UI Semilight"/>
                    </a:endParaRPr>
                  </a:p>
                </p:txBody>
              </p:sp>
              <p:sp>
                <p:nvSpPr>
                  <p:cNvPr id="142" name="Line 10">
                    <a:extLst>
                      <a:ext uri="{FF2B5EF4-FFF2-40B4-BE49-F238E27FC236}">
                        <a16:creationId xmlns:a16="http://schemas.microsoft.com/office/drawing/2014/main" id="{1FDF2E9E-D0F9-441B-B710-913D278CEF69}"/>
                      </a:ext>
                    </a:extLst>
                  </p:cNvPr>
                  <p:cNvSpPr>
                    <a:spLocks noChangeShapeType="1"/>
                  </p:cNvSpPr>
                  <p:nvPr/>
                </p:nvSpPr>
                <p:spPr bwMode="auto">
                  <a:xfrm>
                    <a:off x="4627" y="3526"/>
                    <a:ext cx="18" cy="0"/>
                  </a:xfrm>
                  <a:prstGeom prst="line">
                    <a:avLst/>
                  </a:pr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505050"/>
                      </a:solidFill>
                      <a:latin typeface="Segoe UI Semilight"/>
                    </a:endParaRPr>
                  </a:p>
                </p:txBody>
              </p:sp>
              <p:sp>
                <p:nvSpPr>
                  <p:cNvPr id="143" name="Line 11">
                    <a:extLst>
                      <a:ext uri="{FF2B5EF4-FFF2-40B4-BE49-F238E27FC236}">
                        <a16:creationId xmlns:a16="http://schemas.microsoft.com/office/drawing/2014/main" id="{D0FD5141-2E8C-47FF-8E79-5B088B3E6CDA}"/>
                      </a:ext>
                    </a:extLst>
                  </p:cNvPr>
                  <p:cNvSpPr>
                    <a:spLocks noChangeShapeType="1"/>
                  </p:cNvSpPr>
                  <p:nvPr/>
                </p:nvSpPr>
                <p:spPr bwMode="auto">
                  <a:xfrm>
                    <a:off x="4627" y="3558"/>
                    <a:ext cx="18" cy="0"/>
                  </a:xfrm>
                  <a:prstGeom prst="line">
                    <a:avLst/>
                  </a:pr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505050"/>
                      </a:solidFill>
                      <a:latin typeface="Segoe UI Semilight"/>
                    </a:endParaRPr>
                  </a:p>
                </p:txBody>
              </p:sp>
              <p:sp>
                <p:nvSpPr>
                  <p:cNvPr id="144" name="Freeform 12">
                    <a:extLst>
                      <a:ext uri="{FF2B5EF4-FFF2-40B4-BE49-F238E27FC236}">
                        <a16:creationId xmlns:a16="http://schemas.microsoft.com/office/drawing/2014/main" id="{2C6BCC75-40DA-4E4A-98AD-D91B556690E2}"/>
                      </a:ext>
                    </a:extLst>
                  </p:cNvPr>
                  <p:cNvSpPr>
                    <a:spLocks/>
                  </p:cNvSpPr>
                  <p:nvPr/>
                </p:nvSpPr>
                <p:spPr bwMode="auto">
                  <a:xfrm>
                    <a:off x="4822" y="3511"/>
                    <a:ext cx="24" cy="65"/>
                  </a:xfrm>
                  <a:custGeom>
                    <a:avLst/>
                    <a:gdLst>
                      <a:gd name="T0" fmla="*/ 0 w 33"/>
                      <a:gd name="T1" fmla="*/ 72 h 89"/>
                      <a:gd name="T2" fmla="*/ 17 w 33"/>
                      <a:gd name="T3" fmla="*/ 89 h 89"/>
                      <a:gd name="T4" fmla="*/ 33 w 33"/>
                      <a:gd name="T5" fmla="*/ 72 h 89"/>
                      <a:gd name="T6" fmla="*/ 33 w 33"/>
                      <a:gd name="T7" fmla="*/ 17 h 89"/>
                      <a:gd name="T8" fmla="*/ 17 w 33"/>
                      <a:gd name="T9" fmla="*/ 0 h 89"/>
                      <a:gd name="T10" fmla="*/ 0 w 33"/>
                      <a:gd name="T11" fmla="*/ 17 h 89"/>
                      <a:gd name="T12" fmla="*/ 0 w 33"/>
                      <a:gd name="T13" fmla="*/ 72 h 89"/>
                    </a:gdLst>
                    <a:ahLst/>
                    <a:cxnLst>
                      <a:cxn ang="0">
                        <a:pos x="T0" y="T1"/>
                      </a:cxn>
                      <a:cxn ang="0">
                        <a:pos x="T2" y="T3"/>
                      </a:cxn>
                      <a:cxn ang="0">
                        <a:pos x="T4" y="T5"/>
                      </a:cxn>
                      <a:cxn ang="0">
                        <a:pos x="T6" y="T7"/>
                      </a:cxn>
                      <a:cxn ang="0">
                        <a:pos x="T8" y="T9"/>
                      </a:cxn>
                      <a:cxn ang="0">
                        <a:pos x="T10" y="T11"/>
                      </a:cxn>
                      <a:cxn ang="0">
                        <a:pos x="T12" y="T13"/>
                      </a:cxn>
                    </a:cxnLst>
                    <a:rect l="0" t="0" r="r" b="b"/>
                    <a:pathLst>
                      <a:path w="33" h="89">
                        <a:moveTo>
                          <a:pt x="0" y="72"/>
                        </a:moveTo>
                        <a:cubicBezTo>
                          <a:pt x="0" y="82"/>
                          <a:pt x="8" y="89"/>
                          <a:pt x="17" y="89"/>
                        </a:cubicBezTo>
                        <a:cubicBezTo>
                          <a:pt x="26" y="89"/>
                          <a:pt x="33" y="82"/>
                          <a:pt x="33" y="72"/>
                        </a:cubicBezTo>
                        <a:cubicBezTo>
                          <a:pt x="33" y="17"/>
                          <a:pt x="33" y="17"/>
                          <a:pt x="33" y="17"/>
                        </a:cubicBezTo>
                        <a:cubicBezTo>
                          <a:pt x="33" y="7"/>
                          <a:pt x="26" y="0"/>
                          <a:pt x="17" y="0"/>
                        </a:cubicBezTo>
                        <a:cubicBezTo>
                          <a:pt x="8" y="0"/>
                          <a:pt x="0" y="7"/>
                          <a:pt x="0" y="17"/>
                        </a:cubicBezTo>
                        <a:lnTo>
                          <a:pt x="0" y="72"/>
                        </a:lnTo>
                        <a:close/>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505050"/>
                      </a:solidFill>
                      <a:latin typeface="Segoe UI Semilight"/>
                    </a:endParaRPr>
                  </a:p>
                </p:txBody>
              </p:sp>
              <p:sp>
                <p:nvSpPr>
                  <p:cNvPr id="145" name="Line 13">
                    <a:extLst>
                      <a:ext uri="{FF2B5EF4-FFF2-40B4-BE49-F238E27FC236}">
                        <a16:creationId xmlns:a16="http://schemas.microsoft.com/office/drawing/2014/main" id="{E79CDF97-9D50-48E2-B63D-82787A515A29}"/>
                      </a:ext>
                    </a:extLst>
                  </p:cNvPr>
                  <p:cNvSpPr>
                    <a:spLocks noChangeShapeType="1"/>
                  </p:cNvSpPr>
                  <p:nvPr/>
                </p:nvSpPr>
                <p:spPr bwMode="auto">
                  <a:xfrm flipH="1">
                    <a:off x="4789" y="3479"/>
                    <a:ext cx="92" cy="0"/>
                  </a:xfrm>
                  <a:prstGeom prst="line">
                    <a:avLst/>
                  </a:pr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505050"/>
                      </a:solidFill>
                      <a:latin typeface="Segoe UI Semilight"/>
                    </a:endParaRPr>
                  </a:p>
                </p:txBody>
              </p:sp>
              <p:sp>
                <p:nvSpPr>
                  <p:cNvPr id="146" name="Line 14">
                    <a:extLst>
                      <a:ext uri="{FF2B5EF4-FFF2-40B4-BE49-F238E27FC236}">
                        <a16:creationId xmlns:a16="http://schemas.microsoft.com/office/drawing/2014/main" id="{7A110D46-1EDA-479C-84E8-5B357574F99E}"/>
                      </a:ext>
                    </a:extLst>
                  </p:cNvPr>
                  <p:cNvSpPr>
                    <a:spLocks noChangeShapeType="1"/>
                  </p:cNvSpPr>
                  <p:nvPr/>
                </p:nvSpPr>
                <p:spPr bwMode="auto">
                  <a:xfrm>
                    <a:off x="4835" y="3479"/>
                    <a:ext cx="0" cy="32"/>
                  </a:xfrm>
                  <a:prstGeom prst="line">
                    <a:avLst/>
                  </a:pr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505050"/>
                      </a:solidFill>
                      <a:latin typeface="Segoe UI Semilight"/>
                    </a:endParaRPr>
                  </a:p>
                </p:txBody>
              </p:sp>
              <p:sp>
                <p:nvSpPr>
                  <p:cNvPr id="147" name="Freeform 15">
                    <a:extLst>
                      <a:ext uri="{FF2B5EF4-FFF2-40B4-BE49-F238E27FC236}">
                        <a16:creationId xmlns:a16="http://schemas.microsoft.com/office/drawing/2014/main" id="{CD6E2E5B-584B-4B2F-A67D-FDD59D954BB4}"/>
                      </a:ext>
                    </a:extLst>
                  </p:cNvPr>
                  <p:cNvSpPr>
                    <a:spLocks/>
                  </p:cNvSpPr>
                  <p:nvPr/>
                </p:nvSpPr>
                <p:spPr bwMode="auto">
                  <a:xfrm>
                    <a:off x="4825" y="3459"/>
                    <a:ext cx="19" cy="20"/>
                  </a:xfrm>
                  <a:custGeom>
                    <a:avLst/>
                    <a:gdLst>
                      <a:gd name="T0" fmla="*/ 0 w 27"/>
                      <a:gd name="T1" fmla="*/ 27 h 28"/>
                      <a:gd name="T2" fmla="*/ 0 w 27"/>
                      <a:gd name="T3" fmla="*/ 8 h 28"/>
                      <a:gd name="T4" fmla="*/ 8 w 27"/>
                      <a:gd name="T5" fmla="*/ 0 h 28"/>
                      <a:gd name="T6" fmla="*/ 19 w 27"/>
                      <a:gd name="T7" fmla="*/ 0 h 28"/>
                      <a:gd name="T8" fmla="*/ 27 w 27"/>
                      <a:gd name="T9" fmla="*/ 8 h 28"/>
                      <a:gd name="T10" fmla="*/ 27 w 27"/>
                      <a:gd name="T11" fmla="*/ 28 h 28"/>
                    </a:gdLst>
                    <a:ahLst/>
                    <a:cxnLst>
                      <a:cxn ang="0">
                        <a:pos x="T0" y="T1"/>
                      </a:cxn>
                      <a:cxn ang="0">
                        <a:pos x="T2" y="T3"/>
                      </a:cxn>
                      <a:cxn ang="0">
                        <a:pos x="T4" y="T5"/>
                      </a:cxn>
                      <a:cxn ang="0">
                        <a:pos x="T6" y="T7"/>
                      </a:cxn>
                      <a:cxn ang="0">
                        <a:pos x="T8" y="T9"/>
                      </a:cxn>
                      <a:cxn ang="0">
                        <a:pos x="T10" y="T11"/>
                      </a:cxn>
                    </a:cxnLst>
                    <a:rect l="0" t="0" r="r" b="b"/>
                    <a:pathLst>
                      <a:path w="27" h="28">
                        <a:moveTo>
                          <a:pt x="0" y="27"/>
                        </a:moveTo>
                        <a:cubicBezTo>
                          <a:pt x="0" y="8"/>
                          <a:pt x="0" y="8"/>
                          <a:pt x="0" y="8"/>
                        </a:cubicBezTo>
                        <a:cubicBezTo>
                          <a:pt x="0" y="4"/>
                          <a:pt x="4" y="0"/>
                          <a:pt x="8" y="0"/>
                        </a:cubicBezTo>
                        <a:cubicBezTo>
                          <a:pt x="19" y="0"/>
                          <a:pt x="19" y="0"/>
                          <a:pt x="19" y="0"/>
                        </a:cubicBezTo>
                        <a:cubicBezTo>
                          <a:pt x="23" y="0"/>
                          <a:pt x="27" y="4"/>
                          <a:pt x="27" y="8"/>
                        </a:cubicBezTo>
                        <a:cubicBezTo>
                          <a:pt x="27" y="28"/>
                          <a:pt x="27" y="28"/>
                          <a:pt x="27" y="28"/>
                        </a:cubicBez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505050"/>
                      </a:solidFill>
                      <a:latin typeface="Segoe UI Semilight"/>
                    </a:endParaRPr>
                  </a:p>
                </p:txBody>
              </p:sp>
              <p:sp>
                <p:nvSpPr>
                  <p:cNvPr id="148" name="Line 16">
                    <a:extLst>
                      <a:ext uri="{FF2B5EF4-FFF2-40B4-BE49-F238E27FC236}">
                        <a16:creationId xmlns:a16="http://schemas.microsoft.com/office/drawing/2014/main" id="{A76573C8-BE72-4A15-A734-21657FB92E1B}"/>
                      </a:ext>
                    </a:extLst>
                  </p:cNvPr>
                  <p:cNvSpPr>
                    <a:spLocks noChangeShapeType="1"/>
                  </p:cNvSpPr>
                  <p:nvPr/>
                </p:nvSpPr>
                <p:spPr bwMode="auto">
                  <a:xfrm flipH="1">
                    <a:off x="4804" y="3526"/>
                    <a:ext cx="18" cy="0"/>
                  </a:xfrm>
                  <a:prstGeom prst="line">
                    <a:avLst/>
                  </a:pr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505050"/>
                      </a:solidFill>
                      <a:latin typeface="Segoe UI Semilight"/>
                    </a:endParaRPr>
                  </a:p>
                </p:txBody>
              </p:sp>
              <p:sp>
                <p:nvSpPr>
                  <p:cNvPr id="149" name="Line 17">
                    <a:extLst>
                      <a:ext uri="{FF2B5EF4-FFF2-40B4-BE49-F238E27FC236}">
                        <a16:creationId xmlns:a16="http://schemas.microsoft.com/office/drawing/2014/main" id="{5BE0B47A-8700-4EB2-96C3-CA1A33FCDF3D}"/>
                      </a:ext>
                    </a:extLst>
                  </p:cNvPr>
                  <p:cNvSpPr>
                    <a:spLocks noChangeShapeType="1"/>
                  </p:cNvSpPr>
                  <p:nvPr/>
                </p:nvSpPr>
                <p:spPr bwMode="auto">
                  <a:xfrm flipH="1">
                    <a:off x="4804" y="3558"/>
                    <a:ext cx="18" cy="0"/>
                  </a:xfrm>
                  <a:prstGeom prst="line">
                    <a:avLst/>
                  </a:pr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505050"/>
                      </a:solidFill>
                      <a:latin typeface="Segoe UI Semilight"/>
                    </a:endParaRPr>
                  </a:p>
                </p:txBody>
              </p:sp>
              <p:sp>
                <p:nvSpPr>
                  <p:cNvPr id="150" name="Line 18">
                    <a:extLst>
                      <a:ext uri="{FF2B5EF4-FFF2-40B4-BE49-F238E27FC236}">
                        <a16:creationId xmlns:a16="http://schemas.microsoft.com/office/drawing/2014/main" id="{386AFE46-5639-404C-97AF-C49896AC6D54}"/>
                      </a:ext>
                    </a:extLst>
                  </p:cNvPr>
                  <p:cNvSpPr>
                    <a:spLocks noChangeShapeType="1"/>
                  </p:cNvSpPr>
                  <p:nvPr/>
                </p:nvSpPr>
                <p:spPr bwMode="auto">
                  <a:xfrm flipH="1">
                    <a:off x="4638" y="3573"/>
                    <a:ext cx="33" cy="64"/>
                  </a:xfrm>
                  <a:prstGeom prst="line">
                    <a:avLst/>
                  </a:pr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505050"/>
                      </a:solidFill>
                      <a:latin typeface="Segoe UI Semilight"/>
                    </a:endParaRPr>
                  </a:p>
                </p:txBody>
              </p:sp>
              <p:sp>
                <p:nvSpPr>
                  <p:cNvPr id="151" name="Line 19">
                    <a:extLst>
                      <a:ext uri="{FF2B5EF4-FFF2-40B4-BE49-F238E27FC236}">
                        <a16:creationId xmlns:a16="http://schemas.microsoft.com/office/drawing/2014/main" id="{0170482D-B6EA-44E4-90B1-91E872154EC7}"/>
                      </a:ext>
                    </a:extLst>
                  </p:cNvPr>
                  <p:cNvSpPr>
                    <a:spLocks noChangeShapeType="1"/>
                  </p:cNvSpPr>
                  <p:nvPr/>
                </p:nvSpPr>
                <p:spPr bwMode="auto">
                  <a:xfrm>
                    <a:off x="4777" y="3573"/>
                    <a:ext cx="33" cy="64"/>
                  </a:xfrm>
                  <a:prstGeom prst="line">
                    <a:avLst/>
                  </a:pr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505050"/>
                      </a:solidFill>
                      <a:latin typeface="Segoe UI Semilight"/>
                    </a:endParaRPr>
                  </a:p>
                </p:txBody>
              </p:sp>
              <p:sp>
                <p:nvSpPr>
                  <p:cNvPr id="152" name="Line 20">
                    <a:extLst>
                      <a:ext uri="{FF2B5EF4-FFF2-40B4-BE49-F238E27FC236}">
                        <a16:creationId xmlns:a16="http://schemas.microsoft.com/office/drawing/2014/main" id="{A598F3DA-83E9-475A-9BA5-B0A5798D02D0}"/>
                      </a:ext>
                    </a:extLst>
                  </p:cNvPr>
                  <p:cNvSpPr>
                    <a:spLocks noChangeShapeType="1"/>
                  </p:cNvSpPr>
                  <p:nvPr/>
                </p:nvSpPr>
                <p:spPr bwMode="auto">
                  <a:xfrm>
                    <a:off x="4683" y="3552"/>
                    <a:ext cx="83" cy="0"/>
                  </a:xfrm>
                  <a:prstGeom prst="line">
                    <a:avLst/>
                  </a:pr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505050"/>
                      </a:solidFill>
                      <a:latin typeface="Segoe UI Semilight"/>
                    </a:endParaRPr>
                  </a:p>
                </p:txBody>
              </p:sp>
              <p:sp>
                <p:nvSpPr>
                  <p:cNvPr id="153" name="Freeform 21">
                    <a:extLst>
                      <a:ext uri="{FF2B5EF4-FFF2-40B4-BE49-F238E27FC236}">
                        <a16:creationId xmlns:a16="http://schemas.microsoft.com/office/drawing/2014/main" id="{31EA3B16-65C0-487D-AAD4-C3DD5BBA7E65}"/>
                      </a:ext>
                    </a:extLst>
                  </p:cNvPr>
                  <p:cNvSpPr>
                    <a:spLocks/>
                  </p:cNvSpPr>
                  <p:nvPr/>
                </p:nvSpPr>
                <p:spPr bwMode="auto">
                  <a:xfrm>
                    <a:off x="4686" y="3512"/>
                    <a:ext cx="76" cy="20"/>
                  </a:xfrm>
                  <a:custGeom>
                    <a:avLst/>
                    <a:gdLst>
                      <a:gd name="T0" fmla="*/ 0 w 76"/>
                      <a:gd name="T1" fmla="*/ 0 h 20"/>
                      <a:gd name="T2" fmla="*/ 12 w 76"/>
                      <a:gd name="T3" fmla="*/ 20 h 20"/>
                      <a:gd name="T4" fmla="*/ 64 w 76"/>
                      <a:gd name="T5" fmla="*/ 20 h 20"/>
                      <a:gd name="T6" fmla="*/ 76 w 76"/>
                      <a:gd name="T7" fmla="*/ 0 h 20"/>
                    </a:gdLst>
                    <a:ahLst/>
                    <a:cxnLst>
                      <a:cxn ang="0">
                        <a:pos x="T0" y="T1"/>
                      </a:cxn>
                      <a:cxn ang="0">
                        <a:pos x="T2" y="T3"/>
                      </a:cxn>
                      <a:cxn ang="0">
                        <a:pos x="T4" y="T5"/>
                      </a:cxn>
                      <a:cxn ang="0">
                        <a:pos x="T6" y="T7"/>
                      </a:cxn>
                    </a:cxnLst>
                    <a:rect l="0" t="0" r="r" b="b"/>
                    <a:pathLst>
                      <a:path w="76" h="20">
                        <a:moveTo>
                          <a:pt x="0" y="0"/>
                        </a:moveTo>
                        <a:lnTo>
                          <a:pt x="12" y="20"/>
                        </a:lnTo>
                        <a:lnTo>
                          <a:pt x="64" y="20"/>
                        </a:lnTo>
                        <a:lnTo>
                          <a:pt x="76" y="0"/>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505050"/>
                      </a:solidFill>
                      <a:latin typeface="Segoe UI Semilight"/>
                    </a:endParaRPr>
                  </a:p>
                </p:txBody>
              </p:sp>
            </p:grpSp>
            <p:sp>
              <p:nvSpPr>
                <p:cNvPr id="135" name="speedometer_2">
                  <a:extLst>
                    <a:ext uri="{FF2B5EF4-FFF2-40B4-BE49-F238E27FC236}">
                      <a16:creationId xmlns:a16="http://schemas.microsoft.com/office/drawing/2014/main" id="{569ECDD7-9E3D-4CFC-B051-1C02A063104B}"/>
                    </a:ext>
                  </a:extLst>
                </p:cNvPr>
                <p:cNvSpPr>
                  <a:spLocks noChangeAspect="1" noEditPoints="1"/>
                </p:cNvSpPr>
                <p:nvPr/>
              </p:nvSpPr>
              <p:spPr bwMode="auto">
                <a:xfrm>
                  <a:off x="2994877" y="5300685"/>
                  <a:ext cx="206307" cy="206307"/>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952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505050"/>
                    </a:solidFill>
                    <a:latin typeface="Segoe UI Semilight"/>
                  </a:endParaRPr>
                </a:p>
              </p:txBody>
            </p:sp>
            <p:sp useBgFill="1">
              <p:nvSpPr>
                <p:cNvPr id="136" name="UniversalApp_E8CC" title="Icon of a cellphone in front of a tablet">
                  <a:extLst>
                    <a:ext uri="{FF2B5EF4-FFF2-40B4-BE49-F238E27FC236}">
                      <a16:creationId xmlns:a16="http://schemas.microsoft.com/office/drawing/2014/main" id="{955BAF59-DE77-4AFC-B3B2-A5A9BDF4B7C5}"/>
                    </a:ext>
                  </a:extLst>
                </p:cNvPr>
                <p:cNvSpPr>
                  <a:spLocks noChangeAspect="1" noEditPoints="1"/>
                </p:cNvSpPr>
                <p:nvPr/>
              </p:nvSpPr>
              <p:spPr bwMode="auto">
                <a:xfrm>
                  <a:off x="2810087" y="4925435"/>
                  <a:ext cx="501712" cy="368165"/>
                </a:xfrm>
                <a:custGeom>
                  <a:avLst/>
                  <a:gdLst>
                    <a:gd name="T0" fmla="*/ 1250 w 3750"/>
                    <a:gd name="T1" fmla="*/ 2750 h 2750"/>
                    <a:gd name="T2" fmla="*/ 0 w 3750"/>
                    <a:gd name="T3" fmla="*/ 2750 h 2750"/>
                    <a:gd name="T4" fmla="*/ 0 w 3750"/>
                    <a:gd name="T5" fmla="*/ 750 h 2750"/>
                    <a:gd name="T6" fmla="*/ 1250 w 3750"/>
                    <a:gd name="T7" fmla="*/ 750 h 2750"/>
                    <a:gd name="T8" fmla="*/ 1250 w 3750"/>
                    <a:gd name="T9" fmla="*/ 2750 h 2750"/>
                    <a:gd name="T10" fmla="*/ 375 w 3750"/>
                    <a:gd name="T11" fmla="*/ 2250 h 2750"/>
                    <a:gd name="T12" fmla="*/ 875 w 3750"/>
                    <a:gd name="T13" fmla="*/ 2250 h 2750"/>
                    <a:gd name="T14" fmla="*/ 1875 w 3750"/>
                    <a:gd name="T15" fmla="*/ 1750 h 2750"/>
                    <a:gd name="T16" fmla="*/ 2375 w 3750"/>
                    <a:gd name="T17" fmla="*/ 1750 h 2750"/>
                    <a:gd name="T18" fmla="*/ 1250 w 3750"/>
                    <a:gd name="T19" fmla="*/ 2250 h 2750"/>
                    <a:gd name="T20" fmla="*/ 3625 w 3750"/>
                    <a:gd name="T21" fmla="*/ 2250 h 2750"/>
                    <a:gd name="T22" fmla="*/ 3750 w 3750"/>
                    <a:gd name="T23" fmla="*/ 2125 h 2750"/>
                    <a:gd name="T24" fmla="*/ 3750 w 3750"/>
                    <a:gd name="T25" fmla="*/ 125 h 2750"/>
                    <a:gd name="T26" fmla="*/ 3625 w 3750"/>
                    <a:gd name="T27" fmla="*/ 0 h 2750"/>
                    <a:gd name="T28" fmla="*/ 625 w 3750"/>
                    <a:gd name="T29" fmla="*/ 0 h 2750"/>
                    <a:gd name="T30" fmla="*/ 500 w 3750"/>
                    <a:gd name="T31" fmla="*/ 125 h 2750"/>
                    <a:gd name="T32" fmla="*/ 500 w 3750"/>
                    <a:gd name="T33" fmla="*/ 750 h 2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750" h="2750">
                      <a:moveTo>
                        <a:pt x="1250" y="2750"/>
                      </a:moveTo>
                      <a:cubicBezTo>
                        <a:pt x="0" y="2750"/>
                        <a:pt x="0" y="2750"/>
                        <a:pt x="0" y="2750"/>
                      </a:cubicBezTo>
                      <a:cubicBezTo>
                        <a:pt x="0" y="750"/>
                        <a:pt x="0" y="750"/>
                        <a:pt x="0" y="750"/>
                      </a:cubicBezTo>
                      <a:cubicBezTo>
                        <a:pt x="1250" y="750"/>
                        <a:pt x="1250" y="750"/>
                        <a:pt x="1250" y="750"/>
                      </a:cubicBezTo>
                      <a:lnTo>
                        <a:pt x="1250" y="2750"/>
                      </a:lnTo>
                      <a:close/>
                      <a:moveTo>
                        <a:pt x="375" y="2250"/>
                      </a:moveTo>
                      <a:cubicBezTo>
                        <a:pt x="875" y="2250"/>
                        <a:pt x="875" y="2250"/>
                        <a:pt x="875" y="2250"/>
                      </a:cubicBezTo>
                      <a:moveTo>
                        <a:pt x="1875" y="1750"/>
                      </a:moveTo>
                      <a:cubicBezTo>
                        <a:pt x="2375" y="1750"/>
                        <a:pt x="2375" y="1750"/>
                        <a:pt x="2375" y="1750"/>
                      </a:cubicBezTo>
                      <a:moveTo>
                        <a:pt x="1250" y="2250"/>
                      </a:moveTo>
                      <a:cubicBezTo>
                        <a:pt x="3625" y="2250"/>
                        <a:pt x="3625" y="2250"/>
                        <a:pt x="3625" y="2250"/>
                      </a:cubicBezTo>
                      <a:cubicBezTo>
                        <a:pt x="3694" y="2250"/>
                        <a:pt x="3750" y="2194"/>
                        <a:pt x="3750" y="2125"/>
                      </a:cubicBezTo>
                      <a:cubicBezTo>
                        <a:pt x="3750" y="125"/>
                        <a:pt x="3750" y="125"/>
                        <a:pt x="3750" y="125"/>
                      </a:cubicBezTo>
                      <a:cubicBezTo>
                        <a:pt x="3750" y="56"/>
                        <a:pt x="3694" y="0"/>
                        <a:pt x="3625" y="0"/>
                      </a:cubicBezTo>
                      <a:cubicBezTo>
                        <a:pt x="625" y="0"/>
                        <a:pt x="625" y="0"/>
                        <a:pt x="625" y="0"/>
                      </a:cubicBezTo>
                      <a:cubicBezTo>
                        <a:pt x="556" y="0"/>
                        <a:pt x="500" y="56"/>
                        <a:pt x="500" y="125"/>
                      </a:cubicBezTo>
                      <a:cubicBezTo>
                        <a:pt x="500" y="750"/>
                        <a:pt x="500" y="750"/>
                        <a:pt x="500" y="750"/>
                      </a:cubicBezTo>
                    </a:path>
                  </a:pathLst>
                </a:custGeom>
                <a:ln w="95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sz="918">
                    <a:gradFill>
                      <a:gsLst>
                        <a:gs pos="0">
                          <a:srgbClr val="505050"/>
                        </a:gs>
                        <a:gs pos="100000">
                          <a:srgbClr val="505050"/>
                        </a:gs>
                      </a:gsLst>
                    </a:gradFill>
                    <a:latin typeface="Segoe UI"/>
                  </a:endParaRPr>
                </a:p>
              </p:txBody>
            </p:sp>
          </p:grpSp>
        </p:grpSp>
      </p:grpSp>
      <p:cxnSp>
        <p:nvCxnSpPr>
          <p:cNvPr id="584" name="Straight Connector 583">
            <a:extLst>
              <a:ext uri="{FF2B5EF4-FFF2-40B4-BE49-F238E27FC236}">
                <a16:creationId xmlns:a16="http://schemas.microsoft.com/office/drawing/2014/main" id="{EFABE45C-CD8E-46EE-9826-F0073298A54E}"/>
              </a:ext>
            </a:extLst>
          </p:cNvPr>
          <p:cNvCxnSpPr>
            <a:cxnSpLocks/>
            <a:stCxn id="428" idx="5"/>
            <a:endCxn id="432" idx="1"/>
          </p:cNvCxnSpPr>
          <p:nvPr/>
        </p:nvCxnSpPr>
        <p:spPr>
          <a:xfrm>
            <a:off x="7376105" y="5519081"/>
            <a:ext cx="218255" cy="429326"/>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38" name="Straight Connector 637">
            <a:extLst>
              <a:ext uri="{FF2B5EF4-FFF2-40B4-BE49-F238E27FC236}">
                <a16:creationId xmlns:a16="http://schemas.microsoft.com/office/drawing/2014/main" id="{FE96B4C2-126A-45C4-891A-5CE0D63DC139}"/>
              </a:ext>
            </a:extLst>
          </p:cNvPr>
          <p:cNvCxnSpPr>
            <a:cxnSpLocks/>
            <a:stCxn id="383" idx="7"/>
            <a:endCxn id="397" idx="4"/>
          </p:cNvCxnSpPr>
          <p:nvPr/>
        </p:nvCxnSpPr>
        <p:spPr>
          <a:xfrm flipV="1">
            <a:off x="9445855" y="3557015"/>
            <a:ext cx="129092" cy="192494"/>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45" name="Straight Connector 644">
            <a:extLst>
              <a:ext uri="{FF2B5EF4-FFF2-40B4-BE49-F238E27FC236}">
                <a16:creationId xmlns:a16="http://schemas.microsoft.com/office/drawing/2014/main" id="{D648D3E0-D5C2-4BD3-9BF0-EDB6CD167465}"/>
              </a:ext>
            </a:extLst>
          </p:cNvPr>
          <p:cNvCxnSpPr>
            <a:cxnSpLocks/>
            <a:stCxn id="210" idx="2"/>
            <a:endCxn id="198" idx="7"/>
          </p:cNvCxnSpPr>
          <p:nvPr/>
        </p:nvCxnSpPr>
        <p:spPr>
          <a:xfrm flipH="1" flipV="1">
            <a:off x="8002653" y="2230189"/>
            <a:ext cx="746378" cy="112728"/>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649" name="Group 648">
            <a:extLst>
              <a:ext uri="{FF2B5EF4-FFF2-40B4-BE49-F238E27FC236}">
                <a16:creationId xmlns:a16="http://schemas.microsoft.com/office/drawing/2014/main" id="{170EAC5C-78DE-4C62-90D6-E1C122BA5FFF}"/>
              </a:ext>
            </a:extLst>
          </p:cNvPr>
          <p:cNvGrpSpPr>
            <a:grpSpLocks noChangeAspect="1"/>
          </p:cNvGrpSpPr>
          <p:nvPr/>
        </p:nvGrpSpPr>
        <p:grpSpPr>
          <a:xfrm>
            <a:off x="7327543" y="1178604"/>
            <a:ext cx="466302" cy="466302"/>
            <a:chOff x="9083273" y="2224226"/>
            <a:chExt cx="493034" cy="493034"/>
          </a:xfrm>
        </p:grpSpPr>
        <p:sp useBgFill="1">
          <p:nvSpPr>
            <p:cNvPr id="650" name="Oval 649">
              <a:extLst>
                <a:ext uri="{FF2B5EF4-FFF2-40B4-BE49-F238E27FC236}">
                  <a16:creationId xmlns:a16="http://schemas.microsoft.com/office/drawing/2014/main" id="{706100CD-8720-4F46-8C25-1EEFB5B25090}"/>
                </a:ext>
              </a:extLst>
            </p:cNvPr>
            <p:cNvSpPr/>
            <p:nvPr/>
          </p:nvSpPr>
          <p:spPr bwMode="auto">
            <a:xfrm rot="1910594">
              <a:off x="9083273" y="2224226"/>
              <a:ext cx="493034" cy="493034"/>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51" name="boy" title="Icon of a man">
              <a:extLst>
                <a:ext uri="{FF2B5EF4-FFF2-40B4-BE49-F238E27FC236}">
                  <a16:creationId xmlns:a16="http://schemas.microsoft.com/office/drawing/2014/main" id="{1B985817-9FCB-43CA-9B1B-EE7C2E6F582A}"/>
                </a:ext>
              </a:extLst>
            </p:cNvPr>
            <p:cNvSpPr>
              <a:spLocks noChangeAspect="1" noEditPoints="1"/>
            </p:cNvSpPr>
            <p:nvPr/>
          </p:nvSpPr>
          <p:spPr bwMode="auto">
            <a:xfrm>
              <a:off x="9189284" y="2265702"/>
              <a:ext cx="281011" cy="365760"/>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sz="918">
                <a:gradFill>
                  <a:gsLst>
                    <a:gs pos="0">
                      <a:srgbClr val="505050"/>
                    </a:gs>
                    <a:gs pos="100000">
                      <a:srgbClr val="505050"/>
                    </a:gs>
                  </a:gsLst>
                </a:gradFill>
                <a:latin typeface="Segoe UI"/>
              </a:endParaRPr>
            </a:p>
          </p:txBody>
        </p:sp>
      </p:grpSp>
      <p:cxnSp>
        <p:nvCxnSpPr>
          <p:cNvPr id="661" name="Straight Connector 660">
            <a:extLst>
              <a:ext uri="{FF2B5EF4-FFF2-40B4-BE49-F238E27FC236}">
                <a16:creationId xmlns:a16="http://schemas.microsoft.com/office/drawing/2014/main" id="{FBD3F7DD-006D-47C6-9BC6-F102D460F56F}"/>
              </a:ext>
            </a:extLst>
          </p:cNvPr>
          <p:cNvCxnSpPr>
            <a:cxnSpLocks/>
            <a:stCxn id="201" idx="0"/>
            <a:endCxn id="650" idx="4"/>
          </p:cNvCxnSpPr>
          <p:nvPr/>
        </p:nvCxnSpPr>
        <p:spPr>
          <a:xfrm flipV="1">
            <a:off x="7174980" y="1609816"/>
            <a:ext cx="262704" cy="108353"/>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69" name="Straight Connector 668">
            <a:extLst>
              <a:ext uri="{FF2B5EF4-FFF2-40B4-BE49-F238E27FC236}">
                <a16:creationId xmlns:a16="http://schemas.microsoft.com/office/drawing/2014/main" id="{7080F247-6734-4735-8D66-79F2C2081FA7}"/>
              </a:ext>
            </a:extLst>
          </p:cNvPr>
          <p:cNvCxnSpPr>
            <a:cxnSpLocks/>
            <a:stCxn id="198" idx="3"/>
            <a:endCxn id="201" idx="7"/>
          </p:cNvCxnSpPr>
          <p:nvPr/>
        </p:nvCxnSpPr>
        <p:spPr>
          <a:xfrm flipH="1" flipV="1">
            <a:off x="7191270" y="1895871"/>
            <a:ext cx="379034" cy="159639"/>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FE46772E-D60B-4072-A0B0-E040A8F3EA31}"/>
              </a:ext>
            </a:extLst>
          </p:cNvPr>
          <p:cNvGrpSpPr/>
          <p:nvPr/>
        </p:nvGrpSpPr>
        <p:grpSpPr>
          <a:xfrm>
            <a:off x="970695" y="3489456"/>
            <a:ext cx="466302" cy="466302"/>
            <a:chOff x="4835090" y="6953298"/>
            <a:chExt cx="457200" cy="457200"/>
          </a:xfrm>
        </p:grpSpPr>
        <p:sp useBgFill="1">
          <p:nvSpPr>
            <p:cNvPr id="247" name="Oval 246">
              <a:extLst>
                <a:ext uri="{FF2B5EF4-FFF2-40B4-BE49-F238E27FC236}">
                  <a16:creationId xmlns:a16="http://schemas.microsoft.com/office/drawing/2014/main" id="{28B45D36-A863-46D5-A098-D37CFC562F12}"/>
                </a:ext>
              </a:extLst>
            </p:cNvPr>
            <p:cNvSpPr/>
            <p:nvPr/>
          </p:nvSpPr>
          <p:spPr bwMode="auto">
            <a:xfrm rot="623412">
              <a:off x="4835090" y="6953298"/>
              <a:ext cx="457200" cy="45720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28" name="Train2_EA0E" title="Icon of a train">
              <a:extLst>
                <a:ext uri="{FF2B5EF4-FFF2-40B4-BE49-F238E27FC236}">
                  <a16:creationId xmlns:a16="http://schemas.microsoft.com/office/drawing/2014/main" id="{F3270CD8-23A5-426B-9B40-F575BC4FE905}"/>
                </a:ext>
              </a:extLst>
            </p:cNvPr>
            <p:cNvSpPr>
              <a:spLocks noChangeAspect="1" noEditPoints="1"/>
            </p:cNvSpPr>
            <p:nvPr/>
          </p:nvSpPr>
          <p:spPr bwMode="auto">
            <a:xfrm>
              <a:off x="4939876" y="7021878"/>
              <a:ext cx="247628" cy="320040"/>
            </a:xfrm>
            <a:custGeom>
              <a:avLst/>
              <a:gdLst>
                <a:gd name="T0" fmla="*/ 2996 w 2996"/>
                <a:gd name="T1" fmla="*/ 3872 h 3872"/>
                <a:gd name="T2" fmla="*/ 2369 w 2996"/>
                <a:gd name="T3" fmla="*/ 3245 h 3872"/>
                <a:gd name="T4" fmla="*/ 621 w 2996"/>
                <a:gd name="T5" fmla="*/ 3251 h 3872"/>
                <a:gd name="T6" fmla="*/ 0 w 2996"/>
                <a:gd name="T7" fmla="*/ 3872 h 3872"/>
                <a:gd name="T8" fmla="*/ 1867 w 2996"/>
                <a:gd name="T9" fmla="*/ 1624 h 3872"/>
                <a:gd name="T10" fmla="*/ 1492 w 2996"/>
                <a:gd name="T11" fmla="*/ 1998 h 3872"/>
                <a:gd name="T12" fmla="*/ 1117 w 2996"/>
                <a:gd name="T13" fmla="*/ 1624 h 3872"/>
                <a:gd name="T14" fmla="*/ 1492 w 2996"/>
                <a:gd name="T15" fmla="*/ 1249 h 3872"/>
                <a:gd name="T16" fmla="*/ 1867 w 2996"/>
                <a:gd name="T17" fmla="*/ 1624 h 3872"/>
                <a:gd name="T18" fmla="*/ 1492 w 2996"/>
                <a:gd name="T19" fmla="*/ 0 h 3872"/>
                <a:gd name="T20" fmla="*/ 1492 w 2996"/>
                <a:gd name="T21" fmla="*/ 749 h 3872"/>
                <a:gd name="T22" fmla="*/ 480 w 2996"/>
                <a:gd name="T23" fmla="*/ 999 h 3872"/>
                <a:gd name="T24" fmla="*/ 1492 w 2996"/>
                <a:gd name="T25" fmla="*/ 749 h 3872"/>
                <a:gd name="T26" fmla="*/ 2504 w 2996"/>
                <a:gd name="T27" fmla="*/ 999 h 3872"/>
                <a:gd name="T28" fmla="*/ 368 w 2996"/>
                <a:gd name="T29" fmla="*/ 2748 h 3872"/>
                <a:gd name="T30" fmla="*/ 2616 w 2996"/>
                <a:gd name="T31" fmla="*/ 2748 h 3872"/>
                <a:gd name="T32" fmla="*/ 1492 w 2996"/>
                <a:gd name="T33" fmla="*/ 2748 h 3872"/>
                <a:gd name="T34" fmla="*/ 1492 w 2996"/>
                <a:gd name="T35" fmla="*/ 3539 h 3872"/>
                <a:gd name="T36" fmla="*/ 2117 w 2996"/>
                <a:gd name="T37" fmla="*/ 2748 h 3872"/>
                <a:gd name="T38" fmla="*/ 2117 w 2996"/>
                <a:gd name="T39" fmla="*/ 3330 h 3872"/>
                <a:gd name="T40" fmla="*/ 867 w 2996"/>
                <a:gd name="T41" fmla="*/ 2748 h 3872"/>
                <a:gd name="T42" fmla="*/ 867 w 2996"/>
                <a:gd name="T43" fmla="*/ 3330 h 3872"/>
                <a:gd name="T44" fmla="*/ 2445 w 2996"/>
                <a:gd name="T45" fmla="*/ 3221 h 3872"/>
                <a:gd name="T46" fmla="*/ 1492 w 2996"/>
                <a:gd name="T47" fmla="*/ 3539 h 3872"/>
                <a:gd name="T48" fmla="*/ 539 w 2996"/>
                <a:gd name="T49" fmla="*/ 3221 h 3872"/>
                <a:gd name="T50" fmla="*/ 368 w 2996"/>
                <a:gd name="T51" fmla="*/ 2984 h 3872"/>
                <a:gd name="T52" fmla="*/ 368 w 2996"/>
                <a:gd name="T53" fmla="*/ 1249 h 3872"/>
                <a:gd name="T54" fmla="*/ 493 w 2996"/>
                <a:gd name="T55" fmla="*/ 874 h 3872"/>
                <a:gd name="T56" fmla="*/ 493 w 2996"/>
                <a:gd name="T57" fmla="*/ 414 h 3872"/>
                <a:gd name="T58" fmla="*/ 682 w 2996"/>
                <a:gd name="T59" fmla="*/ 171 h 3872"/>
                <a:gd name="T60" fmla="*/ 1242 w 2996"/>
                <a:gd name="T61" fmla="*/ 31 h 3872"/>
                <a:gd name="T62" fmla="*/ 1363 w 2996"/>
                <a:gd name="T63" fmla="*/ 8 h 3872"/>
                <a:gd name="T64" fmla="*/ 1492 w 2996"/>
                <a:gd name="T65" fmla="*/ 0 h 3872"/>
                <a:gd name="T66" fmla="*/ 1621 w 2996"/>
                <a:gd name="T67" fmla="*/ 8 h 3872"/>
                <a:gd name="T68" fmla="*/ 1742 w 2996"/>
                <a:gd name="T69" fmla="*/ 31 h 3872"/>
                <a:gd name="T70" fmla="*/ 2302 w 2996"/>
                <a:gd name="T71" fmla="*/ 171 h 3872"/>
                <a:gd name="T72" fmla="*/ 2491 w 2996"/>
                <a:gd name="T73" fmla="*/ 414 h 3872"/>
                <a:gd name="T74" fmla="*/ 2491 w 2996"/>
                <a:gd name="T75" fmla="*/ 874 h 3872"/>
                <a:gd name="T76" fmla="*/ 2616 w 2996"/>
                <a:gd name="T77" fmla="*/ 1249 h 3872"/>
                <a:gd name="T78" fmla="*/ 2616 w 2996"/>
                <a:gd name="T79" fmla="*/ 2984 h 3872"/>
                <a:gd name="T80" fmla="*/ 2445 w 2996"/>
                <a:gd name="T81" fmla="*/ 3221 h 3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996" h="3872">
                  <a:moveTo>
                    <a:pt x="2996" y="3872"/>
                  </a:moveTo>
                  <a:cubicBezTo>
                    <a:pt x="2369" y="3245"/>
                    <a:pt x="2369" y="3245"/>
                    <a:pt x="2369" y="3245"/>
                  </a:cubicBezTo>
                  <a:moveTo>
                    <a:pt x="621" y="3251"/>
                  </a:moveTo>
                  <a:cubicBezTo>
                    <a:pt x="0" y="3872"/>
                    <a:pt x="0" y="3872"/>
                    <a:pt x="0" y="3872"/>
                  </a:cubicBezTo>
                  <a:moveTo>
                    <a:pt x="1867" y="1624"/>
                  </a:moveTo>
                  <a:cubicBezTo>
                    <a:pt x="1867" y="1831"/>
                    <a:pt x="1699" y="1998"/>
                    <a:pt x="1492" y="1998"/>
                  </a:cubicBezTo>
                  <a:cubicBezTo>
                    <a:pt x="1285" y="1998"/>
                    <a:pt x="1117" y="1831"/>
                    <a:pt x="1117" y="1624"/>
                  </a:cubicBezTo>
                  <a:cubicBezTo>
                    <a:pt x="1117" y="1417"/>
                    <a:pt x="1285" y="1249"/>
                    <a:pt x="1492" y="1249"/>
                  </a:cubicBezTo>
                  <a:cubicBezTo>
                    <a:pt x="1699" y="1249"/>
                    <a:pt x="1867" y="1417"/>
                    <a:pt x="1867" y="1624"/>
                  </a:cubicBezTo>
                  <a:close/>
                  <a:moveTo>
                    <a:pt x="1492" y="0"/>
                  </a:moveTo>
                  <a:cubicBezTo>
                    <a:pt x="1492" y="749"/>
                    <a:pt x="1492" y="749"/>
                    <a:pt x="1492" y="749"/>
                  </a:cubicBezTo>
                  <a:moveTo>
                    <a:pt x="480" y="999"/>
                  </a:moveTo>
                  <a:cubicBezTo>
                    <a:pt x="1492" y="749"/>
                    <a:pt x="1492" y="749"/>
                    <a:pt x="1492" y="749"/>
                  </a:cubicBezTo>
                  <a:cubicBezTo>
                    <a:pt x="2504" y="999"/>
                    <a:pt x="2504" y="999"/>
                    <a:pt x="2504" y="999"/>
                  </a:cubicBezTo>
                  <a:moveTo>
                    <a:pt x="368" y="2748"/>
                  </a:moveTo>
                  <a:cubicBezTo>
                    <a:pt x="2616" y="2748"/>
                    <a:pt x="2616" y="2748"/>
                    <a:pt x="2616" y="2748"/>
                  </a:cubicBezTo>
                  <a:moveTo>
                    <a:pt x="1492" y="2748"/>
                  </a:moveTo>
                  <a:cubicBezTo>
                    <a:pt x="1492" y="3539"/>
                    <a:pt x="1492" y="3539"/>
                    <a:pt x="1492" y="3539"/>
                  </a:cubicBezTo>
                  <a:moveTo>
                    <a:pt x="2117" y="2748"/>
                  </a:moveTo>
                  <a:cubicBezTo>
                    <a:pt x="2117" y="3330"/>
                    <a:pt x="2117" y="3330"/>
                    <a:pt x="2117" y="3330"/>
                  </a:cubicBezTo>
                  <a:moveTo>
                    <a:pt x="867" y="2748"/>
                  </a:moveTo>
                  <a:cubicBezTo>
                    <a:pt x="867" y="3330"/>
                    <a:pt x="867" y="3330"/>
                    <a:pt x="867" y="3330"/>
                  </a:cubicBezTo>
                  <a:moveTo>
                    <a:pt x="2445" y="3221"/>
                  </a:moveTo>
                  <a:cubicBezTo>
                    <a:pt x="1492" y="3539"/>
                    <a:pt x="1492" y="3539"/>
                    <a:pt x="1492" y="3539"/>
                  </a:cubicBezTo>
                  <a:cubicBezTo>
                    <a:pt x="539" y="3221"/>
                    <a:pt x="539" y="3221"/>
                    <a:pt x="539" y="3221"/>
                  </a:cubicBezTo>
                  <a:cubicBezTo>
                    <a:pt x="437" y="3187"/>
                    <a:pt x="368" y="3092"/>
                    <a:pt x="368" y="2984"/>
                  </a:cubicBezTo>
                  <a:cubicBezTo>
                    <a:pt x="368" y="1249"/>
                    <a:pt x="368" y="1249"/>
                    <a:pt x="368" y="1249"/>
                  </a:cubicBezTo>
                  <a:cubicBezTo>
                    <a:pt x="493" y="874"/>
                    <a:pt x="493" y="874"/>
                    <a:pt x="493" y="874"/>
                  </a:cubicBezTo>
                  <a:cubicBezTo>
                    <a:pt x="493" y="414"/>
                    <a:pt x="493" y="414"/>
                    <a:pt x="493" y="414"/>
                  </a:cubicBezTo>
                  <a:cubicBezTo>
                    <a:pt x="493" y="299"/>
                    <a:pt x="571" y="199"/>
                    <a:pt x="682" y="171"/>
                  </a:cubicBezTo>
                  <a:cubicBezTo>
                    <a:pt x="1242" y="31"/>
                    <a:pt x="1242" y="31"/>
                    <a:pt x="1242" y="31"/>
                  </a:cubicBezTo>
                  <a:cubicBezTo>
                    <a:pt x="1281" y="21"/>
                    <a:pt x="1321" y="13"/>
                    <a:pt x="1363" y="8"/>
                  </a:cubicBezTo>
                  <a:cubicBezTo>
                    <a:pt x="1404" y="3"/>
                    <a:pt x="1448" y="0"/>
                    <a:pt x="1492" y="0"/>
                  </a:cubicBezTo>
                  <a:cubicBezTo>
                    <a:pt x="1536" y="0"/>
                    <a:pt x="1580" y="3"/>
                    <a:pt x="1621" y="8"/>
                  </a:cubicBezTo>
                  <a:cubicBezTo>
                    <a:pt x="1663" y="13"/>
                    <a:pt x="1703" y="21"/>
                    <a:pt x="1742" y="31"/>
                  </a:cubicBezTo>
                  <a:cubicBezTo>
                    <a:pt x="2302" y="171"/>
                    <a:pt x="2302" y="171"/>
                    <a:pt x="2302" y="171"/>
                  </a:cubicBezTo>
                  <a:cubicBezTo>
                    <a:pt x="2413" y="199"/>
                    <a:pt x="2491" y="299"/>
                    <a:pt x="2491" y="414"/>
                  </a:cubicBezTo>
                  <a:cubicBezTo>
                    <a:pt x="2491" y="874"/>
                    <a:pt x="2491" y="874"/>
                    <a:pt x="2491" y="874"/>
                  </a:cubicBezTo>
                  <a:cubicBezTo>
                    <a:pt x="2616" y="1249"/>
                    <a:pt x="2616" y="1249"/>
                    <a:pt x="2616" y="1249"/>
                  </a:cubicBezTo>
                  <a:cubicBezTo>
                    <a:pt x="2616" y="2984"/>
                    <a:pt x="2616" y="2984"/>
                    <a:pt x="2616" y="2984"/>
                  </a:cubicBezTo>
                  <a:cubicBezTo>
                    <a:pt x="2616" y="3092"/>
                    <a:pt x="2547" y="3187"/>
                    <a:pt x="2445" y="3221"/>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sz="918">
                <a:gradFill>
                  <a:gsLst>
                    <a:gs pos="0">
                      <a:srgbClr val="505050"/>
                    </a:gs>
                    <a:gs pos="100000">
                      <a:srgbClr val="505050"/>
                    </a:gs>
                  </a:gsLst>
                  <a:lin ang="5400000" scaled="1"/>
                </a:gradFill>
                <a:latin typeface="Segoe UI"/>
              </a:endParaRPr>
            </a:p>
          </p:txBody>
        </p:sp>
      </p:grpSp>
      <p:grpSp>
        <p:nvGrpSpPr>
          <p:cNvPr id="11" name="Group 10">
            <a:extLst>
              <a:ext uri="{FF2B5EF4-FFF2-40B4-BE49-F238E27FC236}">
                <a16:creationId xmlns:a16="http://schemas.microsoft.com/office/drawing/2014/main" id="{EB7083BB-9909-42B6-8A07-0B73C468F6EC}"/>
              </a:ext>
            </a:extLst>
          </p:cNvPr>
          <p:cNvGrpSpPr/>
          <p:nvPr/>
        </p:nvGrpSpPr>
        <p:grpSpPr>
          <a:xfrm>
            <a:off x="2383019" y="3728120"/>
            <a:ext cx="466302" cy="466302"/>
            <a:chOff x="4165619" y="6953298"/>
            <a:chExt cx="457200" cy="457200"/>
          </a:xfrm>
        </p:grpSpPr>
        <p:sp useBgFill="1">
          <p:nvSpPr>
            <p:cNvPr id="246" name="Oval 245">
              <a:extLst>
                <a:ext uri="{FF2B5EF4-FFF2-40B4-BE49-F238E27FC236}">
                  <a16:creationId xmlns:a16="http://schemas.microsoft.com/office/drawing/2014/main" id="{9810549B-1502-498D-BF8E-4F7A5D482757}"/>
                </a:ext>
              </a:extLst>
            </p:cNvPr>
            <p:cNvSpPr/>
            <p:nvPr/>
          </p:nvSpPr>
          <p:spPr bwMode="auto">
            <a:xfrm>
              <a:off x="4165619" y="6953298"/>
              <a:ext cx="457200" cy="45720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30" name="Airplane_E709" title="Icon of an airplane">
              <a:extLst>
                <a:ext uri="{FF2B5EF4-FFF2-40B4-BE49-F238E27FC236}">
                  <a16:creationId xmlns:a16="http://schemas.microsoft.com/office/drawing/2014/main" id="{31651CCA-B1F8-4867-9B8E-C3FA6ED984FC}"/>
                </a:ext>
              </a:extLst>
            </p:cNvPr>
            <p:cNvSpPr>
              <a:spLocks noChangeAspect="1"/>
            </p:cNvSpPr>
            <p:nvPr/>
          </p:nvSpPr>
          <p:spPr bwMode="auto">
            <a:xfrm>
              <a:off x="4255340" y="7021878"/>
              <a:ext cx="315859" cy="320040"/>
            </a:xfrm>
            <a:custGeom>
              <a:avLst/>
              <a:gdLst>
                <a:gd name="T0" fmla="*/ 1002 w 3707"/>
                <a:gd name="T1" fmla="*/ 3755 h 3755"/>
                <a:gd name="T2" fmla="*/ 1502 w 3707"/>
                <a:gd name="T3" fmla="*/ 2253 h 3755"/>
                <a:gd name="T4" fmla="*/ 751 w 3707"/>
                <a:gd name="T5" fmla="*/ 2253 h 3755"/>
                <a:gd name="T6" fmla="*/ 625 w 3707"/>
                <a:gd name="T7" fmla="*/ 2503 h 3755"/>
                <a:gd name="T8" fmla="*/ 0 w 3707"/>
                <a:gd name="T9" fmla="*/ 2503 h 3755"/>
                <a:gd name="T10" fmla="*/ 209 w 3707"/>
                <a:gd name="T11" fmla="*/ 1877 h 3755"/>
                <a:gd name="T12" fmla="*/ 0 w 3707"/>
                <a:gd name="T13" fmla="*/ 1251 h 3755"/>
                <a:gd name="T14" fmla="*/ 625 w 3707"/>
                <a:gd name="T15" fmla="*/ 1251 h 3755"/>
                <a:gd name="T16" fmla="*/ 751 w 3707"/>
                <a:gd name="T17" fmla="*/ 1502 h 3755"/>
                <a:gd name="T18" fmla="*/ 1502 w 3707"/>
                <a:gd name="T19" fmla="*/ 1502 h 3755"/>
                <a:gd name="T20" fmla="*/ 1002 w 3707"/>
                <a:gd name="T21" fmla="*/ 0 h 3755"/>
                <a:gd name="T22" fmla="*/ 1627 w 3707"/>
                <a:gd name="T23" fmla="*/ 0 h 3755"/>
                <a:gd name="T24" fmla="*/ 2378 w 3707"/>
                <a:gd name="T25" fmla="*/ 1502 h 3755"/>
                <a:gd name="T26" fmla="*/ 3331 w 3707"/>
                <a:gd name="T27" fmla="*/ 1502 h 3755"/>
                <a:gd name="T28" fmla="*/ 3707 w 3707"/>
                <a:gd name="T29" fmla="*/ 1877 h 3755"/>
                <a:gd name="T30" fmla="*/ 3331 w 3707"/>
                <a:gd name="T31" fmla="*/ 2253 h 3755"/>
                <a:gd name="T32" fmla="*/ 2378 w 3707"/>
                <a:gd name="T33" fmla="*/ 2253 h 3755"/>
                <a:gd name="T34" fmla="*/ 1627 w 3707"/>
                <a:gd name="T35" fmla="*/ 3755 h 3755"/>
                <a:gd name="T36" fmla="*/ 1002 w 3707"/>
                <a:gd name="T37" fmla="*/ 3755 h 3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707" h="3755">
                  <a:moveTo>
                    <a:pt x="1002" y="3755"/>
                  </a:moveTo>
                  <a:cubicBezTo>
                    <a:pt x="1502" y="2253"/>
                    <a:pt x="1502" y="2253"/>
                    <a:pt x="1502" y="2253"/>
                  </a:cubicBezTo>
                  <a:cubicBezTo>
                    <a:pt x="751" y="2253"/>
                    <a:pt x="751" y="2253"/>
                    <a:pt x="751" y="2253"/>
                  </a:cubicBezTo>
                  <a:cubicBezTo>
                    <a:pt x="625" y="2503"/>
                    <a:pt x="625" y="2503"/>
                    <a:pt x="625" y="2503"/>
                  </a:cubicBezTo>
                  <a:cubicBezTo>
                    <a:pt x="0" y="2503"/>
                    <a:pt x="0" y="2503"/>
                    <a:pt x="0" y="2503"/>
                  </a:cubicBezTo>
                  <a:cubicBezTo>
                    <a:pt x="209" y="1877"/>
                    <a:pt x="209" y="1877"/>
                    <a:pt x="209" y="1877"/>
                  </a:cubicBezTo>
                  <a:cubicBezTo>
                    <a:pt x="0" y="1251"/>
                    <a:pt x="0" y="1251"/>
                    <a:pt x="0" y="1251"/>
                  </a:cubicBezTo>
                  <a:cubicBezTo>
                    <a:pt x="625" y="1251"/>
                    <a:pt x="625" y="1251"/>
                    <a:pt x="625" y="1251"/>
                  </a:cubicBezTo>
                  <a:cubicBezTo>
                    <a:pt x="751" y="1502"/>
                    <a:pt x="751" y="1502"/>
                    <a:pt x="751" y="1502"/>
                  </a:cubicBezTo>
                  <a:cubicBezTo>
                    <a:pt x="1502" y="1502"/>
                    <a:pt x="1502" y="1502"/>
                    <a:pt x="1502" y="1502"/>
                  </a:cubicBezTo>
                  <a:cubicBezTo>
                    <a:pt x="1002" y="0"/>
                    <a:pt x="1002" y="0"/>
                    <a:pt x="1002" y="0"/>
                  </a:cubicBezTo>
                  <a:cubicBezTo>
                    <a:pt x="1627" y="0"/>
                    <a:pt x="1627" y="0"/>
                    <a:pt x="1627" y="0"/>
                  </a:cubicBezTo>
                  <a:cubicBezTo>
                    <a:pt x="2378" y="1502"/>
                    <a:pt x="2378" y="1502"/>
                    <a:pt x="2378" y="1502"/>
                  </a:cubicBezTo>
                  <a:cubicBezTo>
                    <a:pt x="3331" y="1502"/>
                    <a:pt x="3331" y="1502"/>
                    <a:pt x="3331" y="1502"/>
                  </a:cubicBezTo>
                  <a:cubicBezTo>
                    <a:pt x="3538" y="1502"/>
                    <a:pt x="3707" y="1670"/>
                    <a:pt x="3707" y="1877"/>
                  </a:cubicBezTo>
                  <a:cubicBezTo>
                    <a:pt x="3707" y="2084"/>
                    <a:pt x="3538" y="2253"/>
                    <a:pt x="3331" y="2253"/>
                  </a:cubicBezTo>
                  <a:cubicBezTo>
                    <a:pt x="2378" y="2253"/>
                    <a:pt x="2378" y="2253"/>
                    <a:pt x="2378" y="2253"/>
                  </a:cubicBezTo>
                  <a:cubicBezTo>
                    <a:pt x="1627" y="3755"/>
                    <a:pt x="1627" y="3755"/>
                    <a:pt x="1627" y="3755"/>
                  </a:cubicBezTo>
                  <a:lnTo>
                    <a:pt x="1002" y="3755"/>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sz="918">
                <a:gradFill>
                  <a:gsLst>
                    <a:gs pos="0">
                      <a:srgbClr val="505050"/>
                    </a:gs>
                    <a:gs pos="100000">
                      <a:srgbClr val="505050"/>
                    </a:gs>
                  </a:gsLst>
                  <a:lin ang="5400000" scaled="1"/>
                </a:gradFill>
                <a:latin typeface="Segoe UI"/>
              </a:endParaRPr>
            </a:p>
          </p:txBody>
        </p:sp>
      </p:grpSp>
      <p:grpSp>
        <p:nvGrpSpPr>
          <p:cNvPr id="9" name="Group 8">
            <a:extLst>
              <a:ext uri="{FF2B5EF4-FFF2-40B4-BE49-F238E27FC236}">
                <a16:creationId xmlns:a16="http://schemas.microsoft.com/office/drawing/2014/main" id="{08C1F10C-EFBB-456F-B5B9-638902DCDD96}"/>
              </a:ext>
            </a:extLst>
          </p:cNvPr>
          <p:cNvGrpSpPr/>
          <p:nvPr/>
        </p:nvGrpSpPr>
        <p:grpSpPr>
          <a:xfrm>
            <a:off x="10304898" y="4985919"/>
            <a:ext cx="466302" cy="466302"/>
            <a:chOff x="5485511" y="6953298"/>
            <a:chExt cx="457200" cy="457200"/>
          </a:xfrm>
        </p:grpSpPr>
        <p:sp useBgFill="1">
          <p:nvSpPr>
            <p:cNvPr id="236" name="Oval 235">
              <a:extLst>
                <a:ext uri="{FF2B5EF4-FFF2-40B4-BE49-F238E27FC236}">
                  <a16:creationId xmlns:a16="http://schemas.microsoft.com/office/drawing/2014/main" id="{4BDBC72A-4E95-4B9D-9519-85D967D41EEE}"/>
                </a:ext>
              </a:extLst>
            </p:cNvPr>
            <p:cNvSpPr/>
            <p:nvPr/>
          </p:nvSpPr>
          <p:spPr bwMode="auto">
            <a:xfrm>
              <a:off x="5485511" y="6953298"/>
              <a:ext cx="457200" cy="45720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32" name="Temperature_med" title="Icon of a thermometer showing medium temperature">
              <a:extLst>
                <a:ext uri="{FF2B5EF4-FFF2-40B4-BE49-F238E27FC236}">
                  <a16:creationId xmlns:a16="http://schemas.microsoft.com/office/drawing/2014/main" id="{0E494008-B6FF-403E-A118-721C2EBF693D}"/>
                </a:ext>
              </a:extLst>
            </p:cNvPr>
            <p:cNvSpPr>
              <a:spLocks noChangeAspect="1" noEditPoints="1"/>
            </p:cNvSpPr>
            <p:nvPr/>
          </p:nvSpPr>
          <p:spPr bwMode="auto">
            <a:xfrm>
              <a:off x="5650119" y="7021878"/>
              <a:ext cx="127985" cy="320040"/>
            </a:xfrm>
            <a:custGeom>
              <a:avLst/>
              <a:gdLst>
                <a:gd name="T0" fmla="*/ 748 w 1496"/>
                <a:gd name="T1" fmla="*/ 3274 h 3743"/>
                <a:gd name="T2" fmla="*/ 469 w 1496"/>
                <a:gd name="T3" fmla="*/ 2995 h 3743"/>
                <a:gd name="T4" fmla="*/ 748 w 1496"/>
                <a:gd name="T5" fmla="*/ 2716 h 3743"/>
                <a:gd name="T6" fmla="*/ 1027 w 1496"/>
                <a:gd name="T7" fmla="*/ 2995 h 3743"/>
                <a:gd name="T8" fmla="*/ 748 w 1496"/>
                <a:gd name="T9" fmla="*/ 3274 h 3743"/>
                <a:gd name="T10" fmla="*/ 1248 w 1496"/>
                <a:gd name="T11" fmla="*/ 2439 h 3743"/>
                <a:gd name="T12" fmla="*/ 1248 w 1496"/>
                <a:gd name="T13" fmla="*/ 500 h 3743"/>
                <a:gd name="T14" fmla="*/ 748 w 1496"/>
                <a:gd name="T15" fmla="*/ 0 h 3743"/>
                <a:gd name="T16" fmla="*/ 748 w 1496"/>
                <a:gd name="T17" fmla="*/ 0 h 3743"/>
                <a:gd name="T18" fmla="*/ 248 w 1496"/>
                <a:gd name="T19" fmla="*/ 500 h 3743"/>
                <a:gd name="T20" fmla="*/ 248 w 1496"/>
                <a:gd name="T21" fmla="*/ 2439 h 3743"/>
                <a:gd name="T22" fmla="*/ 0 w 1496"/>
                <a:gd name="T23" fmla="*/ 2995 h 3743"/>
                <a:gd name="T24" fmla="*/ 748 w 1496"/>
                <a:gd name="T25" fmla="*/ 3743 h 3743"/>
                <a:gd name="T26" fmla="*/ 1496 w 1496"/>
                <a:gd name="T27" fmla="*/ 2995 h 3743"/>
                <a:gd name="T28" fmla="*/ 1248 w 1496"/>
                <a:gd name="T29" fmla="*/ 2439 h 3743"/>
                <a:gd name="T30" fmla="*/ 748 w 1496"/>
                <a:gd name="T31" fmla="*/ 1371 h 3743"/>
                <a:gd name="T32" fmla="*/ 748 w 1496"/>
                <a:gd name="T33" fmla="*/ 2716 h 37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96" h="3743">
                  <a:moveTo>
                    <a:pt x="748" y="3274"/>
                  </a:moveTo>
                  <a:cubicBezTo>
                    <a:pt x="594" y="3274"/>
                    <a:pt x="469" y="3149"/>
                    <a:pt x="469" y="2995"/>
                  </a:cubicBezTo>
                  <a:cubicBezTo>
                    <a:pt x="469" y="2841"/>
                    <a:pt x="594" y="2716"/>
                    <a:pt x="748" y="2716"/>
                  </a:cubicBezTo>
                  <a:cubicBezTo>
                    <a:pt x="902" y="2716"/>
                    <a:pt x="1027" y="2841"/>
                    <a:pt x="1027" y="2995"/>
                  </a:cubicBezTo>
                  <a:cubicBezTo>
                    <a:pt x="1027" y="3149"/>
                    <a:pt x="902" y="3274"/>
                    <a:pt x="748" y="3274"/>
                  </a:cubicBezTo>
                  <a:close/>
                  <a:moveTo>
                    <a:pt x="1248" y="2439"/>
                  </a:moveTo>
                  <a:cubicBezTo>
                    <a:pt x="1248" y="500"/>
                    <a:pt x="1248" y="500"/>
                    <a:pt x="1248" y="500"/>
                  </a:cubicBezTo>
                  <a:cubicBezTo>
                    <a:pt x="1248" y="224"/>
                    <a:pt x="1024" y="0"/>
                    <a:pt x="748" y="0"/>
                  </a:cubicBezTo>
                  <a:cubicBezTo>
                    <a:pt x="748" y="0"/>
                    <a:pt x="748" y="0"/>
                    <a:pt x="748" y="0"/>
                  </a:cubicBezTo>
                  <a:cubicBezTo>
                    <a:pt x="472" y="0"/>
                    <a:pt x="248" y="224"/>
                    <a:pt x="248" y="500"/>
                  </a:cubicBezTo>
                  <a:cubicBezTo>
                    <a:pt x="248" y="2439"/>
                    <a:pt x="248" y="2439"/>
                    <a:pt x="248" y="2439"/>
                  </a:cubicBezTo>
                  <a:cubicBezTo>
                    <a:pt x="96" y="2576"/>
                    <a:pt x="0" y="2774"/>
                    <a:pt x="0" y="2995"/>
                  </a:cubicBezTo>
                  <a:cubicBezTo>
                    <a:pt x="0" y="3408"/>
                    <a:pt x="335" y="3743"/>
                    <a:pt x="748" y="3743"/>
                  </a:cubicBezTo>
                  <a:cubicBezTo>
                    <a:pt x="1161" y="3743"/>
                    <a:pt x="1496" y="3408"/>
                    <a:pt x="1496" y="2995"/>
                  </a:cubicBezTo>
                  <a:cubicBezTo>
                    <a:pt x="1496" y="2774"/>
                    <a:pt x="1400" y="2576"/>
                    <a:pt x="1248" y="2439"/>
                  </a:cubicBezTo>
                  <a:close/>
                  <a:moveTo>
                    <a:pt x="748" y="1371"/>
                  </a:moveTo>
                  <a:cubicBezTo>
                    <a:pt x="748" y="2716"/>
                    <a:pt x="748" y="2716"/>
                    <a:pt x="748" y="271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sz="918">
                <a:gradFill>
                  <a:gsLst>
                    <a:gs pos="0">
                      <a:srgbClr val="505050"/>
                    </a:gs>
                    <a:gs pos="100000">
                      <a:srgbClr val="505050"/>
                    </a:gs>
                  </a:gsLst>
                  <a:lin ang="5400000" scaled="1"/>
                </a:gradFill>
                <a:latin typeface="Segoe UI"/>
              </a:endParaRPr>
            </a:p>
          </p:txBody>
        </p:sp>
      </p:grpSp>
      <p:grpSp>
        <p:nvGrpSpPr>
          <p:cNvPr id="12" name="Group 11">
            <a:extLst>
              <a:ext uri="{FF2B5EF4-FFF2-40B4-BE49-F238E27FC236}">
                <a16:creationId xmlns:a16="http://schemas.microsoft.com/office/drawing/2014/main" id="{43001F93-1242-4B8C-BDB5-D1ABAEF221BD}"/>
              </a:ext>
            </a:extLst>
          </p:cNvPr>
          <p:cNvGrpSpPr/>
          <p:nvPr/>
        </p:nvGrpSpPr>
        <p:grpSpPr>
          <a:xfrm>
            <a:off x="403809" y="2364579"/>
            <a:ext cx="466302" cy="466302"/>
            <a:chOff x="3534248" y="6953298"/>
            <a:chExt cx="457200" cy="457200"/>
          </a:xfrm>
        </p:grpSpPr>
        <p:sp useBgFill="1">
          <p:nvSpPr>
            <p:cNvPr id="243" name="Oval 242">
              <a:extLst>
                <a:ext uri="{FF2B5EF4-FFF2-40B4-BE49-F238E27FC236}">
                  <a16:creationId xmlns:a16="http://schemas.microsoft.com/office/drawing/2014/main" id="{F19E82B6-A024-4D40-A02E-F8F3FD7FDC71}"/>
                </a:ext>
              </a:extLst>
            </p:cNvPr>
            <p:cNvSpPr/>
            <p:nvPr/>
          </p:nvSpPr>
          <p:spPr bwMode="auto">
            <a:xfrm>
              <a:off x="3534248" y="6953298"/>
              <a:ext cx="457200" cy="45720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33" name="bot_3" title="Icon of two chevron brackets with two dots between them">
              <a:extLst>
                <a:ext uri="{FF2B5EF4-FFF2-40B4-BE49-F238E27FC236}">
                  <a16:creationId xmlns:a16="http://schemas.microsoft.com/office/drawing/2014/main" id="{FA193C75-C251-4790-9CA0-8E286D5AEDB9}"/>
                </a:ext>
              </a:extLst>
            </p:cNvPr>
            <p:cNvSpPr>
              <a:spLocks noChangeAspect="1" noEditPoints="1"/>
            </p:cNvSpPr>
            <p:nvPr/>
          </p:nvSpPr>
          <p:spPr bwMode="auto">
            <a:xfrm>
              <a:off x="3579968" y="7050682"/>
              <a:ext cx="365760" cy="262433"/>
            </a:xfrm>
            <a:custGeom>
              <a:avLst/>
              <a:gdLst>
                <a:gd name="T0" fmla="*/ 134 w 420"/>
                <a:gd name="T1" fmla="*/ 154 h 302"/>
                <a:gd name="T2" fmla="*/ 157 w 420"/>
                <a:gd name="T3" fmla="*/ 131 h 302"/>
                <a:gd name="T4" fmla="*/ 180 w 420"/>
                <a:gd name="T5" fmla="*/ 154 h 302"/>
                <a:gd name="T6" fmla="*/ 157 w 420"/>
                <a:gd name="T7" fmla="*/ 177 h 302"/>
                <a:gd name="T8" fmla="*/ 134 w 420"/>
                <a:gd name="T9" fmla="*/ 154 h 302"/>
                <a:gd name="T10" fmla="*/ 241 w 420"/>
                <a:gd name="T11" fmla="*/ 154 h 302"/>
                <a:gd name="T12" fmla="*/ 264 w 420"/>
                <a:gd name="T13" fmla="*/ 177 h 302"/>
                <a:gd name="T14" fmla="*/ 287 w 420"/>
                <a:gd name="T15" fmla="*/ 154 h 302"/>
                <a:gd name="T16" fmla="*/ 264 w 420"/>
                <a:gd name="T17" fmla="*/ 131 h 302"/>
                <a:gd name="T18" fmla="*/ 241 w 420"/>
                <a:gd name="T19" fmla="*/ 154 h 302"/>
                <a:gd name="T20" fmla="*/ 276 w 420"/>
                <a:gd name="T21" fmla="*/ 302 h 302"/>
                <a:gd name="T22" fmla="*/ 410 w 420"/>
                <a:gd name="T23" fmla="*/ 168 h 302"/>
                <a:gd name="T24" fmla="*/ 410 w 420"/>
                <a:gd name="T25" fmla="*/ 132 h 302"/>
                <a:gd name="T26" fmla="*/ 276 w 420"/>
                <a:gd name="T27" fmla="*/ 0 h 302"/>
                <a:gd name="T28" fmla="*/ 144 w 420"/>
                <a:gd name="T29" fmla="*/ 0 h 302"/>
                <a:gd name="T30" fmla="*/ 10 w 420"/>
                <a:gd name="T31" fmla="*/ 132 h 302"/>
                <a:gd name="T32" fmla="*/ 10 w 420"/>
                <a:gd name="T33" fmla="*/ 168 h 302"/>
                <a:gd name="T34" fmla="*/ 145 w 420"/>
                <a:gd name="T35" fmla="*/ 302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0" h="302">
                  <a:moveTo>
                    <a:pt x="134" y="154"/>
                  </a:moveTo>
                  <a:cubicBezTo>
                    <a:pt x="134" y="141"/>
                    <a:pt x="144" y="131"/>
                    <a:pt x="157" y="131"/>
                  </a:cubicBezTo>
                  <a:cubicBezTo>
                    <a:pt x="169" y="131"/>
                    <a:pt x="180" y="141"/>
                    <a:pt x="180" y="154"/>
                  </a:cubicBezTo>
                  <a:cubicBezTo>
                    <a:pt x="180" y="167"/>
                    <a:pt x="169" y="177"/>
                    <a:pt x="157" y="177"/>
                  </a:cubicBezTo>
                  <a:cubicBezTo>
                    <a:pt x="144" y="177"/>
                    <a:pt x="134" y="167"/>
                    <a:pt x="134" y="154"/>
                  </a:cubicBezTo>
                  <a:close/>
                  <a:moveTo>
                    <a:pt x="241" y="154"/>
                  </a:moveTo>
                  <a:cubicBezTo>
                    <a:pt x="241" y="167"/>
                    <a:pt x="251" y="177"/>
                    <a:pt x="264" y="177"/>
                  </a:cubicBezTo>
                  <a:cubicBezTo>
                    <a:pt x="276" y="177"/>
                    <a:pt x="287" y="167"/>
                    <a:pt x="287" y="154"/>
                  </a:cubicBezTo>
                  <a:cubicBezTo>
                    <a:pt x="287" y="141"/>
                    <a:pt x="276" y="131"/>
                    <a:pt x="264" y="131"/>
                  </a:cubicBezTo>
                  <a:cubicBezTo>
                    <a:pt x="251" y="131"/>
                    <a:pt x="241" y="141"/>
                    <a:pt x="241" y="154"/>
                  </a:cubicBezTo>
                  <a:close/>
                  <a:moveTo>
                    <a:pt x="276" y="302"/>
                  </a:moveTo>
                  <a:cubicBezTo>
                    <a:pt x="276" y="302"/>
                    <a:pt x="276" y="302"/>
                    <a:pt x="410" y="168"/>
                  </a:cubicBezTo>
                  <a:cubicBezTo>
                    <a:pt x="420" y="158"/>
                    <a:pt x="420" y="142"/>
                    <a:pt x="410" y="132"/>
                  </a:cubicBezTo>
                  <a:cubicBezTo>
                    <a:pt x="410" y="132"/>
                    <a:pt x="410" y="132"/>
                    <a:pt x="276" y="0"/>
                  </a:cubicBezTo>
                  <a:moveTo>
                    <a:pt x="144" y="0"/>
                  </a:moveTo>
                  <a:cubicBezTo>
                    <a:pt x="10" y="132"/>
                    <a:pt x="10" y="132"/>
                    <a:pt x="10" y="132"/>
                  </a:cubicBezTo>
                  <a:cubicBezTo>
                    <a:pt x="0" y="142"/>
                    <a:pt x="0" y="158"/>
                    <a:pt x="10" y="168"/>
                  </a:cubicBezTo>
                  <a:cubicBezTo>
                    <a:pt x="145" y="302"/>
                    <a:pt x="145" y="302"/>
                    <a:pt x="145" y="302"/>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grpSp>
      <p:grpSp>
        <p:nvGrpSpPr>
          <p:cNvPr id="13" name="Group 12">
            <a:extLst>
              <a:ext uri="{FF2B5EF4-FFF2-40B4-BE49-F238E27FC236}">
                <a16:creationId xmlns:a16="http://schemas.microsoft.com/office/drawing/2014/main" id="{1FFC8193-5895-4304-9803-9E80D127CDDC}"/>
              </a:ext>
            </a:extLst>
          </p:cNvPr>
          <p:cNvGrpSpPr/>
          <p:nvPr/>
        </p:nvGrpSpPr>
        <p:grpSpPr>
          <a:xfrm>
            <a:off x="8772648" y="5168268"/>
            <a:ext cx="466302" cy="466302"/>
            <a:chOff x="6135932" y="6953298"/>
            <a:chExt cx="457200" cy="457200"/>
          </a:xfrm>
        </p:grpSpPr>
        <p:sp useBgFill="1">
          <p:nvSpPr>
            <p:cNvPr id="237" name="Oval 236">
              <a:extLst>
                <a:ext uri="{FF2B5EF4-FFF2-40B4-BE49-F238E27FC236}">
                  <a16:creationId xmlns:a16="http://schemas.microsoft.com/office/drawing/2014/main" id="{5341D444-E877-4F66-92AF-C29BFC1D497C}"/>
                </a:ext>
              </a:extLst>
            </p:cNvPr>
            <p:cNvSpPr/>
            <p:nvPr/>
          </p:nvSpPr>
          <p:spPr bwMode="auto">
            <a:xfrm>
              <a:off x="6135932" y="6953298"/>
              <a:ext cx="457200" cy="45720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8" name="speedometer_2" title="Icon of a spedometer showing fast speed">
              <a:extLst>
                <a:ext uri="{FF2B5EF4-FFF2-40B4-BE49-F238E27FC236}">
                  <a16:creationId xmlns:a16="http://schemas.microsoft.com/office/drawing/2014/main" id="{671852B2-1402-44B2-8DAD-048ED83D5DB1}"/>
                </a:ext>
              </a:extLst>
            </p:cNvPr>
            <p:cNvSpPr>
              <a:spLocks noChangeAspect="1" noEditPoints="1"/>
            </p:cNvSpPr>
            <p:nvPr/>
          </p:nvSpPr>
          <p:spPr bwMode="auto">
            <a:xfrm>
              <a:off x="6204512" y="7021878"/>
              <a:ext cx="320040" cy="320040"/>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sz="918">
                <a:gradFill>
                  <a:gsLst>
                    <a:gs pos="0">
                      <a:srgbClr val="505050"/>
                    </a:gs>
                    <a:gs pos="100000">
                      <a:srgbClr val="505050"/>
                    </a:gs>
                  </a:gsLst>
                  <a:lin ang="5400000" scaled="1"/>
                </a:gradFill>
                <a:latin typeface="Segoe UI"/>
              </a:endParaRPr>
            </a:p>
          </p:txBody>
        </p:sp>
      </p:grpSp>
      <p:grpSp>
        <p:nvGrpSpPr>
          <p:cNvPr id="14" name="Group 13">
            <a:extLst>
              <a:ext uri="{FF2B5EF4-FFF2-40B4-BE49-F238E27FC236}">
                <a16:creationId xmlns:a16="http://schemas.microsoft.com/office/drawing/2014/main" id="{0422E8BD-6A62-451D-A020-CAC69BBB2D8B}"/>
              </a:ext>
            </a:extLst>
          </p:cNvPr>
          <p:cNvGrpSpPr/>
          <p:nvPr/>
        </p:nvGrpSpPr>
        <p:grpSpPr>
          <a:xfrm>
            <a:off x="7921912" y="5288047"/>
            <a:ext cx="466302" cy="466302"/>
            <a:chOff x="6786353" y="6953298"/>
            <a:chExt cx="457200" cy="457200"/>
          </a:xfrm>
        </p:grpSpPr>
        <p:sp useBgFill="1">
          <p:nvSpPr>
            <p:cNvPr id="239" name="Oval 238">
              <a:extLst>
                <a:ext uri="{FF2B5EF4-FFF2-40B4-BE49-F238E27FC236}">
                  <a16:creationId xmlns:a16="http://schemas.microsoft.com/office/drawing/2014/main" id="{BBA49F68-08A7-4E7C-B772-538D57437AB2}"/>
                </a:ext>
              </a:extLst>
            </p:cNvPr>
            <p:cNvSpPr/>
            <p:nvPr/>
          </p:nvSpPr>
          <p:spPr bwMode="auto">
            <a:xfrm rot="20197877">
              <a:off x="6786353" y="6953298"/>
              <a:ext cx="457200" cy="45720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0" name="plant_3" title="Icon of three stalks of wheat">
              <a:extLst>
                <a:ext uri="{FF2B5EF4-FFF2-40B4-BE49-F238E27FC236}">
                  <a16:creationId xmlns:a16="http://schemas.microsoft.com/office/drawing/2014/main" id="{6E1B9666-1AEB-4B53-962D-E4D12BE12404}"/>
                </a:ext>
              </a:extLst>
            </p:cNvPr>
            <p:cNvSpPr>
              <a:spLocks noChangeAspect="1" noEditPoints="1"/>
            </p:cNvSpPr>
            <p:nvPr/>
          </p:nvSpPr>
          <p:spPr bwMode="auto">
            <a:xfrm>
              <a:off x="6921989" y="7021878"/>
              <a:ext cx="185928" cy="320040"/>
            </a:xfrm>
            <a:custGeom>
              <a:avLst/>
              <a:gdLst>
                <a:gd name="T0" fmla="*/ 130 w 205"/>
                <a:gd name="T1" fmla="*/ 78 h 355"/>
                <a:gd name="T2" fmla="*/ 102 w 205"/>
                <a:gd name="T3" fmla="*/ 106 h 355"/>
                <a:gd name="T4" fmla="*/ 73 w 205"/>
                <a:gd name="T5" fmla="*/ 77 h 355"/>
                <a:gd name="T6" fmla="*/ 73 w 205"/>
                <a:gd name="T7" fmla="*/ 47 h 355"/>
                <a:gd name="T8" fmla="*/ 102 w 205"/>
                <a:gd name="T9" fmla="*/ 76 h 355"/>
                <a:gd name="T10" fmla="*/ 130 w 205"/>
                <a:gd name="T11" fmla="*/ 48 h 355"/>
                <a:gd name="T12" fmla="*/ 73 w 205"/>
                <a:gd name="T13" fmla="*/ 17 h 355"/>
                <a:gd name="T14" fmla="*/ 102 w 205"/>
                <a:gd name="T15" fmla="*/ 46 h 355"/>
                <a:gd name="T16" fmla="*/ 130 w 205"/>
                <a:gd name="T17" fmla="*/ 18 h 355"/>
                <a:gd name="T18" fmla="*/ 102 w 205"/>
                <a:gd name="T19" fmla="*/ 0 h 355"/>
                <a:gd name="T20" fmla="*/ 102 w 205"/>
                <a:gd name="T21" fmla="*/ 46 h 355"/>
                <a:gd name="T22" fmla="*/ 146 w 205"/>
                <a:gd name="T23" fmla="*/ 137 h 355"/>
                <a:gd name="T24" fmla="*/ 174 w 205"/>
                <a:gd name="T25" fmla="*/ 166 h 355"/>
                <a:gd name="T26" fmla="*/ 202 w 205"/>
                <a:gd name="T27" fmla="*/ 138 h 355"/>
                <a:gd name="T28" fmla="*/ 146 w 205"/>
                <a:gd name="T29" fmla="*/ 107 h 355"/>
                <a:gd name="T30" fmla="*/ 174 w 205"/>
                <a:gd name="T31" fmla="*/ 136 h 355"/>
                <a:gd name="T32" fmla="*/ 202 w 205"/>
                <a:gd name="T33" fmla="*/ 108 h 355"/>
                <a:gd name="T34" fmla="*/ 146 w 205"/>
                <a:gd name="T35" fmla="*/ 77 h 355"/>
                <a:gd name="T36" fmla="*/ 174 w 205"/>
                <a:gd name="T37" fmla="*/ 106 h 355"/>
                <a:gd name="T38" fmla="*/ 202 w 205"/>
                <a:gd name="T39" fmla="*/ 78 h 355"/>
                <a:gd name="T40" fmla="*/ 174 w 205"/>
                <a:gd name="T41" fmla="*/ 60 h 355"/>
                <a:gd name="T42" fmla="*/ 174 w 205"/>
                <a:gd name="T43" fmla="*/ 106 h 355"/>
                <a:gd name="T44" fmla="*/ 5 w 205"/>
                <a:gd name="T45" fmla="*/ 137 h 355"/>
                <a:gd name="T46" fmla="*/ 34 w 205"/>
                <a:gd name="T47" fmla="*/ 166 h 355"/>
                <a:gd name="T48" fmla="*/ 62 w 205"/>
                <a:gd name="T49" fmla="*/ 138 h 355"/>
                <a:gd name="T50" fmla="*/ 5 w 205"/>
                <a:gd name="T51" fmla="*/ 107 h 355"/>
                <a:gd name="T52" fmla="*/ 34 w 205"/>
                <a:gd name="T53" fmla="*/ 136 h 355"/>
                <a:gd name="T54" fmla="*/ 62 w 205"/>
                <a:gd name="T55" fmla="*/ 108 h 355"/>
                <a:gd name="T56" fmla="*/ 5 w 205"/>
                <a:gd name="T57" fmla="*/ 77 h 355"/>
                <a:gd name="T58" fmla="*/ 34 w 205"/>
                <a:gd name="T59" fmla="*/ 106 h 355"/>
                <a:gd name="T60" fmla="*/ 62 w 205"/>
                <a:gd name="T61" fmla="*/ 78 h 355"/>
                <a:gd name="T62" fmla="*/ 34 w 205"/>
                <a:gd name="T63" fmla="*/ 60 h 355"/>
                <a:gd name="T64" fmla="*/ 34 w 205"/>
                <a:gd name="T65" fmla="*/ 106 h 355"/>
                <a:gd name="T66" fmla="*/ 34 w 205"/>
                <a:gd name="T67" fmla="*/ 208 h 355"/>
                <a:gd name="T68" fmla="*/ 34 w 205"/>
                <a:gd name="T69" fmla="*/ 166 h 355"/>
                <a:gd name="T70" fmla="*/ 102 w 205"/>
                <a:gd name="T71" fmla="*/ 106 h 355"/>
                <a:gd name="T72" fmla="*/ 102 w 205"/>
                <a:gd name="T73" fmla="*/ 252 h 355"/>
                <a:gd name="T74" fmla="*/ 174 w 205"/>
                <a:gd name="T75" fmla="*/ 166 h 355"/>
                <a:gd name="T76" fmla="*/ 174 w 205"/>
                <a:gd name="T77" fmla="*/ 204 h 355"/>
                <a:gd name="T78" fmla="*/ 31 w 205"/>
                <a:gd name="T79" fmla="*/ 294 h 355"/>
                <a:gd name="T80" fmla="*/ 88 w 205"/>
                <a:gd name="T81" fmla="*/ 349 h 355"/>
                <a:gd name="T82" fmla="*/ 78 w 205"/>
                <a:gd name="T83" fmla="*/ 270 h 355"/>
                <a:gd name="T84" fmla="*/ 2 w 205"/>
                <a:gd name="T85" fmla="*/ 173 h 355"/>
                <a:gd name="T86" fmla="*/ 31 w 205"/>
                <a:gd name="T87" fmla="*/ 294 h 355"/>
                <a:gd name="T88" fmla="*/ 174 w 205"/>
                <a:gd name="T89" fmla="*/ 294 h 355"/>
                <a:gd name="T90" fmla="*/ 203 w 205"/>
                <a:gd name="T91" fmla="*/ 173 h 355"/>
                <a:gd name="T92" fmla="*/ 127 w 205"/>
                <a:gd name="T93" fmla="*/ 270 h 355"/>
                <a:gd name="T94" fmla="*/ 117 w 205"/>
                <a:gd name="T95" fmla="*/ 349 h 355"/>
                <a:gd name="T96" fmla="*/ 174 w 205"/>
                <a:gd name="T97" fmla="*/ 294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05" h="355">
                  <a:moveTo>
                    <a:pt x="130" y="78"/>
                  </a:moveTo>
                  <a:cubicBezTo>
                    <a:pt x="102" y="106"/>
                    <a:pt x="102" y="106"/>
                    <a:pt x="102" y="106"/>
                  </a:cubicBezTo>
                  <a:cubicBezTo>
                    <a:pt x="73" y="77"/>
                    <a:pt x="73" y="77"/>
                    <a:pt x="73" y="77"/>
                  </a:cubicBezTo>
                  <a:moveTo>
                    <a:pt x="73" y="47"/>
                  </a:moveTo>
                  <a:cubicBezTo>
                    <a:pt x="102" y="76"/>
                    <a:pt x="102" y="76"/>
                    <a:pt x="102" y="76"/>
                  </a:cubicBezTo>
                  <a:cubicBezTo>
                    <a:pt x="130" y="48"/>
                    <a:pt x="130" y="48"/>
                    <a:pt x="130" y="48"/>
                  </a:cubicBezTo>
                  <a:moveTo>
                    <a:pt x="73" y="17"/>
                  </a:moveTo>
                  <a:cubicBezTo>
                    <a:pt x="102" y="46"/>
                    <a:pt x="102" y="46"/>
                    <a:pt x="102" y="46"/>
                  </a:cubicBezTo>
                  <a:cubicBezTo>
                    <a:pt x="130" y="18"/>
                    <a:pt x="130" y="18"/>
                    <a:pt x="130" y="18"/>
                  </a:cubicBezTo>
                  <a:moveTo>
                    <a:pt x="102" y="0"/>
                  </a:moveTo>
                  <a:cubicBezTo>
                    <a:pt x="102" y="46"/>
                    <a:pt x="102" y="46"/>
                    <a:pt x="102" y="46"/>
                  </a:cubicBezTo>
                  <a:moveTo>
                    <a:pt x="146" y="137"/>
                  </a:moveTo>
                  <a:cubicBezTo>
                    <a:pt x="174" y="166"/>
                    <a:pt x="174" y="166"/>
                    <a:pt x="174" y="166"/>
                  </a:cubicBezTo>
                  <a:cubicBezTo>
                    <a:pt x="202" y="138"/>
                    <a:pt x="202" y="138"/>
                    <a:pt x="202" y="138"/>
                  </a:cubicBezTo>
                  <a:moveTo>
                    <a:pt x="146" y="107"/>
                  </a:moveTo>
                  <a:cubicBezTo>
                    <a:pt x="174" y="136"/>
                    <a:pt x="174" y="136"/>
                    <a:pt x="174" y="136"/>
                  </a:cubicBezTo>
                  <a:cubicBezTo>
                    <a:pt x="202" y="108"/>
                    <a:pt x="202" y="108"/>
                    <a:pt x="202" y="108"/>
                  </a:cubicBezTo>
                  <a:moveTo>
                    <a:pt x="146" y="77"/>
                  </a:moveTo>
                  <a:cubicBezTo>
                    <a:pt x="174" y="106"/>
                    <a:pt x="174" y="106"/>
                    <a:pt x="174" y="106"/>
                  </a:cubicBezTo>
                  <a:cubicBezTo>
                    <a:pt x="202" y="78"/>
                    <a:pt x="202" y="78"/>
                    <a:pt x="202" y="78"/>
                  </a:cubicBezTo>
                  <a:moveTo>
                    <a:pt x="174" y="60"/>
                  </a:moveTo>
                  <a:cubicBezTo>
                    <a:pt x="174" y="106"/>
                    <a:pt x="174" y="106"/>
                    <a:pt x="174" y="106"/>
                  </a:cubicBezTo>
                  <a:moveTo>
                    <a:pt x="5" y="137"/>
                  </a:moveTo>
                  <a:cubicBezTo>
                    <a:pt x="34" y="166"/>
                    <a:pt x="34" y="166"/>
                    <a:pt x="34" y="166"/>
                  </a:cubicBezTo>
                  <a:cubicBezTo>
                    <a:pt x="62" y="138"/>
                    <a:pt x="62" y="138"/>
                    <a:pt x="62" y="138"/>
                  </a:cubicBezTo>
                  <a:moveTo>
                    <a:pt x="5" y="107"/>
                  </a:moveTo>
                  <a:cubicBezTo>
                    <a:pt x="34" y="136"/>
                    <a:pt x="34" y="136"/>
                    <a:pt x="34" y="136"/>
                  </a:cubicBezTo>
                  <a:cubicBezTo>
                    <a:pt x="62" y="108"/>
                    <a:pt x="62" y="108"/>
                    <a:pt x="62" y="108"/>
                  </a:cubicBezTo>
                  <a:moveTo>
                    <a:pt x="5" y="77"/>
                  </a:moveTo>
                  <a:cubicBezTo>
                    <a:pt x="34" y="106"/>
                    <a:pt x="34" y="106"/>
                    <a:pt x="34" y="106"/>
                  </a:cubicBezTo>
                  <a:cubicBezTo>
                    <a:pt x="62" y="78"/>
                    <a:pt x="62" y="78"/>
                    <a:pt x="62" y="78"/>
                  </a:cubicBezTo>
                  <a:moveTo>
                    <a:pt x="34" y="60"/>
                  </a:moveTo>
                  <a:cubicBezTo>
                    <a:pt x="34" y="106"/>
                    <a:pt x="34" y="106"/>
                    <a:pt x="34" y="106"/>
                  </a:cubicBezTo>
                  <a:moveTo>
                    <a:pt x="34" y="208"/>
                  </a:moveTo>
                  <a:cubicBezTo>
                    <a:pt x="34" y="166"/>
                    <a:pt x="34" y="166"/>
                    <a:pt x="34" y="166"/>
                  </a:cubicBezTo>
                  <a:moveTo>
                    <a:pt x="102" y="106"/>
                  </a:moveTo>
                  <a:cubicBezTo>
                    <a:pt x="102" y="252"/>
                    <a:pt x="102" y="252"/>
                    <a:pt x="102" y="252"/>
                  </a:cubicBezTo>
                  <a:moveTo>
                    <a:pt x="174" y="166"/>
                  </a:moveTo>
                  <a:cubicBezTo>
                    <a:pt x="174" y="204"/>
                    <a:pt x="174" y="204"/>
                    <a:pt x="174" y="204"/>
                  </a:cubicBezTo>
                  <a:moveTo>
                    <a:pt x="31" y="294"/>
                  </a:moveTo>
                  <a:cubicBezTo>
                    <a:pt x="45" y="323"/>
                    <a:pt x="75" y="355"/>
                    <a:pt x="88" y="349"/>
                  </a:cubicBezTo>
                  <a:cubicBezTo>
                    <a:pt x="101" y="342"/>
                    <a:pt x="97" y="307"/>
                    <a:pt x="78" y="270"/>
                  </a:cubicBezTo>
                  <a:cubicBezTo>
                    <a:pt x="60" y="233"/>
                    <a:pt x="3" y="173"/>
                    <a:pt x="2" y="173"/>
                  </a:cubicBezTo>
                  <a:cubicBezTo>
                    <a:pt x="0" y="172"/>
                    <a:pt x="17" y="264"/>
                    <a:pt x="31" y="294"/>
                  </a:cubicBezTo>
                  <a:close/>
                  <a:moveTo>
                    <a:pt x="174" y="294"/>
                  </a:moveTo>
                  <a:cubicBezTo>
                    <a:pt x="189" y="264"/>
                    <a:pt x="205" y="172"/>
                    <a:pt x="203" y="173"/>
                  </a:cubicBezTo>
                  <a:cubicBezTo>
                    <a:pt x="202" y="173"/>
                    <a:pt x="145" y="233"/>
                    <a:pt x="127" y="270"/>
                  </a:cubicBezTo>
                  <a:cubicBezTo>
                    <a:pt x="109" y="307"/>
                    <a:pt x="104" y="342"/>
                    <a:pt x="117" y="349"/>
                  </a:cubicBezTo>
                  <a:cubicBezTo>
                    <a:pt x="130" y="355"/>
                    <a:pt x="160" y="323"/>
                    <a:pt x="174" y="294"/>
                  </a:cubicBez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grpSp>
      <p:cxnSp>
        <p:nvCxnSpPr>
          <p:cNvPr id="304" name="Straight Connector 303">
            <a:extLst>
              <a:ext uri="{FF2B5EF4-FFF2-40B4-BE49-F238E27FC236}">
                <a16:creationId xmlns:a16="http://schemas.microsoft.com/office/drawing/2014/main" id="{9FCB1FF7-A586-4D9F-8743-AC4718ED4854}"/>
              </a:ext>
            </a:extLst>
          </p:cNvPr>
          <p:cNvCxnSpPr>
            <a:cxnSpLocks/>
            <a:stCxn id="429" idx="5"/>
            <a:endCxn id="436" idx="2"/>
          </p:cNvCxnSpPr>
          <p:nvPr/>
        </p:nvCxnSpPr>
        <p:spPr>
          <a:xfrm flipV="1">
            <a:off x="9345303" y="4652620"/>
            <a:ext cx="428526" cy="18166"/>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5" name="Straight Connector 304">
            <a:extLst>
              <a:ext uri="{FF2B5EF4-FFF2-40B4-BE49-F238E27FC236}">
                <a16:creationId xmlns:a16="http://schemas.microsoft.com/office/drawing/2014/main" id="{83AA8418-2395-4856-BCF4-79A320C5724F}"/>
              </a:ext>
            </a:extLst>
          </p:cNvPr>
          <p:cNvCxnSpPr>
            <a:cxnSpLocks/>
            <a:stCxn id="429" idx="1"/>
            <a:endCxn id="430" idx="7"/>
          </p:cNvCxnSpPr>
          <p:nvPr/>
        </p:nvCxnSpPr>
        <p:spPr>
          <a:xfrm flipH="1" flipV="1">
            <a:off x="8584584" y="4488891"/>
            <a:ext cx="318430" cy="34181"/>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1" name="Straight Connector 310">
            <a:extLst>
              <a:ext uri="{FF2B5EF4-FFF2-40B4-BE49-F238E27FC236}">
                <a16:creationId xmlns:a16="http://schemas.microsoft.com/office/drawing/2014/main" id="{508A14D4-D234-4362-BE95-EFA56F7F580B}"/>
              </a:ext>
            </a:extLst>
          </p:cNvPr>
          <p:cNvCxnSpPr>
            <a:cxnSpLocks/>
            <a:stCxn id="428" idx="7"/>
            <a:endCxn id="431" idx="4"/>
          </p:cNvCxnSpPr>
          <p:nvPr/>
        </p:nvCxnSpPr>
        <p:spPr>
          <a:xfrm flipV="1">
            <a:off x="7454856" y="4892896"/>
            <a:ext cx="209302" cy="306002"/>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2" name="Straight Connector 311">
            <a:extLst>
              <a:ext uri="{FF2B5EF4-FFF2-40B4-BE49-F238E27FC236}">
                <a16:creationId xmlns:a16="http://schemas.microsoft.com/office/drawing/2014/main" id="{8AB9F27B-6FAE-42AC-9570-5FA2DFF491B2}"/>
              </a:ext>
            </a:extLst>
          </p:cNvPr>
          <p:cNvCxnSpPr>
            <a:cxnSpLocks/>
            <a:stCxn id="431" idx="7"/>
            <a:endCxn id="430" idx="4"/>
          </p:cNvCxnSpPr>
          <p:nvPr/>
        </p:nvCxnSpPr>
        <p:spPr>
          <a:xfrm flipV="1">
            <a:off x="7965691" y="4453985"/>
            <a:ext cx="228406" cy="131221"/>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7" name="Straight Connector 316">
            <a:extLst>
              <a:ext uri="{FF2B5EF4-FFF2-40B4-BE49-F238E27FC236}">
                <a16:creationId xmlns:a16="http://schemas.microsoft.com/office/drawing/2014/main" id="{E95F7579-0291-4837-8105-63C537BF3663}"/>
              </a:ext>
            </a:extLst>
          </p:cNvPr>
          <p:cNvCxnSpPr>
            <a:cxnSpLocks/>
            <a:stCxn id="237" idx="2"/>
            <a:endCxn id="239" idx="6"/>
          </p:cNvCxnSpPr>
          <p:nvPr/>
        </p:nvCxnSpPr>
        <p:spPr>
          <a:xfrm flipH="1">
            <a:off x="8369089" y="5401419"/>
            <a:ext cx="403560" cy="27301"/>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0" name="Straight Connector 329">
            <a:extLst>
              <a:ext uri="{FF2B5EF4-FFF2-40B4-BE49-F238E27FC236}">
                <a16:creationId xmlns:a16="http://schemas.microsoft.com/office/drawing/2014/main" id="{9145DF12-3BAF-47CD-9E9E-C70B96CB5EA6}"/>
              </a:ext>
            </a:extLst>
          </p:cNvPr>
          <p:cNvCxnSpPr>
            <a:cxnSpLocks/>
            <a:stCxn id="431" idx="5"/>
            <a:endCxn id="239" idx="0"/>
          </p:cNvCxnSpPr>
          <p:nvPr/>
        </p:nvCxnSpPr>
        <p:spPr>
          <a:xfrm>
            <a:off x="7842595" y="4891093"/>
            <a:ext cx="219990" cy="416079"/>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7" name="Straight Connector 346">
            <a:extLst>
              <a:ext uri="{FF2B5EF4-FFF2-40B4-BE49-F238E27FC236}">
                <a16:creationId xmlns:a16="http://schemas.microsoft.com/office/drawing/2014/main" id="{AB149BA9-78D3-48CC-ACA6-B3926904E42C}"/>
              </a:ext>
            </a:extLst>
          </p:cNvPr>
          <p:cNvCxnSpPr>
            <a:cxnSpLocks/>
            <a:stCxn id="246" idx="2"/>
            <a:endCxn id="247" idx="6"/>
          </p:cNvCxnSpPr>
          <p:nvPr/>
        </p:nvCxnSpPr>
        <p:spPr>
          <a:xfrm flipH="1" flipV="1">
            <a:off x="1433173" y="3764657"/>
            <a:ext cx="949846" cy="196615"/>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22" name="Group 221">
            <a:extLst>
              <a:ext uri="{FF2B5EF4-FFF2-40B4-BE49-F238E27FC236}">
                <a16:creationId xmlns:a16="http://schemas.microsoft.com/office/drawing/2014/main" id="{F834AAFE-84A3-4FE7-A554-E73A09C78BA1}"/>
              </a:ext>
            </a:extLst>
          </p:cNvPr>
          <p:cNvGrpSpPr/>
          <p:nvPr/>
        </p:nvGrpSpPr>
        <p:grpSpPr>
          <a:xfrm>
            <a:off x="3425854" y="1664634"/>
            <a:ext cx="466302" cy="466302"/>
            <a:chOff x="1724949" y="2851929"/>
            <a:chExt cx="457200" cy="457200"/>
          </a:xfrm>
        </p:grpSpPr>
        <p:sp useBgFill="1">
          <p:nvSpPr>
            <p:cNvPr id="360" name="Oval 359">
              <a:extLst>
                <a:ext uri="{FF2B5EF4-FFF2-40B4-BE49-F238E27FC236}">
                  <a16:creationId xmlns:a16="http://schemas.microsoft.com/office/drawing/2014/main" id="{06B1A57D-C246-483F-AB1D-B9753342B812}"/>
                </a:ext>
              </a:extLst>
            </p:cNvPr>
            <p:cNvSpPr/>
            <p:nvPr/>
          </p:nvSpPr>
          <p:spPr bwMode="auto">
            <a:xfrm>
              <a:off x="1724949" y="2851929"/>
              <a:ext cx="457200" cy="457200"/>
            </a:xfrm>
            <a:prstGeom prst="ellipse">
              <a:avLst/>
            </a:prstGeom>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026" name="Picture 2" descr="See the source image">
              <a:extLst>
                <a:ext uri="{FF2B5EF4-FFF2-40B4-BE49-F238E27FC236}">
                  <a16:creationId xmlns:a16="http://schemas.microsoft.com/office/drawing/2014/main" id="{BD580388-ECD2-45AF-975E-8796EF1D01E3}"/>
                </a:ext>
              </a:extLst>
            </p:cNvPr>
            <p:cNvPicPr>
              <a:picLocks noChangeAspect="1" noChangeArrowheads="1"/>
            </p:cNvPicPr>
            <p:nvPr/>
          </p:nvPicPr>
          <p:blipFill>
            <a:blip r:embed="rId3">
              <a:biLevel thresh="50000"/>
              <a:extLst>
                <a:ext uri="{28A0092B-C50C-407E-A947-70E740481C1C}">
                  <a14:useLocalDpi xmlns:a14="http://schemas.microsoft.com/office/drawing/2010/main" val="0"/>
                </a:ext>
              </a:extLst>
            </a:blip>
            <a:srcRect/>
            <a:stretch>
              <a:fillRect/>
            </a:stretch>
          </p:blipFill>
          <p:spPr bwMode="auto">
            <a:xfrm>
              <a:off x="1793241" y="2986997"/>
              <a:ext cx="320618" cy="17690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27" name="Group 1026">
            <a:extLst>
              <a:ext uri="{FF2B5EF4-FFF2-40B4-BE49-F238E27FC236}">
                <a16:creationId xmlns:a16="http://schemas.microsoft.com/office/drawing/2014/main" id="{AB69D794-925A-46BA-82A1-6302B624CC35}"/>
              </a:ext>
            </a:extLst>
          </p:cNvPr>
          <p:cNvGrpSpPr/>
          <p:nvPr/>
        </p:nvGrpSpPr>
        <p:grpSpPr>
          <a:xfrm>
            <a:off x="1851878" y="3224140"/>
            <a:ext cx="466302" cy="466302"/>
            <a:chOff x="1896861" y="2824101"/>
            <a:chExt cx="457200" cy="457200"/>
          </a:xfrm>
        </p:grpSpPr>
        <p:sp useBgFill="1">
          <p:nvSpPr>
            <p:cNvPr id="367" name="Oval 366">
              <a:extLst>
                <a:ext uri="{FF2B5EF4-FFF2-40B4-BE49-F238E27FC236}">
                  <a16:creationId xmlns:a16="http://schemas.microsoft.com/office/drawing/2014/main" id="{A4AD6D97-8D7A-43CA-8A04-0358D9D24A55}"/>
                </a:ext>
              </a:extLst>
            </p:cNvPr>
            <p:cNvSpPr/>
            <p:nvPr/>
          </p:nvSpPr>
          <p:spPr bwMode="auto">
            <a:xfrm>
              <a:off x="1896861" y="2824101"/>
              <a:ext cx="457200" cy="457200"/>
            </a:xfrm>
            <a:prstGeom prst="ellipse">
              <a:avLst/>
            </a:prstGeom>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025" name="Picture 1024">
              <a:extLst>
                <a:ext uri="{FF2B5EF4-FFF2-40B4-BE49-F238E27FC236}">
                  <a16:creationId xmlns:a16="http://schemas.microsoft.com/office/drawing/2014/main" id="{1158F7FB-CDA1-489B-B400-C6564AC60745}"/>
                </a:ext>
              </a:extLst>
            </p:cNvPr>
            <p:cNvPicPr>
              <a:picLocks noChangeAspect="1"/>
            </p:cNvPicPr>
            <p:nvPr/>
          </p:nvPicPr>
          <p:blipFill rotWithShape="1">
            <a:blip r:embed="rId4"/>
            <a:srcRect/>
            <a:stretch/>
          </p:blipFill>
          <p:spPr>
            <a:xfrm>
              <a:off x="1908035" y="2835275"/>
              <a:ext cx="434852" cy="434852"/>
            </a:xfrm>
            <a:prstGeom prst="ellipse">
              <a:avLst/>
            </a:prstGeom>
            <a:ln>
              <a:noFill/>
            </a:ln>
          </p:spPr>
        </p:pic>
      </p:grpSp>
      <p:grpSp>
        <p:nvGrpSpPr>
          <p:cNvPr id="1030" name="Group 1029">
            <a:extLst>
              <a:ext uri="{FF2B5EF4-FFF2-40B4-BE49-F238E27FC236}">
                <a16:creationId xmlns:a16="http://schemas.microsoft.com/office/drawing/2014/main" id="{AA68E0F5-CA76-4662-838A-3512F6C08D8F}"/>
              </a:ext>
            </a:extLst>
          </p:cNvPr>
          <p:cNvGrpSpPr/>
          <p:nvPr/>
        </p:nvGrpSpPr>
        <p:grpSpPr>
          <a:xfrm>
            <a:off x="2791706" y="2666325"/>
            <a:ext cx="466302" cy="466302"/>
            <a:chOff x="2544684" y="2284726"/>
            <a:chExt cx="457200" cy="457200"/>
          </a:xfrm>
        </p:grpSpPr>
        <p:sp useBgFill="1">
          <p:nvSpPr>
            <p:cNvPr id="392" name="Oval 391">
              <a:extLst>
                <a:ext uri="{FF2B5EF4-FFF2-40B4-BE49-F238E27FC236}">
                  <a16:creationId xmlns:a16="http://schemas.microsoft.com/office/drawing/2014/main" id="{762ACFE8-C23F-4865-B1F7-FD17B7C665EA}"/>
                </a:ext>
              </a:extLst>
            </p:cNvPr>
            <p:cNvSpPr/>
            <p:nvPr/>
          </p:nvSpPr>
          <p:spPr bwMode="auto">
            <a:xfrm>
              <a:off x="2544684" y="2284726"/>
              <a:ext cx="457200" cy="457200"/>
            </a:xfrm>
            <a:prstGeom prst="ellipse">
              <a:avLst/>
            </a:prstGeom>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029" name="Picture 1028">
              <a:extLst>
                <a:ext uri="{FF2B5EF4-FFF2-40B4-BE49-F238E27FC236}">
                  <a16:creationId xmlns:a16="http://schemas.microsoft.com/office/drawing/2014/main" id="{7984488F-A587-46F3-A0D7-8F8BCFE50AC3}"/>
                </a:ext>
              </a:extLst>
            </p:cNvPr>
            <p:cNvPicPr>
              <a:picLocks noChangeAspect="1"/>
            </p:cNvPicPr>
            <p:nvPr/>
          </p:nvPicPr>
          <p:blipFill>
            <a:blip r:embed="rId5"/>
            <a:stretch>
              <a:fillRect/>
            </a:stretch>
          </p:blipFill>
          <p:spPr>
            <a:xfrm>
              <a:off x="2594469" y="2459184"/>
              <a:ext cx="357630" cy="108284"/>
            </a:xfrm>
            <a:prstGeom prst="rect">
              <a:avLst/>
            </a:prstGeom>
          </p:spPr>
        </p:pic>
      </p:grpSp>
      <p:grpSp>
        <p:nvGrpSpPr>
          <p:cNvPr id="1032" name="Group 1031">
            <a:extLst>
              <a:ext uri="{FF2B5EF4-FFF2-40B4-BE49-F238E27FC236}">
                <a16:creationId xmlns:a16="http://schemas.microsoft.com/office/drawing/2014/main" id="{535A0134-BD5B-4BC3-BFE9-E985DBED9B5B}"/>
              </a:ext>
            </a:extLst>
          </p:cNvPr>
          <p:cNvGrpSpPr/>
          <p:nvPr/>
        </p:nvGrpSpPr>
        <p:grpSpPr>
          <a:xfrm>
            <a:off x="4211318" y="2929604"/>
            <a:ext cx="466302" cy="466302"/>
            <a:chOff x="3352499" y="2284390"/>
            <a:chExt cx="457200" cy="457200"/>
          </a:xfrm>
        </p:grpSpPr>
        <p:sp useBgFill="1">
          <p:nvSpPr>
            <p:cNvPr id="394" name="Oval 393">
              <a:extLst>
                <a:ext uri="{FF2B5EF4-FFF2-40B4-BE49-F238E27FC236}">
                  <a16:creationId xmlns:a16="http://schemas.microsoft.com/office/drawing/2014/main" id="{E4197694-615C-4B52-AE10-B31DF58EC2CE}"/>
                </a:ext>
              </a:extLst>
            </p:cNvPr>
            <p:cNvSpPr/>
            <p:nvPr/>
          </p:nvSpPr>
          <p:spPr bwMode="auto">
            <a:xfrm>
              <a:off x="3352499" y="2284390"/>
              <a:ext cx="457200" cy="457200"/>
            </a:xfrm>
            <a:prstGeom prst="ellipse">
              <a:avLst/>
            </a:prstGeom>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031" name="Picture 1030">
              <a:extLst>
                <a:ext uri="{FF2B5EF4-FFF2-40B4-BE49-F238E27FC236}">
                  <a16:creationId xmlns:a16="http://schemas.microsoft.com/office/drawing/2014/main" id="{7AF46C6E-E671-422D-B9C1-F20453922D5C}"/>
                </a:ext>
              </a:extLst>
            </p:cNvPr>
            <p:cNvPicPr>
              <a:picLocks noChangeAspect="1"/>
            </p:cNvPicPr>
            <p:nvPr/>
          </p:nvPicPr>
          <p:blipFill>
            <a:blip r:embed="rId6">
              <a:biLevel thresh="50000"/>
            </a:blip>
            <a:stretch>
              <a:fillRect/>
            </a:stretch>
          </p:blipFill>
          <p:spPr>
            <a:xfrm>
              <a:off x="3447185" y="2395799"/>
              <a:ext cx="267828" cy="244110"/>
            </a:xfrm>
            <a:prstGeom prst="rect">
              <a:avLst/>
            </a:prstGeom>
          </p:spPr>
        </p:pic>
      </p:grpSp>
      <p:grpSp>
        <p:nvGrpSpPr>
          <p:cNvPr id="1038" name="Group 1037">
            <a:extLst>
              <a:ext uri="{FF2B5EF4-FFF2-40B4-BE49-F238E27FC236}">
                <a16:creationId xmlns:a16="http://schemas.microsoft.com/office/drawing/2014/main" id="{72086E81-5268-4686-B2B8-13AE148D7920}"/>
              </a:ext>
            </a:extLst>
          </p:cNvPr>
          <p:cNvGrpSpPr/>
          <p:nvPr/>
        </p:nvGrpSpPr>
        <p:grpSpPr>
          <a:xfrm>
            <a:off x="2093417" y="1807560"/>
            <a:ext cx="466302" cy="466302"/>
            <a:chOff x="401859" y="3990789"/>
            <a:chExt cx="457200" cy="457200"/>
          </a:xfrm>
        </p:grpSpPr>
        <p:sp useBgFill="1">
          <p:nvSpPr>
            <p:cNvPr id="395" name="Oval 394">
              <a:extLst>
                <a:ext uri="{FF2B5EF4-FFF2-40B4-BE49-F238E27FC236}">
                  <a16:creationId xmlns:a16="http://schemas.microsoft.com/office/drawing/2014/main" id="{CF845350-0416-461D-B3C0-047FDF7B4F6B}"/>
                </a:ext>
              </a:extLst>
            </p:cNvPr>
            <p:cNvSpPr/>
            <p:nvPr/>
          </p:nvSpPr>
          <p:spPr bwMode="auto">
            <a:xfrm>
              <a:off x="401859" y="3990789"/>
              <a:ext cx="457200" cy="457200"/>
            </a:xfrm>
            <a:prstGeom prst="ellipse">
              <a:avLst/>
            </a:prstGeom>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96" name="Freeform 16">
              <a:extLst>
                <a:ext uri="{FF2B5EF4-FFF2-40B4-BE49-F238E27FC236}">
                  <a16:creationId xmlns:a16="http://schemas.microsoft.com/office/drawing/2014/main" id="{79A48218-6482-47D4-82EA-2A56143E0645}"/>
                </a:ext>
              </a:extLst>
            </p:cNvPr>
            <p:cNvSpPr>
              <a:spLocks noChangeAspect="1"/>
            </p:cNvSpPr>
            <p:nvPr/>
          </p:nvSpPr>
          <p:spPr bwMode="black">
            <a:xfrm>
              <a:off x="509376" y="4074160"/>
              <a:ext cx="242166" cy="290458"/>
            </a:xfrm>
            <a:custGeom>
              <a:avLst/>
              <a:gdLst>
                <a:gd name="T0" fmla="*/ 1710 w 1710"/>
                <a:gd name="T1" fmla="*/ 1880 h 2051"/>
                <a:gd name="T2" fmla="*/ 1710 w 1710"/>
                <a:gd name="T3" fmla="*/ 1880 h 2051"/>
                <a:gd name="T4" fmla="*/ 1710 w 1710"/>
                <a:gd name="T5" fmla="*/ 176 h 2051"/>
                <a:gd name="T6" fmla="*/ 1101 w 1710"/>
                <a:gd name="T7" fmla="*/ 0 h 2051"/>
                <a:gd name="T8" fmla="*/ 3 w 1710"/>
                <a:gd name="T9" fmla="*/ 413 h 2051"/>
                <a:gd name="T10" fmla="*/ 0 w 1710"/>
                <a:gd name="T11" fmla="*/ 413 h 2051"/>
                <a:gd name="T12" fmla="*/ 0 w 1710"/>
                <a:gd name="T13" fmla="*/ 1645 h 2051"/>
                <a:gd name="T14" fmla="*/ 375 w 1710"/>
                <a:gd name="T15" fmla="*/ 1498 h 2051"/>
                <a:gd name="T16" fmla="*/ 375 w 1710"/>
                <a:gd name="T17" fmla="*/ 496 h 2051"/>
                <a:gd name="T18" fmla="*/ 1101 w 1710"/>
                <a:gd name="T19" fmla="*/ 323 h 2051"/>
                <a:gd name="T20" fmla="*/ 1101 w 1710"/>
                <a:gd name="T21" fmla="*/ 1797 h 2051"/>
                <a:gd name="T22" fmla="*/ 0 w 1710"/>
                <a:gd name="T23" fmla="*/ 1645 h 2051"/>
                <a:gd name="T24" fmla="*/ 1101 w 1710"/>
                <a:gd name="T25" fmla="*/ 2051 h 2051"/>
                <a:gd name="T26" fmla="*/ 1101 w 1710"/>
                <a:gd name="T27" fmla="*/ 2051 h 2051"/>
                <a:gd name="T28" fmla="*/ 1710 w 1710"/>
                <a:gd name="T29" fmla="*/ 1882 h 2051"/>
                <a:gd name="T30" fmla="*/ 1710 w 1710"/>
                <a:gd name="T31" fmla="*/ 1880 h 2051"/>
                <a:gd name="T32" fmla="*/ 1710 w 1710"/>
                <a:gd name="T33" fmla="*/ 1880 h 20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10" h="2051">
                  <a:moveTo>
                    <a:pt x="1710" y="1880"/>
                  </a:moveTo>
                  <a:lnTo>
                    <a:pt x="1710" y="1880"/>
                  </a:lnTo>
                  <a:lnTo>
                    <a:pt x="1710" y="176"/>
                  </a:lnTo>
                  <a:lnTo>
                    <a:pt x="1101" y="0"/>
                  </a:lnTo>
                  <a:lnTo>
                    <a:pt x="3" y="413"/>
                  </a:lnTo>
                  <a:lnTo>
                    <a:pt x="0" y="413"/>
                  </a:lnTo>
                  <a:lnTo>
                    <a:pt x="0" y="1645"/>
                  </a:lnTo>
                  <a:lnTo>
                    <a:pt x="375" y="1498"/>
                  </a:lnTo>
                  <a:lnTo>
                    <a:pt x="375" y="496"/>
                  </a:lnTo>
                  <a:lnTo>
                    <a:pt x="1101" y="323"/>
                  </a:lnTo>
                  <a:lnTo>
                    <a:pt x="1101" y="1797"/>
                  </a:lnTo>
                  <a:lnTo>
                    <a:pt x="0" y="1645"/>
                  </a:lnTo>
                  <a:lnTo>
                    <a:pt x="1101" y="2051"/>
                  </a:lnTo>
                  <a:lnTo>
                    <a:pt x="1101" y="2051"/>
                  </a:lnTo>
                  <a:lnTo>
                    <a:pt x="1710" y="1882"/>
                  </a:lnTo>
                  <a:lnTo>
                    <a:pt x="1710" y="1880"/>
                  </a:lnTo>
                  <a:lnTo>
                    <a:pt x="1710" y="1880"/>
                  </a:lnTo>
                  <a:close/>
                </a:path>
              </a:pathLst>
            </a:custGeom>
            <a:solidFill>
              <a:schemeClr val="tx1"/>
            </a:solidFill>
            <a:ln>
              <a:noFill/>
            </a:ln>
          </p:spPr>
          <p:txBody>
            <a:bodyPr vert="horz" wrap="square" lIns="93260" tIns="46630" rIns="93260" bIns="46630" numCol="1" anchor="t" anchorCtr="0" compatLnSpc="1">
              <a:prstTxWarp prst="textNoShape">
                <a:avLst/>
              </a:prstTxWarp>
            </a:bodyPr>
            <a:lstStyle/>
            <a:p>
              <a:pPr algn="ctr" defTabSz="932563">
                <a:defRPr/>
              </a:pPr>
              <a:endParaRPr lang="en-US">
                <a:solidFill>
                  <a:srgbClr val="1A1A1A"/>
                </a:solidFill>
                <a:latin typeface="Segoe UI"/>
              </a:endParaRPr>
            </a:p>
          </p:txBody>
        </p:sp>
      </p:grpSp>
      <p:cxnSp>
        <p:nvCxnSpPr>
          <p:cNvPr id="400" name="Straight Connector 399">
            <a:extLst>
              <a:ext uri="{FF2B5EF4-FFF2-40B4-BE49-F238E27FC236}">
                <a16:creationId xmlns:a16="http://schemas.microsoft.com/office/drawing/2014/main" id="{D6D7028F-95F6-4B14-9543-4FAA695EE205}"/>
              </a:ext>
            </a:extLst>
          </p:cNvPr>
          <p:cNvCxnSpPr>
            <a:cxnSpLocks/>
            <a:stCxn id="394" idx="1"/>
            <a:endCxn id="244" idx="5"/>
          </p:cNvCxnSpPr>
          <p:nvPr/>
        </p:nvCxnSpPr>
        <p:spPr>
          <a:xfrm flipH="1" flipV="1">
            <a:off x="3958360" y="2865959"/>
            <a:ext cx="321246" cy="131933"/>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1" name="Straight Connector 400">
            <a:extLst>
              <a:ext uri="{FF2B5EF4-FFF2-40B4-BE49-F238E27FC236}">
                <a16:creationId xmlns:a16="http://schemas.microsoft.com/office/drawing/2014/main" id="{34C11755-3984-408F-A7A5-B561AA2BA5B0}"/>
              </a:ext>
            </a:extLst>
          </p:cNvPr>
          <p:cNvCxnSpPr>
            <a:cxnSpLocks/>
            <a:stCxn id="360" idx="5"/>
            <a:endCxn id="234" idx="2"/>
          </p:cNvCxnSpPr>
          <p:nvPr/>
        </p:nvCxnSpPr>
        <p:spPr>
          <a:xfrm>
            <a:off x="3823868" y="2062648"/>
            <a:ext cx="584424" cy="232936"/>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3" name="Straight Connector 352">
            <a:extLst>
              <a:ext uri="{FF2B5EF4-FFF2-40B4-BE49-F238E27FC236}">
                <a16:creationId xmlns:a16="http://schemas.microsoft.com/office/drawing/2014/main" id="{ED5FFCD8-D9D9-49BC-88CC-B41EB4388ABF}"/>
              </a:ext>
            </a:extLst>
          </p:cNvPr>
          <p:cNvCxnSpPr>
            <a:cxnSpLocks/>
            <a:stCxn id="403" idx="2"/>
            <a:endCxn id="243" idx="6"/>
          </p:cNvCxnSpPr>
          <p:nvPr/>
        </p:nvCxnSpPr>
        <p:spPr>
          <a:xfrm flipH="1" flipV="1">
            <a:off x="870111" y="2597731"/>
            <a:ext cx="318612" cy="59433"/>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useBgFill="1">
        <p:nvSpPr>
          <p:cNvPr id="403" name="Oval 402">
            <a:extLst>
              <a:ext uri="{FF2B5EF4-FFF2-40B4-BE49-F238E27FC236}">
                <a16:creationId xmlns:a16="http://schemas.microsoft.com/office/drawing/2014/main" id="{48BDD2F4-D55E-4838-A6B1-073B0C69A00E}"/>
              </a:ext>
            </a:extLst>
          </p:cNvPr>
          <p:cNvSpPr/>
          <p:nvPr/>
        </p:nvSpPr>
        <p:spPr bwMode="auto">
          <a:xfrm rot="565764">
            <a:off x="1185182" y="2438113"/>
            <a:ext cx="523937" cy="523937"/>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414" name="Group 413">
            <a:extLst>
              <a:ext uri="{FF2B5EF4-FFF2-40B4-BE49-F238E27FC236}">
                <a16:creationId xmlns:a16="http://schemas.microsoft.com/office/drawing/2014/main" id="{E06214FF-F352-45B5-A53B-5420A333A35A}"/>
              </a:ext>
            </a:extLst>
          </p:cNvPr>
          <p:cNvGrpSpPr/>
          <p:nvPr/>
        </p:nvGrpSpPr>
        <p:grpSpPr>
          <a:xfrm>
            <a:off x="1207367" y="2498408"/>
            <a:ext cx="466302" cy="466302"/>
            <a:chOff x="-3541236" y="2776286"/>
            <a:chExt cx="457200" cy="457200"/>
          </a:xfrm>
        </p:grpSpPr>
        <p:pic>
          <p:nvPicPr>
            <p:cNvPr id="415" name="Picture 414">
              <a:extLst>
                <a:ext uri="{FF2B5EF4-FFF2-40B4-BE49-F238E27FC236}">
                  <a16:creationId xmlns:a16="http://schemas.microsoft.com/office/drawing/2014/main" id="{C5A11F83-E580-4C4A-A7EB-0A5BBCB8FCEF}"/>
                </a:ext>
              </a:extLst>
            </p:cNvPr>
            <p:cNvPicPr>
              <a:picLocks noChangeAspect="1"/>
            </p:cNvPicPr>
            <p:nvPr/>
          </p:nvPicPr>
          <p:blipFill>
            <a:blip r:embed="rId7">
              <a:biLevel thresh="75000"/>
            </a:blip>
            <a:stretch>
              <a:fillRect/>
            </a:stretch>
          </p:blipFill>
          <p:spPr>
            <a:xfrm>
              <a:off x="-3541236" y="2842561"/>
              <a:ext cx="457200" cy="324650"/>
            </a:xfrm>
            <a:prstGeom prst="rect">
              <a:avLst/>
            </a:prstGeom>
          </p:spPr>
        </p:pic>
        <p:pic>
          <p:nvPicPr>
            <p:cNvPr id="416" name="Picture 415">
              <a:extLst>
                <a:ext uri="{FF2B5EF4-FFF2-40B4-BE49-F238E27FC236}">
                  <a16:creationId xmlns:a16="http://schemas.microsoft.com/office/drawing/2014/main" id="{D713A6EB-B608-4CC4-8D4F-7661A04B0325}"/>
                </a:ext>
              </a:extLst>
            </p:cNvPr>
            <p:cNvPicPr>
              <a:picLocks noChangeAspect="1"/>
            </p:cNvPicPr>
            <p:nvPr/>
          </p:nvPicPr>
          <p:blipFill>
            <a:blip r:embed="rId8"/>
            <a:stretch>
              <a:fillRect/>
            </a:stretch>
          </p:blipFill>
          <p:spPr>
            <a:xfrm>
              <a:off x="-3541236" y="2776286"/>
              <a:ext cx="457200" cy="457200"/>
            </a:xfrm>
            <a:prstGeom prst="rect">
              <a:avLst/>
            </a:prstGeom>
          </p:spPr>
        </p:pic>
      </p:grpSp>
      <p:cxnSp>
        <p:nvCxnSpPr>
          <p:cNvPr id="447" name="Straight Connector 446">
            <a:extLst>
              <a:ext uri="{FF2B5EF4-FFF2-40B4-BE49-F238E27FC236}">
                <a16:creationId xmlns:a16="http://schemas.microsoft.com/office/drawing/2014/main" id="{02E2489E-5224-4B05-AE1C-FB106A8347DA}"/>
              </a:ext>
            </a:extLst>
          </p:cNvPr>
          <p:cNvCxnSpPr>
            <a:cxnSpLocks/>
            <a:stCxn id="247" idx="1"/>
            <a:endCxn id="243" idx="5"/>
          </p:cNvCxnSpPr>
          <p:nvPr/>
        </p:nvCxnSpPr>
        <p:spPr>
          <a:xfrm flipH="1" flipV="1">
            <a:off x="801823" y="2762594"/>
            <a:ext cx="269596" cy="768122"/>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8" name="Straight Connector 447">
            <a:extLst>
              <a:ext uri="{FF2B5EF4-FFF2-40B4-BE49-F238E27FC236}">
                <a16:creationId xmlns:a16="http://schemas.microsoft.com/office/drawing/2014/main" id="{E76E11CD-FB32-46A6-8A5C-34DA1BF62D6D}"/>
              </a:ext>
            </a:extLst>
          </p:cNvPr>
          <p:cNvCxnSpPr>
            <a:cxnSpLocks/>
            <a:stCxn id="392" idx="3"/>
            <a:endCxn id="1025" idx="6"/>
          </p:cNvCxnSpPr>
          <p:nvPr/>
        </p:nvCxnSpPr>
        <p:spPr>
          <a:xfrm flipH="1">
            <a:off x="2306783" y="3064339"/>
            <a:ext cx="553211" cy="392952"/>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9" name="Straight Connector 448">
            <a:extLst>
              <a:ext uri="{FF2B5EF4-FFF2-40B4-BE49-F238E27FC236}">
                <a16:creationId xmlns:a16="http://schemas.microsoft.com/office/drawing/2014/main" id="{DAB620DD-79CF-4C7D-ACE7-4B31ABF1BD1E}"/>
              </a:ext>
            </a:extLst>
          </p:cNvPr>
          <p:cNvCxnSpPr>
            <a:cxnSpLocks/>
            <a:stCxn id="398" idx="3"/>
            <a:endCxn id="1025" idx="0"/>
          </p:cNvCxnSpPr>
          <p:nvPr/>
        </p:nvCxnSpPr>
        <p:spPr>
          <a:xfrm flipH="1">
            <a:off x="2085029" y="2920254"/>
            <a:ext cx="91434" cy="315283"/>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1" name="Straight Connector 450">
            <a:extLst>
              <a:ext uri="{FF2B5EF4-FFF2-40B4-BE49-F238E27FC236}">
                <a16:creationId xmlns:a16="http://schemas.microsoft.com/office/drawing/2014/main" id="{3D2D5ED1-D4CB-48DE-98C6-75EB4922AC7C}"/>
              </a:ext>
            </a:extLst>
          </p:cNvPr>
          <p:cNvCxnSpPr>
            <a:cxnSpLocks/>
            <a:stCxn id="395" idx="4"/>
            <a:endCxn id="398" idx="0"/>
          </p:cNvCxnSpPr>
          <p:nvPr/>
        </p:nvCxnSpPr>
        <p:spPr>
          <a:xfrm>
            <a:off x="2326569" y="2273862"/>
            <a:ext cx="14757" cy="248378"/>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2" name="Straight Connector 451">
            <a:extLst>
              <a:ext uri="{FF2B5EF4-FFF2-40B4-BE49-F238E27FC236}">
                <a16:creationId xmlns:a16="http://schemas.microsoft.com/office/drawing/2014/main" id="{20F8D7EB-89EB-48B6-8B7C-41B7BF7D7048}"/>
              </a:ext>
            </a:extLst>
          </p:cNvPr>
          <p:cNvCxnSpPr>
            <a:cxnSpLocks/>
            <a:stCxn id="391" idx="0"/>
            <a:endCxn id="377" idx="5"/>
          </p:cNvCxnSpPr>
          <p:nvPr/>
        </p:nvCxnSpPr>
        <p:spPr>
          <a:xfrm flipH="1" flipV="1">
            <a:off x="3041010" y="1671387"/>
            <a:ext cx="32863" cy="378159"/>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3" name="Straight Connector 452">
            <a:extLst>
              <a:ext uri="{FF2B5EF4-FFF2-40B4-BE49-F238E27FC236}">
                <a16:creationId xmlns:a16="http://schemas.microsoft.com/office/drawing/2014/main" id="{AF361C8B-4EFB-4F47-9CD2-94710552B150}"/>
              </a:ext>
            </a:extLst>
          </p:cNvPr>
          <p:cNvCxnSpPr>
            <a:cxnSpLocks/>
            <a:stCxn id="392" idx="1"/>
            <a:endCxn id="395" idx="5"/>
          </p:cNvCxnSpPr>
          <p:nvPr/>
        </p:nvCxnSpPr>
        <p:spPr>
          <a:xfrm flipH="1" flipV="1">
            <a:off x="2491432" y="2205574"/>
            <a:ext cx="368563" cy="529039"/>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5" name="Straight Connector 454">
            <a:extLst>
              <a:ext uri="{FF2B5EF4-FFF2-40B4-BE49-F238E27FC236}">
                <a16:creationId xmlns:a16="http://schemas.microsoft.com/office/drawing/2014/main" id="{D1C97A1E-888A-4F11-901A-60C9CA330E0B}"/>
              </a:ext>
            </a:extLst>
          </p:cNvPr>
          <p:cNvCxnSpPr>
            <a:cxnSpLocks/>
            <a:endCxn id="424" idx="1"/>
          </p:cNvCxnSpPr>
          <p:nvPr/>
        </p:nvCxnSpPr>
        <p:spPr>
          <a:xfrm>
            <a:off x="3485090" y="3568439"/>
            <a:ext cx="88662" cy="207474"/>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962682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78"/>
                                        </p:tgtEl>
                                        <p:attrNameLst>
                                          <p:attrName>style.visibility</p:attrName>
                                        </p:attrNameLst>
                                      </p:cBhvr>
                                      <p:to>
                                        <p:strVal val="visible"/>
                                      </p:to>
                                    </p:set>
                                    <p:animEffect transition="in" filter="fade">
                                      <p:cBhvr>
                                        <p:cTn id="7" dur="500"/>
                                        <p:tgtEl>
                                          <p:spTgt spid="37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75"/>
                                        </p:tgtEl>
                                        <p:attrNameLst>
                                          <p:attrName>style.visibility</p:attrName>
                                        </p:attrNameLst>
                                      </p:cBhvr>
                                      <p:to>
                                        <p:strVal val="visible"/>
                                      </p:to>
                                    </p:set>
                                    <p:animEffect transition="in" filter="fade">
                                      <p:cBhvr>
                                        <p:cTn id="10" dur="500"/>
                                        <p:tgtEl>
                                          <p:spTgt spid="375"/>
                                        </p:tgtEl>
                                      </p:cBhvr>
                                    </p:animEffect>
                                  </p:childTnLst>
                                </p:cTn>
                              </p:par>
                              <p:par>
                                <p:cTn id="11" presetID="10" presetClass="entr" presetSubtype="0" fill="hold" nodeType="withEffect">
                                  <p:stCondLst>
                                    <p:cond delay="0"/>
                                  </p:stCondLst>
                                  <p:childTnLst>
                                    <p:set>
                                      <p:cBhvr>
                                        <p:cTn id="12" dur="1" fill="hold">
                                          <p:stCondLst>
                                            <p:cond delay="0"/>
                                          </p:stCondLst>
                                        </p:cTn>
                                        <p:tgtEl>
                                          <p:spTgt spid="610"/>
                                        </p:tgtEl>
                                        <p:attrNameLst>
                                          <p:attrName>style.visibility</p:attrName>
                                        </p:attrNameLst>
                                      </p:cBhvr>
                                      <p:to>
                                        <p:strVal val="visible"/>
                                      </p:to>
                                    </p:set>
                                    <p:animEffect transition="in" filter="fade">
                                      <p:cBhvr>
                                        <p:cTn id="13" dur="500"/>
                                        <p:tgtEl>
                                          <p:spTgt spid="610"/>
                                        </p:tgtEl>
                                      </p:cBhvr>
                                    </p:animEffect>
                                  </p:childTnLst>
                                </p:cTn>
                              </p:par>
                              <p:par>
                                <p:cTn id="14" presetID="10" presetClass="entr" presetSubtype="0" fill="hold" nodeType="withEffect">
                                  <p:stCondLst>
                                    <p:cond delay="0"/>
                                  </p:stCondLst>
                                  <p:childTnLst>
                                    <p:set>
                                      <p:cBhvr>
                                        <p:cTn id="15" dur="1" fill="hold">
                                          <p:stCondLst>
                                            <p:cond delay="0"/>
                                          </p:stCondLst>
                                        </p:cTn>
                                        <p:tgtEl>
                                          <p:spTgt spid="596"/>
                                        </p:tgtEl>
                                        <p:attrNameLst>
                                          <p:attrName>style.visibility</p:attrName>
                                        </p:attrNameLst>
                                      </p:cBhvr>
                                      <p:to>
                                        <p:strVal val="visible"/>
                                      </p:to>
                                    </p:set>
                                    <p:animEffect transition="in" filter="fade">
                                      <p:cBhvr>
                                        <p:cTn id="16" dur="500"/>
                                        <p:tgtEl>
                                          <p:spTgt spid="596"/>
                                        </p:tgtEl>
                                      </p:cBhvr>
                                    </p:animEffect>
                                  </p:childTnLst>
                                </p:cTn>
                              </p:par>
                              <p:par>
                                <p:cTn id="17" presetID="10" presetClass="entr" presetSubtype="0" fill="hold" nodeType="withEffect">
                                  <p:stCondLst>
                                    <p:cond delay="0"/>
                                  </p:stCondLst>
                                  <p:childTnLst>
                                    <p:set>
                                      <p:cBhvr>
                                        <p:cTn id="18" dur="1" fill="hold">
                                          <p:stCondLst>
                                            <p:cond delay="0"/>
                                          </p:stCondLst>
                                        </p:cTn>
                                        <p:tgtEl>
                                          <p:spTgt spid="592"/>
                                        </p:tgtEl>
                                        <p:attrNameLst>
                                          <p:attrName>style.visibility</p:attrName>
                                        </p:attrNameLst>
                                      </p:cBhvr>
                                      <p:to>
                                        <p:strVal val="visible"/>
                                      </p:to>
                                    </p:set>
                                    <p:animEffect transition="in" filter="fade">
                                      <p:cBhvr>
                                        <p:cTn id="19" dur="500"/>
                                        <p:tgtEl>
                                          <p:spTgt spid="59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04"/>
                                        </p:tgtEl>
                                        <p:attrNameLst>
                                          <p:attrName>style.visibility</p:attrName>
                                        </p:attrNameLst>
                                      </p:cBhvr>
                                      <p:to>
                                        <p:strVal val="visible"/>
                                      </p:to>
                                    </p:set>
                                    <p:animEffect transition="in" filter="fade">
                                      <p:cBhvr>
                                        <p:cTn id="22" dur="500"/>
                                        <p:tgtEl>
                                          <p:spTgt spid="404"/>
                                        </p:tgtEl>
                                      </p:cBhvr>
                                    </p:animEffect>
                                  </p:childTnLst>
                                </p:cTn>
                              </p:par>
                              <p:par>
                                <p:cTn id="23" presetID="10" presetClass="entr" presetSubtype="0" fill="hold" nodeType="withEffect">
                                  <p:stCondLst>
                                    <p:cond delay="0"/>
                                  </p:stCondLst>
                                  <p:childTnLst>
                                    <p:set>
                                      <p:cBhvr>
                                        <p:cTn id="24" dur="1" fill="hold">
                                          <p:stCondLst>
                                            <p:cond delay="0"/>
                                          </p:stCondLst>
                                        </p:cTn>
                                        <p:tgtEl>
                                          <p:spTgt spid="270"/>
                                        </p:tgtEl>
                                        <p:attrNameLst>
                                          <p:attrName>style.visibility</p:attrName>
                                        </p:attrNameLst>
                                      </p:cBhvr>
                                      <p:to>
                                        <p:strVal val="visible"/>
                                      </p:to>
                                    </p:set>
                                    <p:animEffect transition="in" filter="fade">
                                      <p:cBhvr>
                                        <p:cTn id="25" dur="500"/>
                                        <p:tgtEl>
                                          <p:spTgt spid="27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68"/>
                                        </p:tgtEl>
                                        <p:attrNameLst>
                                          <p:attrName>style.visibility</p:attrName>
                                        </p:attrNameLst>
                                      </p:cBhvr>
                                      <p:to>
                                        <p:strVal val="visible"/>
                                      </p:to>
                                    </p:set>
                                    <p:animEffect transition="in" filter="fade">
                                      <p:cBhvr>
                                        <p:cTn id="28" dur="500"/>
                                        <p:tgtEl>
                                          <p:spTgt spid="268"/>
                                        </p:tgtEl>
                                      </p:cBhvr>
                                    </p:animEffect>
                                  </p:childTnLst>
                                </p:cTn>
                              </p:par>
                              <p:par>
                                <p:cTn id="29" presetID="10" presetClass="entr" presetSubtype="0" fill="hold" nodeType="with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fade">
                                      <p:cBhvr>
                                        <p:cTn id="31" dur="500"/>
                                        <p:tgtEl>
                                          <p:spTgt spid="4"/>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74"/>
                                        </p:tgtEl>
                                        <p:attrNameLst>
                                          <p:attrName>style.visibility</p:attrName>
                                        </p:attrNameLst>
                                      </p:cBhvr>
                                      <p:to>
                                        <p:strVal val="visible"/>
                                      </p:to>
                                    </p:set>
                                    <p:animEffect transition="in" filter="fade">
                                      <p:cBhvr>
                                        <p:cTn id="34" dur="500"/>
                                        <p:tgtEl>
                                          <p:spTgt spid="374"/>
                                        </p:tgtEl>
                                      </p:cBhvr>
                                    </p:animEffect>
                                  </p:childTnLst>
                                </p:cTn>
                              </p:par>
                            </p:childTnLst>
                          </p:cTn>
                        </p:par>
                        <p:par>
                          <p:cTn id="35" fill="hold">
                            <p:stCondLst>
                              <p:cond delay="500"/>
                            </p:stCondLst>
                            <p:childTnLst>
                              <p:par>
                                <p:cTn id="36" presetID="16" presetClass="entr" presetSubtype="37" fill="hold" nodeType="afterEffect">
                                  <p:stCondLst>
                                    <p:cond delay="0"/>
                                  </p:stCondLst>
                                  <p:childTnLst>
                                    <p:set>
                                      <p:cBhvr>
                                        <p:cTn id="37" dur="1" fill="hold">
                                          <p:stCondLst>
                                            <p:cond delay="0"/>
                                          </p:stCondLst>
                                        </p:cTn>
                                        <p:tgtEl>
                                          <p:spTgt spid="176"/>
                                        </p:tgtEl>
                                        <p:attrNameLst>
                                          <p:attrName>style.visibility</p:attrName>
                                        </p:attrNameLst>
                                      </p:cBhvr>
                                      <p:to>
                                        <p:strVal val="visible"/>
                                      </p:to>
                                    </p:set>
                                    <p:animEffect transition="in" filter="barn(outVertical)">
                                      <p:cBhvr>
                                        <p:cTn id="38" dur="500"/>
                                        <p:tgtEl>
                                          <p:spTgt spid="176"/>
                                        </p:tgtEl>
                                      </p:cBhvr>
                                    </p:animEffect>
                                  </p:childTnLst>
                                </p:cTn>
                              </p:par>
                              <p:par>
                                <p:cTn id="39" presetID="16" presetClass="entr" presetSubtype="37" fill="hold" nodeType="withEffect">
                                  <p:stCondLst>
                                    <p:cond delay="0"/>
                                  </p:stCondLst>
                                  <p:childTnLst>
                                    <p:set>
                                      <p:cBhvr>
                                        <p:cTn id="40" dur="1" fill="hold">
                                          <p:stCondLst>
                                            <p:cond delay="0"/>
                                          </p:stCondLst>
                                        </p:cTn>
                                        <p:tgtEl>
                                          <p:spTgt spid="179"/>
                                        </p:tgtEl>
                                        <p:attrNameLst>
                                          <p:attrName>style.visibility</p:attrName>
                                        </p:attrNameLst>
                                      </p:cBhvr>
                                      <p:to>
                                        <p:strVal val="visible"/>
                                      </p:to>
                                    </p:set>
                                    <p:animEffect transition="in" filter="barn(outVertical)">
                                      <p:cBhvr>
                                        <p:cTn id="41" dur="500"/>
                                        <p:tgtEl>
                                          <p:spTgt spid="179"/>
                                        </p:tgtEl>
                                      </p:cBhvr>
                                    </p:animEffect>
                                  </p:childTnLst>
                                </p:cTn>
                              </p:par>
                              <p:par>
                                <p:cTn id="42" presetID="16" presetClass="entr" presetSubtype="37" fill="hold" nodeType="withEffect">
                                  <p:stCondLst>
                                    <p:cond delay="0"/>
                                  </p:stCondLst>
                                  <p:childTnLst>
                                    <p:set>
                                      <p:cBhvr>
                                        <p:cTn id="43" dur="1" fill="hold">
                                          <p:stCondLst>
                                            <p:cond delay="0"/>
                                          </p:stCondLst>
                                        </p:cTn>
                                        <p:tgtEl>
                                          <p:spTgt spid="194"/>
                                        </p:tgtEl>
                                        <p:attrNameLst>
                                          <p:attrName>style.visibility</p:attrName>
                                        </p:attrNameLst>
                                      </p:cBhvr>
                                      <p:to>
                                        <p:strVal val="visible"/>
                                      </p:to>
                                    </p:set>
                                    <p:animEffect transition="in" filter="barn(outVertical)">
                                      <p:cBhvr>
                                        <p:cTn id="44" dur="500"/>
                                        <p:tgtEl>
                                          <p:spTgt spid="194"/>
                                        </p:tgtEl>
                                      </p:cBhvr>
                                    </p:animEffect>
                                  </p:childTnLst>
                                </p:cTn>
                              </p:par>
                              <p:par>
                                <p:cTn id="45" presetID="16" presetClass="entr" presetSubtype="37" fill="hold" nodeType="withEffect">
                                  <p:stCondLst>
                                    <p:cond delay="0"/>
                                  </p:stCondLst>
                                  <p:childTnLst>
                                    <p:set>
                                      <p:cBhvr>
                                        <p:cTn id="46" dur="1" fill="hold">
                                          <p:stCondLst>
                                            <p:cond delay="0"/>
                                          </p:stCondLst>
                                        </p:cTn>
                                        <p:tgtEl>
                                          <p:spTgt spid="202"/>
                                        </p:tgtEl>
                                        <p:attrNameLst>
                                          <p:attrName>style.visibility</p:attrName>
                                        </p:attrNameLst>
                                      </p:cBhvr>
                                      <p:to>
                                        <p:strVal val="visible"/>
                                      </p:to>
                                    </p:set>
                                    <p:animEffect transition="in" filter="barn(outVertical)">
                                      <p:cBhvr>
                                        <p:cTn id="47" dur="500"/>
                                        <p:tgtEl>
                                          <p:spTgt spid="202"/>
                                        </p:tgtEl>
                                      </p:cBhvr>
                                    </p:animEffect>
                                  </p:childTnLst>
                                </p:cTn>
                              </p:par>
                              <p:par>
                                <p:cTn id="48" presetID="16" presetClass="entr" presetSubtype="37" fill="hold" nodeType="withEffect">
                                  <p:stCondLst>
                                    <p:cond delay="0"/>
                                  </p:stCondLst>
                                  <p:childTnLst>
                                    <p:set>
                                      <p:cBhvr>
                                        <p:cTn id="49" dur="1" fill="hold">
                                          <p:stCondLst>
                                            <p:cond delay="0"/>
                                          </p:stCondLst>
                                        </p:cTn>
                                        <p:tgtEl>
                                          <p:spTgt spid="211"/>
                                        </p:tgtEl>
                                        <p:attrNameLst>
                                          <p:attrName>style.visibility</p:attrName>
                                        </p:attrNameLst>
                                      </p:cBhvr>
                                      <p:to>
                                        <p:strVal val="visible"/>
                                      </p:to>
                                    </p:set>
                                    <p:animEffect transition="in" filter="barn(outVertical)">
                                      <p:cBhvr>
                                        <p:cTn id="50" dur="500"/>
                                        <p:tgtEl>
                                          <p:spTgt spid="211"/>
                                        </p:tgtEl>
                                      </p:cBhvr>
                                    </p:animEffect>
                                  </p:childTnLst>
                                </p:cTn>
                              </p:par>
                              <p:par>
                                <p:cTn id="51" presetID="16" presetClass="entr" presetSubtype="37" fill="hold" nodeType="withEffect">
                                  <p:stCondLst>
                                    <p:cond delay="0"/>
                                  </p:stCondLst>
                                  <p:childTnLst>
                                    <p:set>
                                      <p:cBhvr>
                                        <p:cTn id="52" dur="1" fill="hold">
                                          <p:stCondLst>
                                            <p:cond delay="0"/>
                                          </p:stCondLst>
                                        </p:cTn>
                                        <p:tgtEl>
                                          <p:spTgt spid="216"/>
                                        </p:tgtEl>
                                        <p:attrNameLst>
                                          <p:attrName>style.visibility</p:attrName>
                                        </p:attrNameLst>
                                      </p:cBhvr>
                                      <p:to>
                                        <p:strVal val="visible"/>
                                      </p:to>
                                    </p:set>
                                    <p:animEffect transition="in" filter="barn(outVertical)">
                                      <p:cBhvr>
                                        <p:cTn id="53" dur="500"/>
                                        <p:tgtEl>
                                          <p:spTgt spid="216"/>
                                        </p:tgtEl>
                                      </p:cBhvr>
                                    </p:animEffect>
                                  </p:childTnLst>
                                </p:cTn>
                              </p:par>
                              <p:par>
                                <p:cTn id="54" presetID="16" presetClass="entr" presetSubtype="37" fill="hold" nodeType="withEffect">
                                  <p:stCondLst>
                                    <p:cond delay="0"/>
                                  </p:stCondLst>
                                  <p:childTnLst>
                                    <p:set>
                                      <p:cBhvr>
                                        <p:cTn id="55" dur="1" fill="hold">
                                          <p:stCondLst>
                                            <p:cond delay="0"/>
                                          </p:stCondLst>
                                        </p:cTn>
                                        <p:tgtEl>
                                          <p:spTgt spid="223"/>
                                        </p:tgtEl>
                                        <p:attrNameLst>
                                          <p:attrName>style.visibility</p:attrName>
                                        </p:attrNameLst>
                                      </p:cBhvr>
                                      <p:to>
                                        <p:strVal val="visible"/>
                                      </p:to>
                                    </p:set>
                                    <p:animEffect transition="in" filter="barn(outVertical)">
                                      <p:cBhvr>
                                        <p:cTn id="56" dur="500"/>
                                        <p:tgtEl>
                                          <p:spTgt spid="223"/>
                                        </p:tgtEl>
                                      </p:cBhvr>
                                    </p:animEffect>
                                  </p:childTnLst>
                                </p:cTn>
                              </p:par>
                              <p:par>
                                <p:cTn id="57" presetID="16" presetClass="entr" presetSubtype="37" fill="hold" nodeType="withEffect">
                                  <p:stCondLst>
                                    <p:cond delay="0"/>
                                  </p:stCondLst>
                                  <p:childTnLst>
                                    <p:set>
                                      <p:cBhvr>
                                        <p:cTn id="58" dur="1" fill="hold">
                                          <p:stCondLst>
                                            <p:cond delay="0"/>
                                          </p:stCondLst>
                                        </p:cTn>
                                        <p:tgtEl>
                                          <p:spTgt spid="226"/>
                                        </p:tgtEl>
                                        <p:attrNameLst>
                                          <p:attrName>style.visibility</p:attrName>
                                        </p:attrNameLst>
                                      </p:cBhvr>
                                      <p:to>
                                        <p:strVal val="visible"/>
                                      </p:to>
                                    </p:set>
                                    <p:animEffect transition="in" filter="barn(outVertical)">
                                      <p:cBhvr>
                                        <p:cTn id="59" dur="500"/>
                                        <p:tgtEl>
                                          <p:spTgt spid="226"/>
                                        </p:tgtEl>
                                      </p:cBhvr>
                                    </p:animEffect>
                                  </p:childTnLst>
                                </p:cTn>
                              </p:par>
                              <p:par>
                                <p:cTn id="60" presetID="16" presetClass="entr" presetSubtype="37" fill="hold" nodeType="withEffect">
                                  <p:stCondLst>
                                    <p:cond delay="0"/>
                                  </p:stCondLst>
                                  <p:childTnLst>
                                    <p:set>
                                      <p:cBhvr>
                                        <p:cTn id="61" dur="1" fill="hold">
                                          <p:stCondLst>
                                            <p:cond delay="0"/>
                                          </p:stCondLst>
                                        </p:cTn>
                                        <p:tgtEl>
                                          <p:spTgt spid="231"/>
                                        </p:tgtEl>
                                        <p:attrNameLst>
                                          <p:attrName>style.visibility</p:attrName>
                                        </p:attrNameLst>
                                      </p:cBhvr>
                                      <p:to>
                                        <p:strVal val="visible"/>
                                      </p:to>
                                    </p:set>
                                    <p:animEffect transition="in" filter="barn(outVertical)">
                                      <p:cBhvr>
                                        <p:cTn id="62" dur="500"/>
                                        <p:tgtEl>
                                          <p:spTgt spid="231"/>
                                        </p:tgtEl>
                                      </p:cBhvr>
                                    </p:animEffect>
                                  </p:childTnLst>
                                </p:cTn>
                              </p:par>
                              <p:par>
                                <p:cTn id="63" presetID="16" presetClass="entr" presetSubtype="37" fill="hold" nodeType="withEffect">
                                  <p:stCondLst>
                                    <p:cond delay="0"/>
                                  </p:stCondLst>
                                  <p:childTnLst>
                                    <p:set>
                                      <p:cBhvr>
                                        <p:cTn id="64" dur="1" fill="hold">
                                          <p:stCondLst>
                                            <p:cond delay="0"/>
                                          </p:stCondLst>
                                        </p:cTn>
                                        <p:tgtEl>
                                          <p:spTgt spid="238"/>
                                        </p:tgtEl>
                                        <p:attrNameLst>
                                          <p:attrName>style.visibility</p:attrName>
                                        </p:attrNameLst>
                                      </p:cBhvr>
                                      <p:to>
                                        <p:strVal val="visible"/>
                                      </p:to>
                                    </p:set>
                                    <p:animEffect transition="in" filter="barn(outVertical)">
                                      <p:cBhvr>
                                        <p:cTn id="65" dur="500"/>
                                        <p:tgtEl>
                                          <p:spTgt spid="238"/>
                                        </p:tgtEl>
                                      </p:cBhvr>
                                    </p:animEffect>
                                  </p:childTnLst>
                                </p:cTn>
                              </p:par>
                              <p:par>
                                <p:cTn id="66" presetID="16" presetClass="entr" presetSubtype="37" fill="hold" nodeType="withEffect">
                                  <p:stCondLst>
                                    <p:cond delay="0"/>
                                  </p:stCondLst>
                                  <p:childTnLst>
                                    <p:set>
                                      <p:cBhvr>
                                        <p:cTn id="67" dur="1" fill="hold">
                                          <p:stCondLst>
                                            <p:cond delay="0"/>
                                          </p:stCondLst>
                                        </p:cTn>
                                        <p:tgtEl>
                                          <p:spTgt spid="245"/>
                                        </p:tgtEl>
                                        <p:attrNameLst>
                                          <p:attrName>style.visibility</p:attrName>
                                        </p:attrNameLst>
                                      </p:cBhvr>
                                      <p:to>
                                        <p:strVal val="visible"/>
                                      </p:to>
                                    </p:set>
                                    <p:animEffect transition="in" filter="barn(outVertical)">
                                      <p:cBhvr>
                                        <p:cTn id="68" dur="500"/>
                                        <p:tgtEl>
                                          <p:spTgt spid="245"/>
                                        </p:tgtEl>
                                      </p:cBhvr>
                                    </p:animEffect>
                                  </p:childTnLst>
                                </p:cTn>
                              </p:par>
                              <p:par>
                                <p:cTn id="69" presetID="16" presetClass="entr" presetSubtype="37" fill="hold" nodeType="withEffect">
                                  <p:stCondLst>
                                    <p:cond delay="0"/>
                                  </p:stCondLst>
                                  <p:childTnLst>
                                    <p:set>
                                      <p:cBhvr>
                                        <p:cTn id="70" dur="1" fill="hold">
                                          <p:stCondLst>
                                            <p:cond delay="0"/>
                                          </p:stCondLst>
                                        </p:cTn>
                                        <p:tgtEl>
                                          <p:spTgt spid="251"/>
                                        </p:tgtEl>
                                        <p:attrNameLst>
                                          <p:attrName>style.visibility</p:attrName>
                                        </p:attrNameLst>
                                      </p:cBhvr>
                                      <p:to>
                                        <p:strVal val="visible"/>
                                      </p:to>
                                    </p:set>
                                    <p:animEffect transition="in" filter="barn(outVertical)">
                                      <p:cBhvr>
                                        <p:cTn id="71" dur="500"/>
                                        <p:tgtEl>
                                          <p:spTgt spid="251"/>
                                        </p:tgtEl>
                                      </p:cBhvr>
                                    </p:animEffect>
                                  </p:childTnLst>
                                </p:cTn>
                              </p:par>
                              <p:par>
                                <p:cTn id="72" presetID="16" presetClass="entr" presetSubtype="37" fill="hold" nodeType="withEffect">
                                  <p:stCondLst>
                                    <p:cond delay="0"/>
                                  </p:stCondLst>
                                  <p:childTnLst>
                                    <p:set>
                                      <p:cBhvr>
                                        <p:cTn id="73" dur="1" fill="hold">
                                          <p:stCondLst>
                                            <p:cond delay="0"/>
                                          </p:stCondLst>
                                        </p:cTn>
                                        <p:tgtEl>
                                          <p:spTgt spid="352"/>
                                        </p:tgtEl>
                                        <p:attrNameLst>
                                          <p:attrName>style.visibility</p:attrName>
                                        </p:attrNameLst>
                                      </p:cBhvr>
                                      <p:to>
                                        <p:strVal val="visible"/>
                                      </p:to>
                                    </p:set>
                                    <p:animEffect transition="in" filter="barn(outVertical)">
                                      <p:cBhvr>
                                        <p:cTn id="74" dur="500"/>
                                        <p:tgtEl>
                                          <p:spTgt spid="352"/>
                                        </p:tgtEl>
                                      </p:cBhvr>
                                    </p:animEffect>
                                  </p:childTnLst>
                                </p:cTn>
                              </p:par>
                              <p:par>
                                <p:cTn id="75" presetID="16" presetClass="entr" presetSubtype="37" fill="hold" nodeType="withEffect">
                                  <p:stCondLst>
                                    <p:cond delay="0"/>
                                  </p:stCondLst>
                                  <p:childTnLst>
                                    <p:set>
                                      <p:cBhvr>
                                        <p:cTn id="76" dur="1" fill="hold">
                                          <p:stCondLst>
                                            <p:cond delay="0"/>
                                          </p:stCondLst>
                                        </p:cTn>
                                        <p:tgtEl>
                                          <p:spTgt spid="376"/>
                                        </p:tgtEl>
                                        <p:attrNameLst>
                                          <p:attrName>style.visibility</p:attrName>
                                        </p:attrNameLst>
                                      </p:cBhvr>
                                      <p:to>
                                        <p:strVal val="visible"/>
                                      </p:to>
                                    </p:set>
                                    <p:animEffect transition="in" filter="barn(outVertical)">
                                      <p:cBhvr>
                                        <p:cTn id="77" dur="500"/>
                                        <p:tgtEl>
                                          <p:spTgt spid="376"/>
                                        </p:tgtEl>
                                      </p:cBhvr>
                                    </p:animEffect>
                                  </p:childTnLst>
                                </p:cTn>
                              </p:par>
                              <p:par>
                                <p:cTn id="78" presetID="16" presetClass="entr" presetSubtype="37" fill="hold" nodeType="withEffect">
                                  <p:stCondLst>
                                    <p:cond delay="0"/>
                                  </p:stCondLst>
                                  <p:childTnLst>
                                    <p:set>
                                      <p:cBhvr>
                                        <p:cTn id="79" dur="1" fill="hold">
                                          <p:stCondLst>
                                            <p:cond delay="0"/>
                                          </p:stCondLst>
                                        </p:cTn>
                                        <p:tgtEl>
                                          <p:spTgt spid="379"/>
                                        </p:tgtEl>
                                        <p:attrNameLst>
                                          <p:attrName>style.visibility</p:attrName>
                                        </p:attrNameLst>
                                      </p:cBhvr>
                                      <p:to>
                                        <p:strVal val="visible"/>
                                      </p:to>
                                    </p:set>
                                    <p:animEffect transition="in" filter="barn(outVertical)">
                                      <p:cBhvr>
                                        <p:cTn id="80" dur="500"/>
                                        <p:tgtEl>
                                          <p:spTgt spid="379"/>
                                        </p:tgtEl>
                                      </p:cBhvr>
                                    </p:animEffect>
                                  </p:childTnLst>
                                </p:cTn>
                              </p:par>
                              <p:par>
                                <p:cTn id="81" presetID="16" presetClass="entr" presetSubtype="37" fill="hold" nodeType="withEffect">
                                  <p:stCondLst>
                                    <p:cond delay="0"/>
                                  </p:stCondLst>
                                  <p:childTnLst>
                                    <p:set>
                                      <p:cBhvr>
                                        <p:cTn id="82" dur="1" fill="hold">
                                          <p:stCondLst>
                                            <p:cond delay="0"/>
                                          </p:stCondLst>
                                        </p:cTn>
                                        <p:tgtEl>
                                          <p:spTgt spid="389"/>
                                        </p:tgtEl>
                                        <p:attrNameLst>
                                          <p:attrName>style.visibility</p:attrName>
                                        </p:attrNameLst>
                                      </p:cBhvr>
                                      <p:to>
                                        <p:strVal val="visible"/>
                                      </p:to>
                                    </p:set>
                                    <p:animEffect transition="in" filter="barn(outVertical)">
                                      <p:cBhvr>
                                        <p:cTn id="83" dur="500"/>
                                        <p:tgtEl>
                                          <p:spTgt spid="389"/>
                                        </p:tgtEl>
                                      </p:cBhvr>
                                    </p:animEffect>
                                  </p:childTnLst>
                                </p:cTn>
                              </p:par>
                              <p:par>
                                <p:cTn id="84" presetID="16" presetClass="entr" presetSubtype="37" fill="hold" nodeType="withEffect">
                                  <p:stCondLst>
                                    <p:cond delay="0"/>
                                  </p:stCondLst>
                                  <p:childTnLst>
                                    <p:set>
                                      <p:cBhvr>
                                        <p:cTn id="85" dur="1" fill="hold">
                                          <p:stCondLst>
                                            <p:cond delay="0"/>
                                          </p:stCondLst>
                                        </p:cTn>
                                        <p:tgtEl>
                                          <p:spTgt spid="402"/>
                                        </p:tgtEl>
                                        <p:attrNameLst>
                                          <p:attrName>style.visibility</p:attrName>
                                        </p:attrNameLst>
                                      </p:cBhvr>
                                      <p:to>
                                        <p:strVal val="visible"/>
                                      </p:to>
                                    </p:set>
                                    <p:animEffect transition="in" filter="barn(outVertical)">
                                      <p:cBhvr>
                                        <p:cTn id="86" dur="500"/>
                                        <p:tgtEl>
                                          <p:spTgt spid="402"/>
                                        </p:tgtEl>
                                      </p:cBhvr>
                                    </p:animEffect>
                                  </p:childTnLst>
                                </p:cTn>
                              </p:par>
                              <p:par>
                                <p:cTn id="87" presetID="16" presetClass="entr" presetSubtype="37" fill="hold" nodeType="withEffect">
                                  <p:stCondLst>
                                    <p:cond delay="0"/>
                                  </p:stCondLst>
                                  <p:childTnLst>
                                    <p:set>
                                      <p:cBhvr>
                                        <p:cTn id="88" dur="1" fill="hold">
                                          <p:stCondLst>
                                            <p:cond delay="0"/>
                                          </p:stCondLst>
                                        </p:cTn>
                                        <p:tgtEl>
                                          <p:spTgt spid="413"/>
                                        </p:tgtEl>
                                        <p:attrNameLst>
                                          <p:attrName>style.visibility</p:attrName>
                                        </p:attrNameLst>
                                      </p:cBhvr>
                                      <p:to>
                                        <p:strVal val="visible"/>
                                      </p:to>
                                    </p:set>
                                    <p:animEffect transition="in" filter="barn(outVertical)">
                                      <p:cBhvr>
                                        <p:cTn id="89" dur="500"/>
                                        <p:tgtEl>
                                          <p:spTgt spid="413"/>
                                        </p:tgtEl>
                                      </p:cBhvr>
                                    </p:animEffect>
                                  </p:childTnLst>
                                </p:cTn>
                              </p:par>
                              <p:par>
                                <p:cTn id="90" presetID="16" presetClass="entr" presetSubtype="37" fill="hold" nodeType="withEffect">
                                  <p:stCondLst>
                                    <p:cond delay="0"/>
                                  </p:stCondLst>
                                  <p:childTnLst>
                                    <p:set>
                                      <p:cBhvr>
                                        <p:cTn id="91" dur="1" fill="hold">
                                          <p:stCondLst>
                                            <p:cond delay="0"/>
                                          </p:stCondLst>
                                        </p:cTn>
                                        <p:tgtEl>
                                          <p:spTgt spid="417"/>
                                        </p:tgtEl>
                                        <p:attrNameLst>
                                          <p:attrName>style.visibility</p:attrName>
                                        </p:attrNameLst>
                                      </p:cBhvr>
                                      <p:to>
                                        <p:strVal val="visible"/>
                                      </p:to>
                                    </p:set>
                                    <p:animEffect transition="in" filter="barn(outVertical)">
                                      <p:cBhvr>
                                        <p:cTn id="92" dur="500"/>
                                        <p:tgtEl>
                                          <p:spTgt spid="417"/>
                                        </p:tgtEl>
                                      </p:cBhvr>
                                    </p:animEffect>
                                  </p:childTnLst>
                                </p:cTn>
                              </p:par>
                              <p:par>
                                <p:cTn id="93" presetID="16" presetClass="entr" presetSubtype="37" fill="hold" nodeType="withEffect">
                                  <p:stCondLst>
                                    <p:cond delay="0"/>
                                  </p:stCondLst>
                                  <p:childTnLst>
                                    <p:set>
                                      <p:cBhvr>
                                        <p:cTn id="94" dur="1" fill="hold">
                                          <p:stCondLst>
                                            <p:cond delay="0"/>
                                          </p:stCondLst>
                                        </p:cTn>
                                        <p:tgtEl>
                                          <p:spTgt spid="419"/>
                                        </p:tgtEl>
                                        <p:attrNameLst>
                                          <p:attrName>style.visibility</p:attrName>
                                        </p:attrNameLst>
                                      </p:cBhvr>
                                      <p:to>
                                        <p:strVal val="visible"/>
                                      </p:to>
                                    </p:set>
                                    <p:animEffect transition="in" filter="barn(outVertical)">
                                      <p:cBhvr>
                                        <p:cTn id="95" dur="500"/>
                                        <p:tgtEl>
                                          <p:spTgt spid="419"/>
                                        </p:tgtEl>
                                      </p:cBhvr>
                                    </p:animEffect>
                                  </p:childTnLst>
                                </p:cTn>
                              </p:par>
                              <p:par>
                                <p:cTn id="96" presetID="16" presetClass="entr" presetSubtype="37" fill="hold" nodeType="withEffect">
                                  <p:stCondLst>
                                    <p:cond delay="0"/>
                                  </p:stCondLst>
                                  <p:childTnLst>
                                    <p:set>
                                      <p:cBhvr>
                                        <p:cTn id="97" dur="1" fill="hold">
                                          <p:stCondLst>
                                            <p:cond delay="0"/>
                                          </p:stCondLst>
                                        </p:cTn>
                                        <p:tgtEl>
                                          <p:spTgt spid="420"/>
                                        </p:tgtEl>
                                        <p:attrNameLst>
                                          <p:attrName>style.visibility</p:attrName>
                                        </p:attrNameLst>
                                      </p:cBhvr>
                                      <p:to>
                                        <p:strVal val="visible"/>
                                      </p:to>
                                    </p:set>
                                    <p:animEffect transition="in" filter="barn(outVertical)">
                                      <p:cBhvr>
                                        <p:cTn id="98" dur="500"/>
                                        <p:tgtEl>
                                          <p:spTgt spid="420"/>
                                        </p:tgtEl>
                                      </p:cBhvr>
                                    </p:animEffect>
                                  </p:childTnLst>
                                </p:cTn>
                              </p:par>
                              <p:par>
                                <p:cTn id="99" presetID="16" presetClass="entr" presetSubtype="37" fill="hold" nodeType="withEffect">
                                  <p:stCondLst>
                                    <p:cond delay="0"/>
                                  </p:stCondLst>
                                  <p:childTnLst>
                                    <p:set>
                                      <p:cBhvr>
                                        <p:cTn id="100" dur="1" fill="hold">
                                          <p:stCondLst>
                                            <p:cond delay="0"/>
                                          </p:stCondLst>
                                        </p:cTn>
                                        <p:tgtEl>
                                          <p:spTgt spid="421"/>
                                        </p:tgtEl>
                                        <p:attrNameLst>
                                          <p:attrName>style.visibility</p:attrName>
                                        </p:attrNameLst>
                                      </p:cBhvr>
                                      <p:to>
                                        <p:strVal val="visible"/>
                                      </p:to>
                                    </p:set>
                                    <p:animEffect transition="in" filter="barn(outVertical)">
                                      <p:cBhvr>
                                        <p:cTn id="101" dur="500"/>
                                        <p:tgtEl>
                                          <p:spTgt spid="421"/>
                                        </p:tgtEl>
                                      </p:cBhvr>
                                    </p:animEffect>
                                  </p:childTnLst>
                                </p:cTn>
                              </p:par>
                              <p:par>
                                <p:cTn id="102" presetID="16" presetClass="entr" presetSubtype="37" fill="hold" nodeType="withEffect">
                                  <p:stCondLst>
                                    <p:cond delay="0"/>
                                  </p:stCondLst>
                                  <p:childTnLst>
                                    <p:set>
                                      <p:cBhvr>
                                        <p:cTn id="103" dur="1" fill="hold">
                                          <p:stCondLst>
                                            <p:cond delay="0"/>
                                          </p:stCondLst>
                                        </p:cTn>
                                        <p:tgtEl>
                                          <p:spTgt spid="422"/>
                                        </p:tgtEl>
                                        <p:attrNameLst>
                                          <p:attrName>style.visibility</p:attrName>
                                        </p:attrNameLst>
                                      </p:cBhvr>
                                      <p:to>
                                        <p:strVal val="visible"/>
                                      </p:to>
                                    </p:set>
                                    <p:animEffect transition="in" filter="barn(outVertical)">
                                      <p:cBhvr>
                                        <p:cTn id="104" dur="500"/>
                                        <p:tgtEl>
                                          <p:spTgt spid="422"/>
                                        </p:tgtEl>
                                      </p:cBhvr>
                                    </p:animEffect>
                                  </p:childTnLst>
                                </p:cTn>
                              </p:par>
                              <p:par>
                                <p:cTn id="105" presetID="16" presetClass="entr" presetSubtype="37" fill="hold" nodeType="withEffect">
                                  <p:stCondLst>
                                    <p:cond delay="0"/>
                                  </p:stCondLst>
                                  <p:childTnLst>
                                    <p:set>
                                      <p:cBhvr>
                                        <p:cTn id="106" dur="1" fill="hold">
                                          <p:stCondLst>
                                            <p:cond delay="0"/>
                                          </p:stCondLst>
                                        </p:cTn>
                                        <p:tgtEl>
                                          <p:spTgt spid="438"/>
                                        </p:tgtEl>
                                        <p:attrNameLst>
                                          <p:attrName>style.visibility</p:attrName>
                                        </p:attrNameLst>
                                      </p:cBhvr>
                                      <p:to>
                                        <p:strVal val="visible"/>
                                      </p:to>
                                    </p:set>
                                    <p:animEffect transition="in" filter="barn(outVertical)">
                                      <p:cBhvr>
                                        <p:cTn id="107" dur="500"/>
                                        <p:tgtEl>
                                          <p:spTgt spid="438"/>
                                        </p:tgtEl>
                                      </p:cBhvr>
                                    </p:animEffect>
                                  </p:childTnLst>
                                </p:cTn>
                              </p:par>
                              <p:par>
                                <p:cTn id="108" presetID="16" presetClass="entr" presetSubtype="37" fill="hold" nodeType="withEffect">
                                  <p:stCondLst>
                                    <p:cond delay="0"/>
                                  </p:stCondLst>
                                  <p:childTnLst>
                                    <p:set>
                                      <p:cBhvr>
                                        <p:cTn id="109" dur="1" fill="hold">
                                          <p:stCondLst>
                                            <p:cond delay="0"/>
                                          </p:stCondLst>
                                        </p:cTn>
                                        <p:tgtEl>
                                          <p:spTgt spid="439"/>
                                        </p:tgtEl>
                                        <p:attrNameLst>
                                          <p:attrName>style.visibility</p:attrName>
                                        </p:attrNameLst>
                                      </p:cBhvr>
                                      <p:to>
                                        <p:strVal val="visible"/>
                                      </p:to>
                                    </p:set>
                                    <p:animEffect transition="in" filter="barn(outVertical)">
                                      <p:cBhvr>
                                        <p:cTn id="110" dur="500"/>
                                        <p:tgtEl>
                                          <p:spTgt spid="439"/>
                                        </p:tgtEl>
                                      </p:cBhvr>
                                    </p:animEffect>
                                  </p:childTnLst>
                                </p:cTn>
                              </p:par>
                              <p:par>
                                <p:cTn id="111" presetID="16" presetClass="entr" presetSubtype="37" fill="hold" nodeType="withEffect">
                                  <p:stCondLst>
                                    <p:cond delay="0"/>
                                  </p:stCondLst>
                                  <p:childTnLst>
                                    <p:set>
                                      <p:cBhvr>
                                        <p:cTn id="112" dur="1" fill="hold">
                                          <p:stCondLst>
                                            <p:cond delay="0"/>
                                          </p:stCondLst>
                                        </p:cTn>
                                        <p:tgtEl>
                                          <p:spTgt spid="440"/>
                                        </p:tgtEl>
                                        <p:attrNameLst>
                                          <p:attrName>style.visibility</p:attrName>
                                        </p:attrNameLst>
                                      </p:cBhvr>
                                      <p:to>
                                        <p:strVal val="visible"/>
                                      </p:to>
                                    </p:set>
                                    <p:animEffect transition="in" filter="barn(outVertical)">
                                      <p:cBhvr>
                                        <p:cTn id="113" dur="500"/>
                                        <p:tgtEl>
                                          <p:spTgt spid="440"/>
                                        </p:tgtEl>
                                      </p:cBhvr>
                                    </p:animEffect>
                                  </p:childTnLst>
                                </p:cTn>
                              </p:par>
                              <p:par>
                                <p:cTn id="114" presetID="16" presetClass="entr" presetSubtype="37" fill="hold" nodeType="withEffect">
                                  <p:stCondLst>
                                    <p:cond delay="0"/>
                                  </p:stCondLst>
                                  <p:childTnLst>
                                    <p:set>
                                      <p:cBhvr>
                                        <p:cTn id="115" dur="1" fill="hold">
                                          <p:stCondLst>
                                            <p:cond delay="0"/>
                                          </p:stCondLst>
                                        </p:cTn>
                                        <p:tgtEl>
                                          <p:spTgt spid="441"/>
                                        </p:tgtEl>
                                        <p:attrNameLst>
                                          <p:attrName>style.visibility</p:attrName>
                                        </p:attrNameLst>
                                      </p:cBhvr>
                                      <p:to>
                                        <p:strVal val="visible"/>
                                      </p:to>
                                    </p:set>
                                    <p:animEffect transition="in" filter="barn(outVertical)">
                                      <p:cBhvr>
                                        <p:cTn id="116" dur="500"/>
                                        <p:tgtEl>
                                          <p:spTgt spid="441"/>
                                        </p:tgtEl>
                                      </p:cBhvr>
                                    </p:animEffect>
                                  </p:childTnLst>
                                </p:cTn>
                              </p:par>
                              <p:par>
                                <p:cTn id="117" presetID="16" presetClass="entr" presetSubtype="37" fill="hold" nodeType="withEffect">
                                  <p:stCondLst>
                                    <p:cond delay="0"/>
                                  </p:stCondLst>
                                  <p:childTnLst>
                                    <p:set>
                                      <p:cBhvr>
                                        <p:cTn id="118" dur="1" fill="hold">
                                          <p:stCondLst>
                                            <p:cond delay="0"/>
                                          </p:stCondLst>
                                        </p:cTn>
                                        <p:tgtEl>
                                          <p:spTgt spid="442"/>
                                        </p:tgtEl>
                                        <p:attrNameLst>
                                          <p:attrName>style.visibility</p:attrName>
                                        </p:attrNameLst>
                                      </p:cBhvr>
                                      <p:to>
                                        <p:strVal val="visible"/>
                                      </p:to>
                                    </p:set>
                                    <p:animEffect transition="in" filter="barn(outVertical)">
                                      <p:cBhvr>
                                        <p:cTn id="119" dur="500"/>
                                        <p:tgtEl>
                                          <p:spTgt spid="442"/>
                                        </p:tgtEl>
                                      </p:cBhvr>
                                    </p:animEffect>
                                  </p:childTnLst>
                                </p:cTn>
                              </p:par>
                              <p:par>
                                <p:cTn id="120" presetID="16" presetClass="entr" presetSubtype="37" fill="hold" nodeType="withEffect">
                                  <p:stCondLst>
                                    <p:cond delay="0"/>
                                  </p:stCondLst>
                                  <p:childTnLst>
                                    <p:set>
                                      <p:cBhvr>
                                        <p:cTn id="121" dur="1" fill="hold">
                                          <p:stCondLst>
                                            <p:cond delay="0"/>
                                          </p:stCondLst>
                                        </p:cTn>
                                        <p:tgtEl>
                                          <p:spTgt spid="443"/>
                                        </p:tgtEl>
                                        <p:attrNameLst>
                                          <p:attrName>style.visibility</p:attrName>
                                        </p:attrNameLst>
                                      </p:cBhvr>
                                      <p:to>
                                        <p:strVal val="visible"/>
                                      </p:to>
                                    </p:set>
                                    <p:animEffect transition="in" filter="barn(outVertical)">
                                      <p:cBhvr>
                                        <p:cTn id="122" dur="500"/>
                                        <p:tgtEl>
                                          <p:spTgt spid="443"/>
                                        </p:tgtEl>
                                      </p:cBhvr>
                                    </p:animEffect>
                                  </p:childTnLst>
                                </p:cTn>
                              </p:par>
                              <p:par>
                                <p:cTn id="123" presetID="16" presetClass="entr" presetSubtype="37" fill="hold" nodeType="withEffect">
                                  <p:stCondLst>
                                    <p:cond delay="0"/>
                                  </p:stCondLst>
                                  <p:childTnLst>
                                    <p:set>
                                      <p:cBhvr>
                                        <p:cTn id="124" dur="1" fill="hold">
                                          <p:stCondLst>
                                            <p:cond delay="0"/>
                                          </p:stCondLst>
                                        </p:cTn>
                                        <p:tgtEl>
                                          <p:spTgt spid="444"/>
                                        </p:tgtEl>
                                        <p:attrNameLst>
                                          <p:attrName>style.visibility</p:attrName>
                                        </p:attrNameLst>
                                      </p:cBhvr>
                                      <p:to>
                                        <p:strVal val="visible"/>
                                      </p:to>
                                    </p:set>
                                    <p:animEffect transition="in" filter="barn(outVertical)">
                                      <p:cBhvr>
                                        <p:cTn id="125" dur="500"/>
                                        <p:tgtEl>
                                          <p:spTgt spid="444"/>
                                        </p:tgtEl>
                                      </p:cBhvr>
                                    </p:animEffect>
                                  </p:childTnLst>
                                </p:cTn>
                              </p:par>
                              <p:par>
                                <p:cTn id="126" presetID="16" presetClass="entr" presetSubtype="37" fill="hold" nodeType="withEffect">
                                  <p:stCondLst>
                                    <p:cond delay="0"/>
                                  </p:stCondLst>
                                  <p:childTnLst>
                                    <p:set>
                                      <p:cBhvr>
                                        <p:cTn id="127" dur="1" fill="hold">
                                          <p:stCondLst>
                                            <p:cond delay="0"/>
                                          </p:stCondLst>
                                        </p:cTn>
                                        <p:tgtEl>
                                          <p:spTgt spid="445"/>
                                        </p:tgtEl>
                                        <p:attrNameLst>
                                          <p:attrName>style.visibility</p:attrName>
                                        </p:attrNameLst>
                                      </p:cBhvr>
                                      <p:to>
                                        <p:strVal val="visible"/>
                                      </p:to>
                                    </p:set>
                                    <p:animEffect transition="in" filter="barn(outVertical)">
                                      <p:cBhvr>
                                        <p:cTn id="128" dur="500"/>
                                        <p:tgtEl>
                                          <p:spTgt spid="445"/>
                                        </p:tgtEl>
                                      </p:cBhvr>
                                    </p:animEffect>
                                  </p:childTnLst>
                                </p:cTn>
                              </p:par>
                              <p:par>
                                <p:cTn id="129" presetID="16" presetClass="entr" presetSubtype="37" fill="hold" nodeType="withEffect">
                                  <p:stCondLst>
                                    <p:cond delay="0"/>
                                  </p:stCondLst>
                                  <p:childTnLst>
                                    <p:set>
                                      <p:cBhvr>
                                        <p:cTn id="130" dur="1" fill="hold">
                                          <p:stCondLst>
                                            <p:cond delay="0"/>
                                          </p:stCondLst>
                                        </p:cTn>
                                        <p:tgtEl>
                                          <p:spTgt spid="446"/>
                                        </p:tgtEl>
                                        <p:attrNameLst>
                                          <p:attrName>style.visibility</p:attrName>
                                        </p:attrNameLst>
                                      </p:cBhvr>
                                      <p:to>
                                        <p:strVal val="visible"/>
                                      </p:to>
                                    </p:set>
                                    <p:animEffect transition="in" filter="barn(outVertical)">
                                      <p:cBhvr>
                                        <p:cTn id="131" dur="500"/>
                                        <p:tgtEl>
                                          <p:spTgt spid="446"/>
                                        </p:tgtEl>
                                      </p:cBhvr>
                                    </p:animEffect>
                                  </p:childTnLst>
                                </p:cTn>
                              </p:par>
                              <p:par>
                                <p:cTn id="132" presetID="16" presetClass="entr" presetSubtype="37" fill="hold" nodeType="withEffect">
                                  <p:stCondLst>
                                    <p:cond delay="0"/>
                                  </p:stCondLst>
                                  <p:childTnLst>
                                    <p:set>
                                      <p:cBhvr>
                                        <p:cTn id="133" dur="1" fill="hold">
                                          <p:stCondLst>
                                            <p:cond delay="0"/>
                                          </p:stCondLst>
                                        </p:cTn>
                                        <p:tgtEl>
                                          <p:spTgt spid="450"/>
                                        </p:tgtEl>
                                        <p:attrNameLst>
                                          <p:attrName>style.visibility</p:attrName>
                                        </p:attrNameLst>
                                      </p:cBhvr>
                                      <p:to>
                                        <p:strVal val="visible"/>
                                      </p:to>
                                    </p:set>
                                    <p:animEffect transition="in" filter="barn(outVertical)">
                                      <p:cBhvr>
                                        <p:cTn id="134" dur="500"/>
                                        <p:tgtEl>
                                          <p:spTgt spid="450"/>
                                        </p:tgtEl>
                                      </p:cBhvr>
                                    </p:animEffect>
                                  </p:childTnLst>
                                </p:cTn>
                              </p:par>
                              <p:par>
                                <p:cTn id="135" presetID="16" presetClass="entr" presetSubtype="37" fill="hold" nodeType="withEffect">
                                  <p:stCondLst>
                                    <p:cond delay="0"/>
                                  </p:stCondLst>
                                  <p:childTnLst>
                                    <p:set>
                                      <p:cBhvr>
                                        <p:cTn id="136" dur="1" fill="hold">
                                          <p:stCondLst>
                                            <p:cond delay="0"/>
                                          </p:stCondLst>
                                        </p:cTn>
                                        <p:tgtEl>
                                          <p:spTgt spid="454"/>
                                        </p:tgtEl>
                                        <p:attrNameLst>
                                          <p:attrName>style.visibility</p:attrName>
                                        </p:attrNameLst>
                                      </p:cBhvr>
                                      <p:to>
                                        <p:strVal val="visible"/>
                                      </p:to>
                                    </p:set>
                                    <p:animEffect transition="in" filter="barn(outVertical)">
                                      <p:cBhvr>
                                        <p:cTn id="137" dur="500"/>
                                        <p:tgtEl>
                                          <p:spTgt spid="454"/>
                                        </p:tgtEl>
                                      </p:cBhvr>
                                    </p:animEffect>
                                  </p:childTnLst>
                                </p:cTn>
                              </p:par>
                              <p:par>
                                <p:cTn id="138" presetID="16" presetClass="entr" presetSubtype="37" fill="hold" nodeType="withEffect">
                                  <p:stCondLst>
                                    <p:cond delay="0"/>
                                  </p:stCondLst>
                                  <p:childTnLst>
                                    <p:set>
                                      <p:cBhvr>
                                        <p:cTn id="139" dur="1" fill="hold">
                                          <p:stCondLst>
                                            <p:cond delay="0"/>
                                          </p:stCondLst>
                                        </p:cTn>
                                        <p:tgtEl>
                                          <p:spTgt spid="459"/>
                                        </p:tgtEl>
                                        <p:attrNameLst>
                                          <p:attrName>style.visibility</p:attrName>
                                        </p:attrNameLst>
                                      </p:cBhvr>
                                      <p:to>
                                        <p:strVal val="visible"/>
                                      </p:to>
                                    </p:set>
                                    <p:animEffect transition="in" filter="barn(outVertical)">
                                      <p:cBhvr>
                                        <p:cTn id="140" dur="500"/>
                                        <p:tgtEl>
                                          <p:spTgt spid="459"/>
                                        </p:tgtEl>
                                      </p:cBhvr>
                                    </p:animEffect>
                                  </p:childTnLst>
                                </p:cTn>
                              </p:par>
                              <p:par>
                                <p:cTn id="141" presetID="16" presetClass="entr" presetSubtype="37" fill="hold" nodeType="withEffect">
                                  <p:stCondLst>
                                    <p:cond delay="0"/>
                                  </p:stCondLst>
                                  <p:childTnLst>
                                    <p:set>
                                      <p:cBhvr>
                                        <p:cTn id="142" dur="1" fill="hold">
                                          <p:stCondLst>
                                            <p:cond delay="0"/>
                                          </p:stCondLst>
                                        </p:cTn>
                                        <p:tgtEl>
                                          <p:spTgt spid="462"/>
                                        </p:tgtEl>
                                        <p:attrNameLst>
                                          <p:attrName>style.visibility</p:attrName>
                                        </p:attrNameLst>
                                      </p:cBhvr>
                                      <p:to>
                                        <p:strVal val="visible"/>
                                      </p:to>
                                    </p:set>
                                    <p:animEffect transition="in" filter="barn(outVertical)">
                                      <p:cBhvr>
                                        <p:cTn id="143" dur="500"/>
                                        <p:tgtEl>
                                          <p:spTgt spid="462"/>
                                        </p:tgtEl>
                                      </p:cBhvr>
                                    </p:animEffect>
                                  </p:childTnLst>
                                </p:cTn>
                              </p:par>
                              <p:par>
                                <p:cTn id="144" presetID="16" presetClass="entr" presetSubtype="37" fill="hold" nodeType="withEffect">
                                  <p:stCondLst>
                                    <p:cond delay="0"/>
                                  </p:stCondLst>
                                  <p:childTnLst>
                                    <p:set>
                                      <p:cBhvr>
                                        <p:cTn id="145" dur="1" fill="hold">
                                          <p:stCondLst>
                                            <p:cond delay="0"/>
                                          </p:stCondLst>
                                        </p:cTn>
                                        <p:tgtEl>
                                          <p:spTgt spid="469"/>
                                        </p:tgtEl>
                                        <p:attrNameLst>
                                          <p:attrName>style.visibility</p:attrName>
                                        </p:attrNameLst>
                                      </p:cBhvr>
                                      <p:to>
                                        <p:strVal val="visible"/>
                                      </p:to>
                                    </p:set>
                                    <p:animEffect transition="in" filter="barn(outVertical)">
                                      <p:cBhvr>
                                        <p:cTn id="146" dur="500"/>
                                        <p:tgtEl>
                                          <p:spTgt spid="469"/>
                                        </p:tgtEl>
                                      </p:cBhvr>
                                    </p:animEffect>
                                  </p:childTnLst>
                                </p:cTn>
                              </p:par>
                              <p:par>
                                <p:cTn id="147" presetID="16" presetClass="entr" presetSubtype="37" fill="hold" nodeType="withEffect">
                                  <p:stCondLst>
                                    <p:cond delay="0"/>
                                  </p:stCondLst>
                                  <p:childTnLst>
                                    <p:set>
                                      <p:cBhvr>
                                        <p:cTn id="148" dur="1" fill="hold">
                                          <p:stCondLst>
                                            <p:cond delay="0"/>
                                          </p:stCondLst>
                                        </p:cTn>
                                        <p:tgtEl>
                                          <p:spTgt spid="472"/>
                                        </p:tgtEl>
                                        <p:attrNameLst>
                                          <p:attrName>style.visibility</p:attrName>
                                        </p:attrNameLst>
                                      </p:cBhvr>
                                      <p:to>
                                        <p:strVal val="visible"/>
                                      </p:to>
                                    </p:set>
                                    <p:animEffect transition="in" filter="barn(outVertical)">
                                      <p:cBhvr>
                                        <p:cTn id="149" dur="500"/>
                                        <p:tgtEl>
                                          <p:spTgt spid="472"/>
                                        </p:tgtEl>
                                      </p:cBhvr>
                                    </p:animEffect>
                                  </p:childTnLst>
                                </p:cTn>
                              </p:par>
                              <p:par>
                                <p:cTn id="150" presetID="16" presetClass="entr" presetSubtype="37" fill="hold" nodeType="withEffect">
                                  <p:stCondLst>
                                    <p:cond delay="0"/>
                                  </p:stCondLst>
                                  <p:childTnLst>
                                    <p:set>
                                      <p:cBhvr>
                                        <p:cTn id="151" dur="1" fill="hold">
                                          <p:stCondLst>
                                            <p:cond delay="0"/>
                                          </p:stCondLst>
                                        </p:cTn>
                                        <p:tgtEl>
                                          <p:spTgt spid="501"/>
                                        </p:tgtEl>
                                        <p:attrNameLst>
                                          <p:attrName>style.visibility</p:attrName>
                                        </p:attrNameLst>
                                      </p:cBhvr>
                                      <p:to>
                                        <p:strVal val="visible"/>
                                      </p:to>
                                    </p:set>
                                    <p:animEffect transition="in" filter="barn(outVertical)">
                                      <p:cBhvr>
                                        <p:cTn id="152" dur="500"/>
                                        <p:tgtEl>
                                          <p:spTgt spid="501"/>
                                        </p:tgtEl>
                                      </p:cBhvr>
                                    </p:animEffect>
                                  </p:childTnLst>
                                </p:cTn>
                              </p:par>
                              <p:par>
                                <p:cTn id="153" presetID="16" presetClass="entr" presetSubtype="37" fill="hold" nodeType="withEffect">
                                  <p:stCondLst>
                                    <p:cond delay="0"/>
                                  </p:stCondLst>
                                  <p:childTnLst>
                                    <p:set>
                                      <p:cBhvr>
                                        <p:cTn id="154" dur="1" fill="hold">
                                          <p:stCondLst>
                                            <p:cond delay="0"/>
                                          </p:stCondLst>
                                        </p:cTn>
                                        <p:tgtEl>
                                          <p:spTgt spid="505"/>
                                        </p:tgtEl>
                                        <p:attrNameLst>
                                          <p:attrName>style.visibility</p:attrName>
                                        </p:attrNameLst>
                                      </p:cBhvr>
                                      <p:to>
                                        <p:strVal val="visible"/>
                                      </p:to>
                                    </p:set>
                                    <p:animEffect transition="in" filter="barn(outVertical)">
                                      <p:cBhvr>
                                        <p:cTn id="155" dur="500"/>
                                        <p:tgtEl>
                                          <p:spTgt spid="505"/>
                                        </p:tgtEl>
                                      </p:cBhvr>
                                    </p:animEffect>
                                  </p:childTnLst>
                                </p:cTn>
                              </p:par>
                              <p:par>
                                <p:cTn id="156" presetID="16" presetClass="entr" presetSubtype="37" fill="hold" nodeType="withEffect">
                                  <p:stCondLst>
                                    <p:cond delay="0"/>
                                  </p:stCondLst>
                                  <p:childTnLst>
                                    <p:set>
                                      <p:cBhvr>
                                        <p:cTn id="157" dur="1" fill="hold">
                                          <p:stCondLst>
                                            <p:cond delay="0"/>
                                          </p:stCondLst>
                                        </p:cTn>
                                        <p:tgtEl>
                                          <p:spTgt spid="508"/>
                                        </p:tgtEl>
                                        <p:attrNameLst>
                                          <p:attrName>style.visibility</p:attrName>
                                        </p:attrNameLst>
                                      </p:cBhvr>
                                      <p:to>
                                        <p:strVal val="visible"/>
                                      </p:to>
                                    </p:set>
                                    <p:animEffect transition="in" filter="barn(outVertical)">
                                      <p:cBhvr>
                                        <p:cTn id="158" dur="500"/>
                                        <p:tgtEl>
                                          <p:spTgt spid="508"/>
                                        </p:tgtEl>
                                      </p:cBhvr>
                                    </p:animEffect>
                                  </p:childTnLst>
                                </p:cTn>
                              </p:par>
                              <p:par>
                                <p:cTn id="159" presetID="16" presetClass="entr" presetSubtype="37" fill="hold" nodeType="withEffect">
                                  <p:stCondLst>
                                    <p:cond delay="0"/>
                                  </p:stCondLst>
                                  <p:childTnLst>
                                    <p:set>
                                      <p:cBhvr>
                                        <p:cTn id="160" dur="1" fill="hold">
                                          <p:stCondLst>
                                            <p:cond delay="0"/>
                                          </p:stCondLst>
                                        </p:cTn>
                                        <p:tgtEl>
                                          <p:spTgt spid="521"/>
                                        </p:tgtEl>
                                        <p:attrNameLst>
                                          <p:attrName>style.visibility</p:attrName>
                                        </p:attrNameLst>
                                      </p:cBhvr>
                                      <p:to>
                                        <p:strVal val="visible"/>
                                      </p:to>
                                    </p:set>
                                    <p:animEffect transition="in" filter="barn(outVertical)">
                                      <p:cBhvr>
                                        <p:cTn id="161" dur="500"/>
                                        <p:tgtEl>
                                          <p:spTgt spid="521"/>
                                        </p:tgtEl>
                                      </p:cBhvr>
                                    </p:animEffect>
                                  </p:childTnLst>
                                </p:cTn>
                              </p:par>
                              <p:par>
                                <p:cTn id="162" presetID="16" presetClass="entr" presetSubtype="37" fill="hold" nodeType="withEffect">
                                  <p:stCondLst>
                                    <p:cond delay="0"/>
                                  </p:stCondLst>
                                  <p:childTnLst>
                                    <p:set>
                                      <p:cBhvr>
                                        <p:cTn id="163" dur="1" fill="hold">
                                          <p:stCondLst>
                                            <p:cond delay="0"/>
                                          </p:stCondLst>
                                        </p:cTn>
                                        <p:tgtEl>
                                          <p:spTgt spid="584"/>
                                        </p:tgtEl>
                                        <p:attrNameLst>
                                          <p:attrName>style.visibility</p:attrName>
                                        </p:attrNameLst>
                                      </p:cBhvr>
                                      <p:to>
                                        <p:strVal val="visible"/>
                                      </p:to>
                                    </p:set>
                                    <p:animEffect transition="in" filter="barn(outVertical)">
                                      <p:cBhvr>
                                        <p:cTn id="164" dur="500"/>
                                        <p:tgtEl>
                                          <p:spTgt spid="584"/>
                                        </p:tgtEl>
                                      </p:cBhvr>
                                    </p:animEffect>
                                  </p:childTnLst>
                                </p:cTn>
                              </p:par>
                              <p:par>
                                <p:cTn id="165" presetID="16" presetClass="entr" presetSubtype="37" fill="hold" nodeType="withEffect">
                                  <p:stCondLst>
                                    <p:cond delay="0"/>
                                  </p:stCondLst>
                                  <p:childTnLst>
                                    <p:set>
                                      <p:cBhvr>
                                        <p:cTn id="166" dur="1" fill="hold">
                                          <p:stCondLst>
                                            <p:cond delay="0"/>
                                          </p:stCondLst>
                                        </p:cTn>
                                        <p:tgtEl>
                                          <p:spTgt spid="638"/>
                                        </p:tgtEl>
                                        <p:attrNameLst>
                                          <p:attrName>style.visibility</p:attrName>
                                        </p:attrNameLst>
                                      </p:cBhvr>
                                      <p:to>
                                        <p:strVal val="visible"/>
                                      </p:to>
                                    </p:set>
                                    <p:animEffect transition="in" filter="barn(outVertical)">
                                      <p:cBhvr>
                                        <p:cTn id="167" dur="500"/>
                                        <p:tgtEl>
                                          <p:spTgt spid="638"/>
                                        </p:tgtEl>
                                      </p:cBhvr>
                                    </p:animEffect>
                                  </p:childTnLst>
                                </p:cTn>
                              </p:par>
                              <p:par>
                                <p:cTn id="168" presetID="16" presetClass="entr" presetSubtype="37" fill="hold" nodeType="withEffect">
                                  <p:stCondLst>
                                    <p:cond delay="0"/>
                                  </p:stCondLst>
                                  <p:childTnLst>
                                    <p:set>
                                      <p:cBhvr>
                                        <p:cTn id="169" dur="1" fill="hold">
                                          <p:stCondLst>
                                            <p:cond delay="0"/>
                                          </p:stCondLst>
                                        </p:cTn>
                                        <p:tgtEl>
                                          <p:spTgt spid="645"/>
                                        </p:tgtEl>
                                        <p:attrNameLst>
                                          <p:attrName>style.visibility</p:attrName>
                                        </p:attrNameLst>
                                      </p:cBhvr>
                                      <p:to>
                                        <p:strVal val="visible"/>
                                      </p:to>
                                    </p:set>
                                    <p:animEffect transition="in" filter="barn(outVertical)">
                                      <p:cBhvr>
                                        <p:cTn id="170" dur="500"/>
                                        <p:tgtEl>
                                          <p:spTgt spid="645"/>
                                        </p:tgtEl>
                                      </p:cBhvr>
                                    </p:animEffect>
                                  </p:childTnLst>
                                </p:cTn>
                              </p:par>
                              <p:par>
                                <p:cTn id="171" presetID="16" presetClass="entr" presetSubtype="37" fill="hold" nodeType="withEffect">
                                  <p:stCondLst>
                                    <p:cond delay="0"/>
                                  </p:stCondLst>
                                  <p:childTnLst>
                                    <p:set>
                                      <p:cBhvr>
                                        <p:cTn id="172" dur="1" fill="hold">
                                          <p:stCondLst>
                                            <p:cond delay="0"/>
                                          </p:stCondLst>
                                        </p:cTn>
                                        <p:tgtEl>
                                          <p:spTgt spid="661"/>
                                        </p:tgtEl>
                                        <p:attrNameLst>
                                          <p:attrName>style.visibility</p:attrName>
                                        </p:attrNameLst>
                                      </p:cBhvr>
                                      <p:to>
                                        <p:strVal val="visible"/>
                                      </p:to>
                                    </p:set>
                                    <p:animEffect transition="in" filter="barn(outVertical)">
                                      <p:cBhvr>
                                        <p:cTn id="173" dur="500"/>
                                        <p:tgtEl>
                                          <p:spTgt spid="661"/>
                                        </p:tgtEl>
                                      </p:cBhvr>
                                    </p:animEffect>
                                  </p:childTnLst>
                                </p:cTn>
                              </p:par>
                              <p:par>
                                <p:cTn id="174" presetID="16" presetClass="entr" presetSubtype="37" fill="hold" nodeType="withEffect">
                                  <p:stCondLst>
                                    <p:cond delay="0"/>
                                  </p:stCondLst>
                                  <p:childTnLst>
                                    <p:set>
                                      <p:cBhvr>
                                        <p:cTn id="175" dur="1" fill="hold">
                                          <p:stCondLst>
                                            <p:cond delay="0"/>
                                          </p:stCondLst>
                                        </p:cTn>
                                        <p:tgtEl>
                                          <p:spTgt spid="669"/>
                                        </p:tgtEl>
                                        <p:attrNameLst>
                                          <p:attrName>style.visibility</p:attrName>
                                        </p:attrNameLst>
                                      </p:cBhvr>
                                      <p:to>
                                        <p:strVal val="visible"/>
                                      </p:to>
                                    </p:set>
                                    <p:animEffect transition="in" filter="barn(outVertical)">
                                      <p:cBhvr>
                                        <p:cTn id="176" dur="500"/>
                                        <p:tgtEl>
                                          <p:spTgt spid="669"/>
                                        </p:tgtEl>
                                      </p:cBhvr>
                                    </p:animEffect>
                                  </p:childTnLst>
                                </p:cTn>
                              </p:par>
                              <p:par>
                                <p:cTn id="177" presetID="16" presetClass="entr" presetSubtype="37" fill="hold" nodeType="withEffect">
                                  <p:stCondLst>
                                    <p:cond delay="0"/>
                                  </p:stCondLst>
                                  <p:childTnLst>
                                    <p:set>
                                      <p:cBhvr>
                                        <p:cTn id="178" dur="1" fill="hold">
                                          <p:stCondLst>
                                            <p:cond delay="0"/>
                                          </p:stCondLst>
                                        </p:cTn>
                                        <p:tgtEl>
                                          <p:spTgt spid="304"/>
                                        </p:tgtEl>
                                        <p:attrNameLst>
                                          <p:attrName>style.visibility</p:attrName>
                                        </p:attrNameLst>
                                      </p:cBhvr>
                                      <p:to>
                                        <p:strVal val="visible"/>
                                      </p:to>
                                    </p:set>
                                    <p:animEffect transition="in" filter="barn(outVertical)">
                                      <p:cBhvr>
                                        <p:cTn id="179" dur="500"/>
                                        <p:tgtEl>
                                          <p:spTgt spid="304"/>
                                        </p:tgtEl>
                                      </p:cBhvr>
                                    </p:animEffect>
                                  </p:childTnLst>
                                </p:cTn>
                              </p:par>
                              <p:par>
                                <p:cTn id="180" presetID="16" presetClass="entr" presetSubtype="37" fill="hold" nodeType="withEffect">
                                  <p:stCondLst>
                                    <p:cond delay="0"/>
                                  </p:stCondLst>
                                  <p:childTnLst>
                                    <p:set>
                                      <p:cBhvr>
                                        <p:cTn id="181" dur="1" fill="hold">
                                          <p:stCondLst>
                                            <p:cond delay="0"/>
                                          </p:stCondLst>
                                        </p:cTn>
                                        <p:tgtEl>
                                          <p:spTgt spid="305"/>
                                        </p:tgtEl>
                                        <p:attrNameLst>
                                          <p:attrName>style.visibility</p:attrName>
                                        </p:attrNameLst>
                                      </p:cBhvr>
                                      <p:to>
                                        <p:strVal val="visible"/>
                                      </p:to>
                                    </p:set>
                                    <p:animEffect transition="in" filter="barn(outVertical)">
                                      <p:cBhvr>
                                        <p:cTn id="182" dur="500"/>
                                        <p:tgtEl>
                                          <p:spTgt spid="305"/>
                                        </p:tgtEl>
                                      </p:cBhvr>
                                    </p:animEffect>
                                  </p:childTnLst>
                                </p:cTn>
                              </p:par>
                              <p:par>
                                <p:cTn id="183" presetID="16" presetClass="entr" presetSubtype="37" fill="hold" nodeType="withEffect">
                                  <p:stCondLst>
                                    <p:cond delay="0"/>
                                  </p:stCondLst>
                                  <p:childTnLst>
                                    <p:set>
                                      <p:cBhvr>
                                        <p:cTn id="184" dur="1" fill="hold">
                                          <p:stCondLst>
                                            <p:cond delay="0"/>
                                          </p:stCondLst>
                                        </p:cTn>
                                        <p:tgtEl>
                                          <p:spTgt spid="311"/>
                                        </p:tgtEl>
                                        <p:attrNameLst>
                                          <p:attrName>style.visibility</p:attrName>
                                        </p:attrNameLst>
                                      </p:cBhvr>
                                      <p:to>
                                        <p:strVal val="visible"/>
                                      </p:to>
                                    </p:set>
                                    <p:animEffect transition="in" filter="barn(outVertical)">
                                      <p:cBhvr>
                                        <p:cTn id="185" dur="500"/>
                                        <p:tgtEl>
                                          <p:spTgt spid="311"/>
                                        </p:tgtEl>
                                      </p:cBhvr>
                                    </p:animEffect>
                                  </p:childTnLst>
                                </p:cTn>
                              </p:par>
                              <p:par>
                                <p:cTn id="186" presetID="16" presetClass="entr" presetSubtype="37" fill="hold" nodeType="withEffect">
                                  <p:stCondLst>
                                    <p:cond delay="0"/>
                                  </p:stCondLst>
                                  <p:childTnLst>
                                    <p:set>
                                      <p:cBhvr>
                                        <p:cTn id="187" dur="1" fill="hold">
                                          <p:stCondLst>
                                            <p:cond delay="0"/>
                                          </p:stCondLst>
                                        </p:cTn>
                                        <p:tgtEl>
                                          <p:spTgt spid="312"/>
                                        </p:tgtEl>
                                        <p:attrNameLst>
                                          <p:attrName>style.visibility</p:attrName>
                                        </p:attrNameLst>
                                      </p:cBhvr>
                                      <p:to>
                                        <p:strVal val="visible"/>
                                      </p:to>
                                    </p:set>
                                    <p:animEffect transition="in" filter="barn(outVertical)">
                                      <p:cBhvr>
                                        <p:cTn id="188" dur="500"/>
                                        <p:tgtEl>
                                          <p:spTgt spid="312"/>
                                        </p:tgtEl>
                                      </p:cBhvr>
                                    </p:animEffect>
                                  </p:childTnLst>
                                </p:cTn>
                              </p:par>
                              <p:par>
                                <p:cTn id="189" presetID="16" presetClass="entr" presetSubtype="37" fill="hold" nodeType="withEffect">
                                  <p:stCondLst>
                                    <p:cond delay="0"/>
                                  </p:stCondLst>
                                  <p:childTnLst>
                                    <p:set>
                                      <p:cBhvr>
                                        <p:cTn id="190" dur="1" fill="hold">
                                          <p:stCondLst>
                                            <p:cond delay="0"/>
                                          </p:stCondLst>
                                        </p:cTn>
                                        <p:tgtEl>
                                          <p:spTgt spid="317"/>
                                        </p:tgtEl>
                                        <p:attrNameLst>
                                          <p:attrName>style.visibility</p:attrName>
                                        </p:attrNameLst>
                                      </p:cBhvr>
                                      <p:to>
                                        <p:strVal val="visible"/>
                                      </p:to>
                                    </p:set>
                                    <p:animEffect transition="in" filter="barn(outVertical)">
                                      <p:cBhvr>
                                        <p:cTn id="191" dur="500"/>
                                        <p:tgtEl>
                                          <p:spTgt spid="317"/>
                                        </p:tgtEl>
                                      </p:cBhvr>
                                    </p:animEffect>
                                  </p:childTnLst>
                                </p:cTn>
                              </p:par>
                              <p:par>
                                <p:cTn id="192" presetID="16" presetClass="entr" presetSubtype="37" fill="hold" nodeType="withEffect">
                                  <p:stCondLst>
                                    <p:cond delay="0"/>
                                  </p:stCondLst>
                                  <p:childTnLst>
                                    <p:set>
                                      <p:cBhvr>
                                        <p:cTn id="193" dur="1" fill="hold">
                                          <p:stCondLst>
                                            <p:cond delay="0"/>
                                          </p:stCondLst>
                                        </p:cTn>
                                        <p:tgtEl>
                                          <p:spTgt spid="330"/>
                                        </p:tgtEl>
                                        <p:attrNameLst>
                                          <p:attrName>style.visibility</p:attrName>
                                        </p:attrNameLst>
                                      </p:cBhvr>
                                      <p:to>
                                        <p:strVal val="visible"/>
                                      </p:to>
                                    </p:set>
                                    <p:animEffect transition="in" filter="barn(outVertical)">
                                      <p:cBhvr>
                                        <p:cTn id="194" dur="500"/>
                                        <p:tgtEl>
                                          <p:spTgt spid="330"/>
                                        </p:tgtEl>
                                      </p:cBhvr>
                                    </p:animEffect>
                                  </p:childTnLst>
                                </p:cTn>
                              </p:par>
                              <p:par>
                                <p:cTn id="195" presetID="16" presetClass="entr" presetSubtype="37" fill="hold" nodeType="withEffect">
                                  <p:stCondLst>
                                    <p:cond delay="0"/>
                                  </p:stCondLst>
                                  <p:childTnLst>
                                    <p:set>
                                      <p:cBhvr>
                                        <p:cTn id="196" dur="1" fill="hold">
                                          <p:stCondLst>
                                            <p:cond delay="0"/>
                                          </p:stCondLst>
                                        </p:cTn>
                                        <p:tgtEl>
                                          <p:spTgt spid="347"/>
                                        </p:tgtEl>
                                        <p:attrNameLst>
                                          <p:attrName>style.visibility</p:attrName>
                                        </p:attrNameLst>
                                      </p:cBhvr>
                                      <p:to>
                                        <p:strVal val="visible"/>
                                      </p:to>
                                    </p:set>
                                    <p:animEffect transition="in" filter="barn(outVertical)">
                                      <p:cBhvr>
                                        <p:cTn id="197" dur="500"/>
                                        <p:tgtEl>
                                          <p:spTgt spid="347"/>
                                        </p:tgtEl>
                                      </p:cBhvr>
                                    </p:animEffect>
                                  </p:childTnLst>
                                </p:cTn>
                              </p:par>
                              <p:par>
                                <p:cTn id="198" presetID="16" presetClass="entr" presetSubtype="37" fill="hold" nodeType="withEffect">
                                  <p:stCondLst>
                                    <p:cond delay="0"/>
                                  </p:stCondLst>
                                  <p:childTnLst>
                                    <p:set>
                                      <p:cBhvr>
                                        <p:cTn id="199" dur="1" fill="hold">
                                          <p:stCondLst>
                                            <p:cond delay="0"/>
                                          </p:stCondLst>
                                        </p:cTn>
                                        <p:tgtEl>
                                          <p:spTgt spid="400"/>
                                        </p:tgtEl>
                                        <p:attrNameLst>
                                          <p:attrName>style.visibility</p:attrName>
                                        </p:attrNameLst>
                                      </p:cBhvr>
                                      <p:to>
                                        <p:strVal val="visible"/>
                                      </p:to>
                                    </p:set>
                                    <p:animEffect transition="in" filter="barn(outVertical)">
                                      <p:cBhvr>
                                        <p:cTn id="200" dur="500"/>
                                        <p:tgtEl>
                                          <p:spTgt spid="400"/>
                                        </p:tgtEl>
                                      </p:cBhvr>
                                    </p:animEffect>
                                  </p:childTnLst>
                                </p:cTn>
                              </p:par>
                              <p:par>
                                <p:cTn id="201" presetID="16" presetClass="entr" presetSubtype="37" fill="hold" nodeType="withEffect">
                                  <p:stCondLst>
                                    <p:cond delay="0"/>
                                  </p:stCondLst>
                                  <p:childTnLst>
                                    <p:set>
                                      <p:cBhvr>
                                        <p:cTn id="202" dur="1" fill="hold">
                                          <p:stCondLst>
                                            <p:cond delay="0"/>
                                          </p:stCondLst>
                                        </p:cTn>
                                        <p:tgtEl>
                                          <p:spTgt spid="401"/>
                                        </p:tgtEl>
                                        <p:attrNameLst>
                                          <p:attrName>style.visibility</p:attrName>
                                        </p:attrNameLst>
                                      </p:cBhvr>
                                      <p:to>
                                        <p:strVal val="visible"/>
                                      </p:to>
                                    </p:set>
                                    <p:animEffect transition="in" filter="barn(outVertical)">
                                      <p:cBhvr>
                                        <p:cTn id="203" dur="500"/>
                                        <p:tgtEl>
                                          <p:spTgt spid="401"/>
                                        </p:tgtEl>
                                      </p:cBhvr>
                                    </p:animEffect>
                                  </p:childTnLst>
                                </p:cTn>
                              </p:par>
                              <p:par>
                                <p:cTn id="204" presetID="16" presetClass="entr" presetSubtype="37" fill="hold" nodeType="withEffect">
                                  <p:stCondLst>
                                    <p:cond delay="0"/>
                                  </p:stCondLst>
                                  <p:childTnLst>
                                    <p:set>
                                      <p:cBhvr>
                                        <p:cTn id="205" dur="1" fill="hold">
                                          <p:stCondLst>
                                            <p:cond delay="0"/>
                                          </p:stCondLst>
                                        </p:cTn>
                                        <p:tgtEl>
                                          <p:spTgt spid="447"/>
                                        </p:tgtEl>
                                        <p:attrNameLst>
                                          <p:attrName>style.visibility</p:attrName>
                                        </p:attrNameLst>
                                      </p:cBhvr>
                                      <p:to>
                                        <p:strVal val="visible"/>
                                      </p:to>
                                    </p:set>
                                    <p:animEffect transition="in" filter="barn(outVertical)">
                                      <p:cBhvr>
                                        <p:cTn id="206" dur="500"/>
                                        <p:tgtEl>
                                          <p:spTgt spid="447"/>
                                        </p:tgtEl>
                                      </p:cBhvr>
                                    </p:animEffect>
                                  </p:childTnLst>
                                </p:cTn>
                              </p:par>
                              <p:par>
                                <p:cTn id="207" presetID="16" presetClass="entr" presetSubtype="37" fill="hold" nodeType="withEffect">
                                  <p:stCondLst>
                                    <p:cond delay="0"/>
                                  </p:stCondLst>
                                  <p:childTnLst>
                                    <p:set>
                                      <p:cBhvr>
                                        <p:cTn id="208" dur="1" fill="hold">
                                          <p:stCondLst>
                                            <p:cond delay="0"/>
                                          </p:stCondLst>
                                        </p:cTn>
                                        <p:tgtEl>
                                          <p:spTgt spid="448"/>
                                        </p:tgtEl>
                                        <p:attrNameLst>
                                          <p:attrName>style.visibility</p:attrName>
                                        </p:attrNameLst>
                                      </p:cBhvr>
                                      <p:to>
                                        <p:strVal val="visible"/>
                                      </p:to>
                                    </p:set>
                                    <p:animEffect transition="in" filter="barn(outVertical)">
                                      <p:cBhvr>
                                        <p:cTn id="209" dur="500"/>
                                        <p:tgtEl>
                                          <p:spTgt spid="448"/>
                                        </p:tgtEl>
                                      </p:cBhvr>
                                    </p:animEffect>
                                  </p:childTnLst>
                                </p:cTn>
                              </p:par>
                              <p:par>
                                <p:cTn id="210" presetID="16" presetClass="entr" presetSubtype="37" fill="hold" nodeType="withEffect">
                                  <p:stCondLst>
                                    <p:cond delay="0"/>
                                  </p:stCondLst>
                                  <p:childTnLst>
                                    <p:set>
                                      <p:cBhvr>
                                        <p:cTn id="211" dur="1" fill="hold">
                                          <p:stCondLst>
                                            <p:cond delay="0"/>
                                          </p:stCondLst>
                                        </p:cTn>
                                        <p:tgtEl>
                                          <p:spTgt spid="449"/>
                                        </p:tgtEl>
                                        <p:attrNameLst>
                                          <p:attrName>style.visibility</p:attrName>
                                        </p:attrNameLst>
                                      </p:cBhvr>
                                      <p:to>
                                        <p:strVal val="visible"/>
                                      </p:to>
                                    </p:set>
                                    <p:animEffect transition="in" filter="barn(outVertical)">
                                      <p:cBhvr>
                                        <p:cTn id="212" dur="500"/>
                                        <p:tgtEl>
                                          <p:spTgt spid="449"/>
                                        </p:tgtEl>
                                      </p:cBhvr>
                                    </p:animEffect>
                                  </p:childTnLst>
                                </p:cTn>
                              </p:par>
                              <p:par>
                                <p:cTn id="213" presetID="16" presetClass="entr" presetSubtype="37" fill="hold" nodeType="withEffect">
                                  <p:stCondLst>
                                    <p:cond delay="0"/>
                                  </p:stCondLst>
                                  <p:childTnLst>
                                    <p:set>
                                      <p:cBhvr>
                                        <p:cTn id="214" dur="1" fill="hold">
                                          <p:stCondLst>
                                            <p:cond delay="0"/>
                                          </p:stCondLst>
                                        </p:cTn>
                                        <p:tgtEl>
                                          <p:spTgt spid="451"/>
                                        </p:tgtEl>
                                        <p:attrNameLst>
                                          <p:attrName>style.visibility</p:attrName>
                                        </p:attrNameLst>
                                      </p:cBhvr>
                                      <p:to>
                                        <p:strVal val="visible"/>
                                      </p:to>
                                    </p:set>
                                    <p:animEffect transition="in" filter="barn(outVertical)">
                                      <p:cBhvr>
                                        <p:cTn id="215" dur="500"/>
                                        <p:tgtEl>
                                          <p:spTgt spid="451"/>
                                        </p:tgtEl>
                                      </p:cBhvr>
                                    </p:animEffect>
                                  </p:childTnLst>
                                </p:cTn>
                              </p:par>
                              <p:par>
                                <p:cTn id="216" presetID="16" presetClass="entr" presetSubtype="37" fill="hold" nodeType="withEffect">
                                  <p:stCondLst>
                                    <p:cond delay="0"/>
                                  </p:stCondLst>
                                  <p:childTnLst>
                                    <p:set>
                                      <p:cBhvr>
                                        <p:cTn id="217" dur="1" fill="hold">
                                          <p:stCondLst>
                                            <p:cond delay="0"/>
                                          </p:stCondLst>
                                        </p:cTn>
                                        <p:tgtEl>
                                          <p:spTgt spid="452"/>
                                        </p:tgtEl>
                                        <p:attrNameLst>
                                          <p:attrName>style.visibility</p:attrName>
                                        </p:attrNameLst>
                                      </p:cBhvr>
                                      <p:to>
                                        <p:strVal val="visible"/>
                                      </p:to>
                                    </p:set>
                                    <p:animEffect transition="in" filter="barn(outVertical)">
                                      <p:cBhvr>
                                        <p:cTn id="218" dur="500"/>
                                        <p:tgtEl>
                                          <p:spTgt spid="452"/>
                                        </p:tgtEl>
                                      </p:cBhvr>
                                    </p:animEffect>
                                  </p:childTnLst>
                                </p:cTn>
                              </p:par>
                              <p:par>
                                <p:cTn id="219" presetID="16" presetClass="entr" presetSubtype="37" fill="hold" nodeType="withEffect">
                                  <p:stCondLst>
                                    <p:cond delay="0"/>
                                  </p:stCondLst>
                                  <p:childTnLst>
                                    <p:set>
                                      <p:cBhvr>
                                        <p:cTn id="220" dur="1" fill="hold">
                                          <p:stCondLst>
                                            <p:cond delay="0"/>
                                          </p:stCondLst>
                                        </p:cTn>
                                        <p:tgtEl>
                                          <p:spTgt spid="453"/>
                                        </p:tgtEl>
                                        <p:attrNameLst>
                                          <p:attrName>style.visibility</p:attrName>
                                        </p:attrNameLst>
                                      </p:cBhvr>
                                      <p:to>
                                        <p:strVal val="visible"/>
                                      </p:to>
                                    </p:set>
                                    <p:animEffect transition="in" filter="barn(outVertical)">
                                      <p:cBhvr>
                                        <p:cTn id="221" dur="500"/>
                                        <p:tgtEl>
                                          <p:spTgt spid="453"/>
                                        </p:tgtEl>
                                      </p:cBhvr>
                                    </p:animEffect>
                                  </p:childTnLst>
                                </p:cTn>
                              </p:par>
                              <p:par>
                                <p:cTn id="222" presetID="16" presetClass="entr" presetSubtype="37" fill="hold" nodeType="withEffect">
                                  <p:stCondLst>
                                    <p:cond delay="0"/>
                                  </p:stCondLst>
                                  <p:childTnLst>
                                    <p:set>
                                      <p:cBhvr>
                                        <p:cTn id="223" dur="1" fill="hold">
                                          <p:stCondLst>
                                            <p:cond delay="0"/>
                                          </p:stCondLst>
                                        </p:cTn>
                                        <p:tgtEl>
                                          <p:spTgt spid="455"/>
                                        </p:tgtEl>
                                        <p:attrNameLst>
                                          <p:attrName>style.visibility</p:attrName>
                                        </p:attrNameLst>
                                      </p:cBhvr>
                                      <p:to>
                                        <p:strVal val="visible"/>
                                      </p:to>
                                    </p:set>
                                    <p:animEffect transition="in" filter="barn(outVertical)">
                                      <p:cBhvr>
                                        <p:cTn id="224" dur="500"/>
                                        <p:tgtEl>
                                          <p:spTgt spid="4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8" grpId="0"/>
      <p:bldP spid="374" grpId="0"/>
      <p:bldP spid="375" grpId="0"/>
      <p:bldP spid="378" grpId="0"/>
      <p:bldP spid="40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9C8810BB-CAFC-4212-9BA4-0C9A2A6114F0}"/>
              </a:ext>
            </a:extLst>
          </p:cNvPr>
          <p:cNvSpPr/>
          <p:nvPr/>
        </p:nvSpPr>
        <p:spPr bwMode="auto">
          <a:xfrm>
            <a:off x="3874011" y="203476"/>
            <a:ext cx="4688452" cy="4713887"/>
          </a:xfrm>
          <a:prstGeom prst="ellipse">
            <a:avLst/>
          </a:prstGeom>
          <a:solidFill>
            <a:srgbClr val="505050">
              <a:alpha val="50196"/>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defRPr/>
            </a:pPr>
            <a:r>
              <a:rPr lang="en-US" sz="4080" dirty="0">
                <a:gradFill>
                  <a:gsLst>
                    <a:gs pos="0">
                      <a:srgbClr val="FFFFFF"/>
                    </a:gs>
                    <a:gs pos="100000">
                      <a:srgbClr val="FFFFFF"/>
                    </a:gs>
                  </a:gsLst>
                  <a:lin ang="5400000" scaled="0"/>
                </a:gradFill>
                <a:latin typeface="Segoe UI"/>
                <a:ea typeface="Segoe UI" pitchFamily="34" charset="0"/>
                <a:cs typeface="Segoe UI" pitchFamily="34" charset="0"/>
              </a:rPr>
              <a:t>Users</a:t>
            </a:r>
            <a:endParaRPr lang="en-US" sz="4896"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6" name="Group 5">
            <a:extLst>
              <a:ext uri="{FF2B5EF4-FFF2-40B4-BE49-F238E27FC236}">
                <a16:creationId xmlns:a16="http://schemas.microsoft.com/office/drawing/2014/main" id="{CB9F541D-B8DE-42C4-8862-A83AB8F591F4}"/>
              </a:ext>
            </a:extLst>
          </p:cNvPr>
          <p:cNvGrpSpPr/>
          <p:nvPr/>
        </p:nvGrpSpPr>
        <p:grpSpPr>
          <a:xfrm>
            <a:off x="2629128" y="2013574"/>
            <a:ext cx="4688452" cy="4713887"/>
            <a:chOff x="2576946" y="1974272"/>
            <a:chExt cx="4596939" cy="4621877"/>
          </a:xfrm>
        </p:grpSpPr>
        <p:sp>
          <p:nvSpPr>
            <p:cNvPr id="3" name="Oval 2">
              <a:extLst>
                <a:ext uri="{FF2B5EF4-FFF2-40B4-BE49-F238E27FC236}">
                  <a16:creationId xmlns:a16="http://schemas.microsoft.com/office/drawing/2014/main" id="{0854034C-2877-40DB-8DF7-59B9BBA122CE}"/>
                </a:ext>
              </a:extLst>
            </p:cNvPr>
            <p:cNvSpPr/>
            <p:nvPr/>
          </p:nvSpPr>
          <p:spPr bwMode="auto">
            <a:xfrm>
              <a:off x="2576946" y="1974272"/>
              <a:ext cx="4596939" cy="4621877"/>
            </a:xfrm>
            <a:prstGeom prst="ellipse">
              <a:avLst/>
            </a:prstGeom>
            <a:solidFill>
              <a:srgbClr val="505050">
                <a:alpha val="50196"/>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521" tIns="149217" rIns="186521" bIns="149217" numCol="1" spcCol="0" rtlCol="0" fromWordArt="0" anchor="b" anchorCtr="0" forceAA="0" compatLnSpc="1">
              <a:prstTxWarp prst="textNoShape">
                <a:avLst/>
              </a:prstTxWarp>
              <a:noAutofit/>
            </a:bodyPr>
            <a:lstStyle/>
            <a:p>
              <a:pPr defTabSz="951028" fontAlgn="base">
                <a:spcBef>
                  <a:spcPct val="0"/>
                </a:spcBef>
                <a:spcAft>
                  <a:spcPct val="0"/>
                </a:spcAft>
                <a:defRPr/>
              </a:pPr>
              <a:endParaRPr lang="en-US" sz="4896">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 name="TextBox 4">
              <a:extLst>
                <a:ext uri="{FF2B5EF4-FFF2-40B4-BE49-F238E27FC236}">
                  <a16:creationId xmlns:a16="http://schemas.microsoft.com/office/drawing/2014/main" id="{70DA9C32-16DD-4E9E-B2BE-60016909107F}"/>
                </a:ext>
              </a:extLst>
            </p:cNvPr>
            <p:cNvSpPr txBox="1"/>
            <p:nvPr/>
          </p:nvSpPr>
          <p:spPr>
            <a:xfrm>
              <a:off x="2842952" y="4544779"/>
              <a:ext cx="2249976" cy="615609"/>
            </a:xfrm>
            <a:prstGeom prst="rect">
              <a:avLst/>
            </a:prstGeom>
            <a:noFill/>
            <a:ln>
              <a:noFill/>
            </a:ln>
          </p:spPr>
          <p:txBody>
            <a:bodyPr wrap="square" lIns="0" tIns="0" rIns="0" bIns="0" rtlCol="0">
              <a:spAutoFit/>
            </a:bodyPr>
            <a:lstStyle/>
            <a:p>
              <a:pPr defTabSz="932563">
                <a:defRPr/>
              </a:pPr>
              <a:r>
                <a:rPr lang="en-US" sz="4080">
                  <a:solidFill>
                    <a:srgbClr val="FFFFFF"/>
                  </a:solidFill>
                  <a:latin typeface="Segoe UI"/>
                </a:rPr>
                <a:t>Resources</a:t>
              </a:r>
            </a:p>
          </p:txBody>
        </p:sp>
      </p:grpSp>
      <p:grpSp>
        <p:nvGrpSpPr>
          <p:cNvPr id="8" name="Group 7">
            <a:extLst>
              <a:ext uri="{FF2B5EF4-FFF2-40B4-BE49-F238E27FC236}">
                <a16:creationId xmlns:a16="http://schemas.microsoft.com/office/drawing/2014/main" id="{6107C554-4FEF-48DA-ADF7-1344C10F9D07}"/>
              </a:ext>
            </a:extLst>
          </p:cNvPr>
          <p:cNvGrpSpPr/>
          <p:nvPr/>
        </p:nvGrpSpPr>
        <p:grpSpPr>
          <a:xfrm>
            <a:off x="5118893" y="2077162"/>
            <a:ext cx="4880614" cy="4713887"/>
            <a:chOff x="5018114" y="2036618"/>
            <a:chExt cx="4785350" cy="4621877"/>
          </a:xfrm>
        </p:grpSpPr>
        <p:sp>
          <p:nvSpPr>
            <p:cNvPr id="4" name="Oval 3">
              <a:extLst>
                <a:ext uri="{FF2B5EF4-FFF2-40B4-BE49-F238E27FC236}">
                  <a16:creationId xmlns:a16="http://schemas.microsoft.com/office/drawing/2014/main" id="{DD5C4008-C3C3-4FBD-9A66-7F5014E48433}"/>
                </a:ext>
              </a:extLst>
            </p:cNvPr>
            <p:cNvSpPr/>
            <p:nvPr/>
          </p:nvSpPr>
          <p:spPr bwMode="auto">
            <a:xfrm>
              <a:off x="5018114" y="2036618"/>
              <a:ext cx="4596939" cy="4621877"/>
            </a:xfrm>
            <a:prstGeom prst="ellipse">
              <a:avLst/>
            </a:prstGeom>
            <a:solidFill>
              <a:srgbClr val="505050">
                <a:alpha val="50196"/>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521" tIns="149217" rIns="186521" bIns="149217" numCol="1" spcCol="0" rtlCol="0" fromWordArt="0" anchor="b" anchorCtr="0" forceAA="0" compatLnSpc="1">
              <a:prstTxWarp prst="textNoShape">
                <a:avLst/>
              </a:prstTxWarp>
              <a:noAutofit/>
            </a:bodyPr>
            <a:lstStyle/>
            <a:p>
              <a:pPr algn="r" defTabSz="951028" fontAlgn="base">
                <a:spcBef>
                  <a:spcPct val="0"/>
                </a:spcBef>
                <a:spcAft>
                  <a:spcPct val="0"/>
                </a:spcAft>
                <a:defRPr/>
              </a:pPr>
              <a:endParaRPr lang="en-US" sz="4896">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 name="TextBox 6">
              <a:extLst>
                <a:ext uri="{FF2B5EF4-FFF2-40B4-BE49-F238E27FC236}">
                  <a16:creationId xmlns:a16="http://schemas.microsoft.com/office/drawing/2014/main" id="{BDA7800F-54EC-4E5C-B52A-E0CACB55C75D}"/>
                </a:ext>
              </a:extLst>
            </p:cNvPr>
            <p:cNvSpPr txBox="1"/>
            <p:nvPr/>
          </p:nvSpPr>
          <p:spPr>
            <a:xfrm>
              <a:off x="7553488" y="4544779"/>
              <a:ext cx="2249976" cy="627864"/>
            </a:xfrm>
            <a:prstGeom prst="rect">
              <a:avLst/>
            </a:prstGeom>
            <a:noFill/>
            <a:ln>
              <a:noFill/>
            </a:ln>
          </p:spPr>
          <p:txBody>
            <a:bodyPr wrap="square" lIns="0" tIns="0" rIns="0" bIns="0" rtlCol="0">
              <a:spAutoFit/>
            </a:bodyPr>
            <a:lstStyle/>
            <a:p>
              <a:pPr defTabSz="932563">
                <a:defRPr/>
              </a:pPr>
              <a:r>
                <a:rPr lang="en-US" sz="4080">
                  <a:solidFill>
                    <a:srgbClr val="FFFFFF"/>
                  </a:solidFill>
                  <a:latin typeface="Segoe UI"/>
                </a:rPr>
                <a:t>Policies</a:t>
              </a:r>
            </a:p>
          </p:txBody>
        </p:sp>
      </p:grpSp>
      <p:grpSp>
        <p:nvGrpSpPr>
          <p:cNvPr id="19" name="Group 18">
            <a:extLst>
              <a:ext uri="{FF2B5EF4-FFF2-40B4-BE49-F238E27FC236}">
                <a16:creationId xmlns:a16="http://schemas.microsoft.com/office/drawing/2014/main" id="{A5E53A94-2646-4DCB-8566-BF34E1BFEC06}"/>
              </a:ext>
            </a:extLst>
          </p:cNvPr>
          <p:cNvGrpSpPr/>
          <p:nvPr/>
        </p:nvGrpSpPr>
        <p:grpSpPr>
          <a:xfrm>
            <a:off x="5070852" y="2407707"/>
            <a:ext cx="2294767" cy="2509657"/>
            <a:chOff x="4971011" y="2360712"/>
            <a:chExt cx="2249976" cy="2460671"/>
          </a:xfrm>
        </p:grpSpPr>
        <p:sp>
          <p:nvSpPr>
            <p:cNvPr id="18" name="Freeform: Shape 17">
              <a:extLst>
                <a:ext uri="{FF2B5EF4-FFF2-40B4-BE49-F238E27FC236}">
                  <a16:creationId xmlns:a16="http://schemas.microsoft.com/office/drawing/2014/main" id="{37403073-2692-4FF5-808A-4F48128B4B99}"/>
                </a:ext>
              </a:extLst>
            </p:cNvPr>
            <p:cNvSpPr/>
            <p:nvPr/>
          </p:nvSpPr>
          <p:spPr bwMode="auto">
            <a:xfrm>
              <a:off x="5018114" y="2360712"/>
              <a:ext cx="2155772" cy="2460671"/>
            </a:xfrm>
            <a:custGeom>
              <a:avLst/>
              <a:gdLst>
                <a:gd name="connsiteX0" fmla="*/ 1128922 w 2155772"/>
                <a:gd name="connsiteY0" fmla="*/ 0 h 2460671"/>
                <a:gd name="connsiteX1" fmla="*/ 1142399 w 2155772"/>
                <a:gd name="connsiteY1" fmla="*/ 8232 h 2460671"/>
                <a:gd name="connsiteX2" fmla="*/ 2155772 w 2155772"/>
                <a:gd name="connsiteY2" fmla="*/ 1924499 h 2460671"/>
                <a:gd name="connsiteX3" fmla="*/ 2151109 w 2155772"/>
                <a:gd name="connsiteY3" fmla="*/ 2072912 h 2460671"/>
                <a:gd name="connsiteX4" fmla="*/ 2139245 w 2155772"/>
                <a:gd name="connsiteY4" fmla="*/ 2198332 h 2460671"/>
                <a:gd name="connsiteX5" fmla="*/ 1972555 w 2155772"/>
                <a:gd name="connsiteY5" fmla="*/ 2279066 h 2460671"/>
                <a:gd name="connsiteX6" fmla="*/ 1077886 w 2155772"/>
                <a:gd name="connsiteY6" fmla="*/ 2460671 h 2460671"/>
                <a:gd name="connsiteX7" fmla="*/ 183218 w 2155772"/>
                <a:gd name="connsiteY7" fmla="*/ 2279066 h 2460671"/>
                <a:gd name="connsiteX8" fmla="*/ 10347 w 2155772"/>
                <a:gd name="connsiteY8" fmla="*/ 2195338 h 2460671"/>
                <a:gd name="connsiteX9" fmla="*/ 4664 w 2155772"/>
                <a:gd name="connsiteY9" fmla="*/ 2135258 h 2460671"/>
                <a:gd name="connsiteX10" fmla="*/ 0 w 2155772"/>
                <a:gd name="connsiteY10" fmla="*/ 1986845 h 2460671"/>
                <a:gd name="connsiteX11" fmla="*/ 1013374 w 2155772"/>
                <a:gd name="connsiteY11" fmla="*/ 70578 h 2460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55772" h="2460671">
                  <a:moveTo>
                    <a:pt x="1128922" y="0"/>
                  </a:moveTo>
                  <a:lnTo>
                    <a:pt x="1142399" y="8232"/>
                  </a:lnTo>
                  <a:cubicBezTo>
                    <a:pt x="1753796" y="423525"/>
                    <a:pt x="2155772" y="1126814"/>
                    <a:pt x="2155772" y="1924499"/>
                  </a:cubicBezTo>
                  <a:cubicBezTo>
                    <a:pt x="2155772" y="1974355"/>
                    <a:pt x="2154202" y="2023841"/>
                    <a:pt x="2151109" y="2072912"/>
                  </a:cubicBezTo>
                  <a:lnTo>
                    <a:pt x="2139245" y="2198332"/>
                  </a:lnTo>
                  <a:lnTo>
                    <a:pt x="1972555" y="2279066"/>
                  </a:lnTo>
                  <a:cubicBezTo>
                    <a:pt x="1697569" y="2396006"/>
                    <a:pt x="1395239" y="2460671"/>
                    <a:pt x="1077886" y="2460671"/>
                  </a:cubicBezTo>
                  <a:cubicBezTo>
                    <a:pt x="760534" y="2460671"/>
                    <a:pt x="458203" y="2396006"/>
                    <a:pt x="183218" y="2279066"/>
                  </a:cubicBezTo>
                  <a:lnTo>
                    <a:pt x="10347" y="2195338"/>
                  </a:lnTo>
                  <a:lnTo>
                    <a:pt x="4664" y="2135258"/>
                  </a:lnTo>
                  <a:cubicBezTo>
                    <a:pt x="1571" y="2086187"/>
                    <a:pt x="0" y="2036701"/>
                    <a:pt x="0" y="1986845"/>
                  </a:cubicBezTo>
                  <a:cubicBezTo>
                    <a:pt x="0" y="1189160"/>
                    <a:pt x="401977" y="485871"/>
                    <a:pt x="1013374" y="70578"/>
                  </a:cubicBezTo>
                  <a:close/>
                </a:path>
              </a:pathLst>
            </a:cu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86521" tIns="149217" rIns="186521" bIns="149217" numCol="1" spcCol="0" rtlCol="0" fromWordArt="0" anchor="b" anchorCtr="0" forceAA="0" compatLnSpc="1">
              <a:prstTxWarp prst="textNoShape">
                <a:avLst/>
              </a:prstTxWarp>
              <a:noAutofit/>
            </a:bodyPr>
            <a:lstStyle/>
            <a:p>
              <a:pPr algn="r" defTabSz="951028" fontAlgn="base">
                <a:spcBef>
                  <a:spcPct val="0"/>
                </a:spcBef>
                <a:spcAft>
                  <a:spcPct val="0"/>
                </a:spcAft>
                <a:defRPr/>
              </a:pPr>
              <a:endParaRPr lang="en-US" sz="4896">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 name="TextBox 8">
              <a:extLst>
                <a:ext uri="{FF2B5EF4-FFF2-40B4-BE49-F238E27FC236}">
                  <a16:creationId xmlns:a16="http://schemas.microsoft.com/office/drawing/2014/main" id="{31F9E35A-E69A-47EB-8780-40C6E036F558}"/>
                </a:ext>
              </a:extLst>
            </p:cNvPr>
            <p:cNvSpPr txBox="1"/>
            <p:nvPr/>
          </p:nvSpPr>
          <p:spPr>
            <a:xfrm>
              <a:off x="4971011" y="3591047"/>
              <a:ext cx="2249976" cy="549381"/>
            </a:xfrm>
            <a:prstGeom prst="rect">
              <a:avLst/>
            </a:prstGeom>
            <a:noFill/>
          </p:spPr>
          <p:txBody>
            <a:bodyPr wrap="square" lIns="0" tIns="0" rIns="0" bIns="0" rtlCol="0">
              <a:spAutoFit/>
            </a:bodyPr>
            <a:lstStyle/>
            <a:p>
              <a:pPr algn="ctr" defTabSz="932563">
                <a:defRPr/>
              </a:pPr>
              <a:r>
                <a:rPr lang="en-US" sz="3570">
                  <a:solidFill>
                    <a:srgbClr val="FFFFFF"/>
                  </a:solidFill>
                  <a:latin typeface="Segoe UI"/>
                </a:rPr>
                <a:t>Identity</a:t>
              </a:r>
            </a:p>
          </p:txBody>
        </p:sp>
      </p:grpSp>
      <p:sp>
        <p:nvSpPr>
          <p:cNvPr id="10" name="Rectangle 9">
            <a:extLst>
              <a:ext uri="{FF2B5EF4-FFF2-40B4-BE49-F238E27FC236}">
                <a16:creationId xmlns:a16="http://schemas.microsoft.com/office/drawing/2014/main" id="{4C041D0D-9C67-7748-936A-EEF180E0ACB6}"/>
              </a:ext>
            </a:extLst>
          </p:cNvPr>
          <p:cNvSpPr/>
          <p:nvPr/>
        </p:nvSpPr>
        <p:spPr>
          <a:xfrm>
            <a:off x="6097051" y="3312597"/>
            <a:ext cx="242374" cy="369332"/>
          </a:xfrm>
          <a:prstGeom prst="rect">
            <a:avLst/>
          </a:prstGeom>
        </p:spPr>
        <p:txBody>
          <a:bodyPr wrap="none">
            <a:spAutoFit/>
          </a:bodyPr>
          <a:lstStyle/>
          <a:p>
            <a:r>
              <a:rPr lang="en-US" dirty="0">
                <a:solidFill>
                  <a:srgbClr val="000000"/>
                </a:solidFill>
                <a:latin typeface="Times" pitchFamily="2" charset="0"/>
              </a:rPr>
              <a:t> </a:t>
            </a:r>
            <a:endParaRPr lang="en-US" dirty="0"/>
          </a:p>
        </p:txBody>
      </p:sp>
    </p:spTree>
    <p:extLst>
      <p:ext uri="{BB962C8B-B14F-4D97-AF65-F5344CB8AC3E}">
        <p14:creationId xmlns:p14="http://schemas.microsoft.com/office/powerpoint/2010/main" val="11120910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6B0DCEE2-87A7-48CB-A5A7-C82438FD613A}"/>
              </a:ext>
            </a:extLst>
          </p:cNvPr>
          <p:cNvSpPr/>
          <p:nvPr/>
        </p:nvSpPr>
        <p:spPr bwMode="auto">
          <a:xfrm>
            <a:off x="882" y="3281004"/>
            <a:ext cx="12434711" cy="2343305"/>
          </a:xfrm>
          <a:prstGeom prst="rect">
            <a:avLst/>
          </a:prstGeom>
          <a:solidFill>
            <a:schemeClr val="bg1"/>
          </a:solidFill>
          <a:ln w="10795" cap="flat" cmpd="sng" algn="ctr">
            <a:noFill/>
            <a:prstDash val="solid"/>
          </a:ln>
          <a:effectLst>
            <a:outerShdw blurRad="254000" dist="50800" dir="2700000" sx="101000" sy="101000" algn="tl" rotWithShape="0">
              <a:prstClr val="black">
                <a:alpha val="25000"/>
              </a:prstClr>
            </a:outerShdw>
          </a:effectLst>
        </p:spPr>
        <p:txBody>
          <a:bodyPr vert="horz" wrap="square" lIns="0" tIns="54825" rIns="0" bIns="54825" numCol="1" rtlCol="0" anchor="ctr" anchorCtr="0" compatLnSpc="1">
            <a:prstTxWarp prst="textNoShape">
              <a:avLst/>
            </a:prstTxWarp>
          </a:bodyPr>
          <a:lstStyle/>
          <a:p>
            <a:pPr algn="ctr" defTabSz="1095906" fontAlgn="base">
              <a:spcBef>
                <a:spcPct val="0"/>
              </a:spcBef>
              <a:spcAft>
                <a:spcPct val="0"/>
              </a:spcAft>
            </a:pPr>
            <a:endParaRPr lang="en-US" sz="2353" kern="0" err="1">
              <a:solidFill>
                <a:srgbClr val="3C3C41"/>
              </a:solidFill>
              <a:latin typeface="Segoe UI Semilight"/>
            </a:endParaRPr>
          </a:p>
        </p:txBody>
      </p:sp>
      <p:sp>
        <p:nvSpPr>
          <p:cNvPr id="2" name="Title 1"/>
          <p:cNvSpPr>
            <a:spLocks noGrp="1"/>
          </p:cNvSpPr>
          <p:nvPr>
            <p:ph type="title"/>
          </p:nvPr>
        </p:nvSpPr>
        <p:spPr/>
        <p:txBody>
          <a:bodyPr/>
          <a:lstStyle/>
          <a:p>
            <a:r>
              <a:rPr lang="en-US"/>
              <a:t>Microsoft Identity Services</a:t>
            </a:r>
          </a:p>
        </p:txBody>
      </p:sp>
      <p:sp>
        <p:nvSpPr>
          <p:cNvPr id="126" name="Rectangle 125">
            <a:extLst>
              <a:ext uri="{FF2B5EF4-FFF2-40B4-BE49-F238E27FC236}">
                <a16:creationId xmlns:a16="http://schemas.microsoft.com/office/drawing/2014/main" id="{F12C88D2-8923-4F11-986E-7127E3D9C4F7}"/>
              </a:ext>
            </a:extLst>
          </p:cNvPr>
          <p:cNvSpPr/>
          <p:nvPr/>
        </p:nvSpPr>
        <p:spPr>
          <a:xfrm>
            <a:off x="600855" y="1117752"/>
            <a:ext cx="6457848" cy="478376"/>
          </a:xfrm>
          <a:prstGeom prst="rect">
            <a:avLst/>
          </a:prstGeom>
        </p:spPr>
        <p:txBody>
          <a:bodyPr wrap="none" lIns="0">
            <a:spAutoFit/>
          </a:bodyPr>
          <a:lstStyle/>
          <a:p>
            <a:r>
              <a:rPr lang="en-US" sz="2448">
                <a:solidFill>
                  <a:schemeClr val="accent1"/>
                </a:solidFill>
              </a:rPr>
              <a:t>Millions of organizations, billions of identities</a:t>
            </a:r>
          </a:p>
        </p:txBody>
      </p:sp>
      <p:grpSp>
        <p:nvGrpSpPr>
          <p:cNvPr id="15" name="Group 14">
            <a:extLst>
              <a:ext uri="{FF2B5EF4-FFF2-40B4-BE49-F238E27FC236}">
                <a16:creationId xmlns:a16="http://schemas.microsoft.com/office/drawing/2014/main" id="{5957A59D-4AEA-4B4B-92EE-FA64CD337737}"/>
              </a:ext>
            </a:extLst>
          </p:cNvPr>
          <p:cNvGrpSpPr/>
          <p:nvPr/>
        </p:nvGrpSpPr>
        <p:grpSpPr>
          <a:xfrm>
            <a:off x="600856" y="2434885"/>
            <a:ext cx="1763085" cy="2323980"/>
            <a:chOff x="588264" y="2097799"/>
            <a:chExt cx="1728672" cy="2278619"/>
          </a:xfrm>
        </p:grpSpPr>
        <p:sp>
          <p:nvSpPr>
            <p:cNvPr id="472" name="TextBox 471">
              <a:extLst>
                <a:ext uri="{FF2B5EF4-FFF2-40B4-BE49-F238E27FC236}">
                  <a16:creationId xmlns:a16="http://schemas.microsoft.com/office/drawing/2014/main" id="{AC161683-5E63-4920-8EA0-C399DF9C6ED7}"/>
                </a:ext>
              </a:extLst>
            </p:cNvPr>
            <p:cNvSpPr txBox="1"/>
            <p:nvPr/>
          </p:nvSpPr>
          <p:spPr>
            <a:xfrm>
              <a:off x="588264" y="4058061"/>
              <a:ext cx="1728672" cy="318357"/>
            </a:xfrm>
            <a:prstGeom prst="rect">
              <a:avLst/>
            </a:prstGeom>
            <a:noFill/>
          </p:spPr>
          <p:txBody>
            <a:bodyPr wrap="square" lIns="0" rIns="93260" rtlCol="0">
              <a:spAutoFit/>
            </a:bodyPr>
            <a:lstStyle>
              <a:defPPr>
                <a:defRPr lang="en-US"/>
              </a:defPPr>
              <a:lvl1pPr algn="ctr" defTabSz="932508">
                <a:lnSpc>
                  <a:spcPct val="90000"/>
                </a:lnSpc>
                <a:defRPr sz="1600">
                  <a:gradFill>
                    <a:gsLst>
                      <a:gs pos="2917">
                        <a:srgbClr val="353535"/>
                      </a:gs>
                      <a:gs pos="30000">
                        <a:srgbClr val="353535"/>
                      </a:gs>
                    </a:gsLst>
                    <a:lin ang="5400000" scaled="0"/>
                  </a:gradFill>
                  <a:latin typeface="Segoe UI" panose="020B0502040204020203" pitchFamily="34" charset="0"/>
                  <a:cs typeface="Segoe UI" panose="020B0502040204020203" pitchFamily="34" charset="0"/>
                </a:defRPr>
              </a:lvl1pPr>
            </a:lstStyle>
            <a:p>
              <a:pPr algn="l"/>
              <a:r>
                <a:rPr lang="en-US" sz="1632">
                  <a:solidFill>
                    <a:schemeClr val="tx1"/>
                  </a:solidFill>
                </a:rPr>
                <a:t>identities</a:t>
              </a:r>
            </a:p>
          </p:txBody>
        </p:sp>
        <p:sp>
          <p:nvSpPr>
            <p:cNvPr id="488" name="TextBox 487">
              <a:extLst>
                <a:ext uri="{FF2B5EF4-FFF2-40B4-BE49-F238E27FC236}">
                  <a16:creationId xmlns:a16="http://schemas.microsoft.com/office/drawing/2014/main" id="{2534D3C6-D325-4916-9125-A634E6E36D36}"/>
                </a:ext>
              </a:extLst>
            </p:cNvPr>
            <p:cNvSpPr txBox="1"/>
            <p:nvPr/>
          </p:nvSpPr>
          <p:spPr>
            <a:xfrm>
              <a:off x="588264" y="3181452"/>
              <a:ext cx="1630556" cy="855042"/>
            </a:xfrm>
            <a:prstGeom prst="rect">
              <a:avLst/>
            </a:prstGeom>
            <a:noFill/>
          </p:spPr>
          <p:txBody>
            <a:bodyPr wrap="square" lIns="0" rIns="93260" rtlCol="0">
              <a:spAutoFit/>
            </a:bodyPr>
            <a:lstStyle/>
            <a:p>
              <a:pPr defTabSz="950882">
                <a:lnSpc>
                  <a:spcPct val="90000"/>
                </a:lnSpc>
                <a:defRPr/>
              </a:pPr>
              <a:r>
                <a:rPr lang="en-US" sz="5507" kern="0">
                  <a:ln w="3175">
                    <a:noFill/>
                  </a:ln>
                  <a:solidFill>
                    <a:srgbClr val="0078D7"/>
                  </a:solidFill>
                  <a:latin typeface="+mj-lt"/>
                  <a:cs typeface="Segoe UI" panose="020B0502040204020203" pitchFamily="34" charset="0"/>
                </a:rPr>
                <a:t>1.34</a:t>
              </a:r>
              <a:r>
                <a:rPr lang="en-US" sz="816" kern="0">
                  <a:ln w="3175">
                    <a:noFill/>
                  </a:ln>
                  <a:solidFill>
                    <a:srgbClr val="0078D7"/>
                  </a:solidFill>
                  <a:latin typeface="+mj-lt"/>
                  <a:cs typeface="Segoe UI" panose="020B0502040204020203" pitchFamily="34" charset="0"/>
                </a:rPr>
                <a:t> </a:t>
              </a:r>
              <a:r>
                <a:rPr lang="en-US" sz="2448" b="1" kern="0">
                  <a:ln w="3175">
                    <a:noFill/>
                  </a:ln>
                  <a:solidFill>
                    <a:srgbClr val="0078D7"/>
                  </a:solidFill>
                  <a:latin typeface="+mj-lt"/>
                  <a:cs typeface="Segoe UI" panose="020B0502040204020203" pitchFamily="34" charset="0"/>
                </a:rPr>
                <a:t>B</a:t>
              </a:r>
            </a:p>
          </p:txBody>
        </p:sp>
        <p:pic>
          <p:nvPicPr>
            <p:cNvPr id="38" name="Picture 37">
              <a:extLst>
                <a:ext uri="{FF2B5EF4-FFF2-40B4-BE49-F238E27FC236}">
                  <a16:creationId xmlns:a16="http://schemas.microsoft.com/office/drawing/2014/main" id="{359DF216-B7DA-4C87-A258-3ECD119011CF}"/>
                </a:ext>
              </a:extLst>
            </p:cNvPr>
            <p:cNvPicPr>
              <a:picLocks noChangeAspect="1"/>
            </p:cNvPicPr>
            <p:nvPr/>
          </p:nvPicPr>
          <p:blipFill>
            <a:blip r:embed="rId3"/>
            <a:stretch>
              <a:fillRect/>
            </a:stretch>
          </p:blipFill>
          <p:spPr>
            <a:xfrm>
              <a:off x="612646" y="2097799"/>
              <a:ext cx="545594" cy="545594"/>
            </a:xfrm>
            <a:prstGeom prst="rect">
              <a:avLst/>
            </a:prstGeom>
          </p:spPr>
        </p:pic>
      </p:grpSp>
      <p:grpSp>
        <p:nvGrpSpPr>
          <p:cNvPr id="19" name="Group 18">
            <a:extLst>
              <a:ext uri="{FF2B5EF4-FFF2-40B4-BE49-F238E27FC236}">
                <a16:creationId xmlns:a16="http://schemas.microsoft.com/office/drawing/2014/main" id="{ECED8A3E-DAFD-40C0-B815-E78DB90B085C}"/>
              </a:ext>
            </a:extLst>
          </p:cNvPr>
          <p:cNvGrpSpPr/>
          <p:nvPr/>
        </p:nvGrpSpPr>
        <p:grpSpPr>
          <a:xfrm>
            <a:off x="10305414" y="2422176"/>
            <a:ext cx="1763085" cy="3028258"/>
            <a:chOff x="10103400" y="2085338"/>
            <a:chExt cx="1728672" cy="2969150"/>
          </a:xfrm>
        </p:grpSpPr>
        <p:sp>
          <p:nvSpPr>
            <p:cNvPr id="154" name="TextBox 153">
              <a:extLst>
                <a:ext uri="{FF2B5EF4-FFF2-40B4-BE49-F238E27FC236}">
                  <a16:creationId xmlns:a16="http://schemas.microsoft.com/office/drawing/2014/main" id="{5D459363-B555-4403-AD07-A10B9261881E}"/>
                </a:ext>
              </a:extLst>
            </p:cNvPr>
            <p:cNvSpPr txBox="1"/>
            <p:nvPr/>
          </p:nvSpPr>
          <p:spPr>
            <a:xfrm>
              <a:off x="10103401" y="4058061"/>
              <a:ext cx="1527767" cy="996427"/>
            </a:xfrm>
            <a:prstGeom prst="rect">
              <a:avLst/>
            </a:prstGeom>
            <a:noFill/>
          </p:spPr>
          <p:txBody>
            <a:bodyPr wrap="square" lIns="0" rIns="93260" rtlCol="0">
              <a:spAutoFit/>
            </a:bodyPr>
            <a:lstStyle>
              <a:defPPr>
                <a:defRPr lang="en-US"/>
              </a:defPPr>
              <a:lvl1pPr algn="ctr" defTabSz="932508">
                <a:lnSpc>
                  <a:spcPct val="90000"/>
                </a:lnSpc>
                <a:defRPr sz="1600">
                  <a:gradFill>
                    <a:gsLst>
                      <a:gs pos="2917">
                        <a:srgbClr val="353535"/>
                      </a:gs>
                      <a:gs pos="30000">
                        <a:srgbClr val="353535"/>
                      </a:gs>
                    </a:gsLst>
                    <a:lin ang="5400000" scaled="0"/>
                  </a:gradFill>
                  <a:latin typeface="Segoe UI" panose="020B0502040204020203" pitchFamily="34" charset="0"/>
                  <a:cs typeface="Segoe UI" panose="020B0502040204020203" pitchFamily="34" charset="0"/>
                </a:defRPr>
              </a:lvl1pPr>
            </a:lstStyle>
            <a:p>
              <a:pPr algn="l"/>
              <a:r>
                <a:rPr lang="en-US" sz="1632">
                  <a:solidFill>
                    <a:schemeClr val="tx1"/>
                  </a:solidFill>
                </a:rPr>
                <a:t>daily authentications &amp; authorizations</a:t>
              </a:r>
            </a:p>
          </p:txBody>
        </p:sp>
        <p:sp>
          <p:nvSpPr>
            <p:cNvPr id="41" name="TextBox 40">
              <a:extLst>
                <a:ext uri="{FF2B5EF4-FFF2-40B4-BE49-F238E27FC236}">
                  <a16:creationId xmlns:a16="http://schemas.microsoft.com/office/drawing/2014/main" id="{29CF3C90-2612-4212-9EAA-48C92676FB1A}"/>
                </a:ext>
              </a:extLst>
            </p:cNvPr>
            <p:cNvSpPr txBox="1"/>
            <p:nvPr/>
          </p:nvSpPr>
          <p:spPr>
            <a:xfrm>
              <a:off x="10103400" y="3181452"/>
              <a:ext cx="1728672" cy="855042"/>
            </a:xfrm>
            <a:prstGeom prst="rect">
              <a:avLst/>
            </a:prstGeom>
            <a:noFill/>
          </p:spPr>
          <p:txBody>
            <a:bodyPr wrap="square" lIns="0" rIns="93260" rtlCol="0">
              <a:spAutoFit/>
            </a:bodyPr>
            <a:lstStyle/>
            <a:p>
              <a:pPr defTabSz="950882">
                <a:lnSpc>
                  <a:spcPct val="90000"/>
                </a:lnSpc>
                <a:defRPr/>
              </a:pPr>
              <a:r>
                <a:rPr lang="en-US" sz="5507" kern="0">
                  <a:ln w="3175">
                    <a:noFill/>
                  </a:ln>
                  <a:solidFill>
                    <a:srgbClr val="0078D7"/>
                  </a:solidFill>
                  <a:latin typeface="+mj-lt"/>
                  <a:cs typeface="Segoe UI" panose="020B0502040204020203" pitchFamily="34" charset="0"/>
                </a:rPr>
                <a:t>45</a:t>
              </a:r>
              <a:r>
                <a:rPr lang="en-US" sz="2448" b="1" kern="0">
                  <a:ln w="3175">
                    <a:noFill/>
                  </a:ln>
                  <a:solidFill>
                    <a:srgbClr val="0078D7"/>
                  </a:solidFill>
                  <a:latin typeface="+mj-lt"/>
                  <a:cs typeface="Segoe UI" panose="020B0502040204020203" pitchFamily="34" charset="0"/>
                </a:rPr>
                <a:t>B</a:t>
              </a:r>
            </a:p>
          </p:txBody>
        </p:sp>
        <p:pic>
          <p:nvPicPr>
            <p:cNvPr id="43" name="Picture 42">
              <a:extLst>
                <a:ext uri="{FF2B5EF4-FFF2-40B4-BE49-F238E27FC236}">
                  <a16:creationId xmlns:a16="http://schemas.microsoft.com/office/drawing/2014/main" id="{988C465C-EDF4-4925-8BC3-B2CA080CE2CB}"/>
                </a:ext>
              </a:extLst>
            </p:cNvPr>
            <p:cNvPicPr>
              <a:picLocks noChangeAspect="1"/>
            </p:cNvPicPr>
            <p:nvPr/>
          </p:nvPicPr>
          <p:blipFill>
            <a:blip r:embed="rId4"/>
            <a:stretch>
              <a:fillRect/>
            </a:stretch>
          </p:blipFill>
          <p:spPr>
            <a:xfrm>
              <a:off x="10103400" y="2085338"/>
              <a:ext cx="570517" cy="570517"/>
            </a:xfrm>
            <a:prstGeom prst="rect">
              <a:avLst/>
            </a:prstGeom>
          </p:spPr>
        </p:pic>
      </p:grpSp>
      <p:grpSp>
        <p:nvGrpSpPr>
          <p:cNvPr id="18" name="Group 17">
            <a:extLst>
              <a:ext uri="{FF2B5EF4-FFF2-40B4-BE49-F238E27FC236}">
                <a16:creationId xmlns:a16="http://schemas.microsoft.com/office/drawing/2014/main" id="{3E11284D-CD57-4530-B5C5-9CE7A13AA7FD}"/>
              </a:ext>
            </a:extLst>
          </p:cNvPr>
          <p:cNvGrpSpPr/>
          <p:nvPr/>
        </p:nvGrpSpPr>
        <p:grpSpPr>
          <a:xfrm>
            <a:off x="7794460" y="2434885"/>
            <a:ext cx="1894051" cy="2323980"/>
            <a:chOff x="7641457" y="2097799"/>
            <a:chExt cx="1857081" cy="2278619"/>
          </a:xfrm>
        </p:grpSpPr>
        <p:sp>
          <p:nvSpPr>
            <p:cNvPr id="561" name="TextBox 560">
              <a:extLst>
                <a:ext uri="{FF2B5EF4-FFF2-40B4-BE49-F238E27FC236}">
                  <a16:creationId xmlns:a16="http://schemas.microsoft.com/office/drawing/2014/main" id="{84338B90-C04F-4705-A770-4D672AA79DCD}"/>
                </a:ext>
              </a:extLst>
            </p:cNvPr>
            <p:cNvSpPr txBox="1"/>
            <p:nvPr/>
          </p:nvSpPr>
          <p:spPr>
            <a:xfrm>
              <a:off x="7678034" y="4058061"/>
              <a:ext cx="1728671" cy="318357"/>
            </a:xfrm>
            <a:prstGeom prst="rect">
              <a:avLst/>
            </a:prstGeom>
            <a:noFill/>
          </p:spPr>
          <p:txBody>
            <a:bodyPr wrap="square" lIns="0" rIns="93260" rtlCol="0">
              <a:spAutoFit/>
            </a:bodyPr>
            <a:lstStyle>
              <a:defPPr>
                <a:defRPr lang="en-US"/>
              </a:defPPr>
              <a:lvl1pPr algn="ctr" defTabSz="932508">
                <a:lnSpc>
                  <a:spcPct val="90000"/>
                </a:lnSpc>
                <a:defRPr sz="1600">
                  <a:gradFill>
                    <a:gsLst>
                      <a:gs pos="2917">
                        <a:srgbClr val="353535"/>
                      </a:gs>
                      <a:gs pos="30000">
                        <a:srgbClr val="353535"/>
                      </a:gs>
                    </a:gsLst>
                    <a:lin ang="5400000" scaled="0"/>
                  </a:gradFill>
                  <a:latin typeface="Segoe UI" panose="020B0502040204020203" pitchFamily="34" charset="0"/>
                  <a:cs typeface="Segoe UI" panose="020B0502040204020203" pitchFamily="34" charset="0"/>
                </a:defRPr>
              </a:lvl1pPr>
            </a:lstStyle>
            <a:p>
              <a:pPr algn="l"/>
              <a:r>
                <a:rPr lang="en-US" sz="1632">
                  <a:solidFill>
                    <a:schemeClr val="tx1"/>
                  </a:solidFill>
                </a:rPr>
                <a:t>organizations</a:t>
              </a:r>
            </a:p>
          </p:txBody>
        </p:sp>
        <p:sp>
          <p:nvSpPr>
            <p:cNvPr id="562" name="TextBox 561">
              <a:extLst>
                <a:ext uri="{FF2B5EF4-FFF2-40B4-BE49-F238E27FC236}">
                  <a16:creationId xmlns:a16="http://schemas.microsoft.com/office/drawing/2014/main" id="{A834B9C1-3913-4B8F-B14C-3F92A5C3A6DD}"/>
                </a:ext>
              </a:extLst>
            </p:cNvPr>
            <p:cNvSpPr txBox="1"/>
            <p:nvPr/>
          </p:nvSpPr>
          <p:spPr>
            <a:xfrm>
              <a:off x="7678034" y="3181452"/>
              <a:ext cx="1820504" cy="855042"/>
            </a:xfrm>
            <a:prstGeom prst="rect">
              <a:avLst/>
            </a:prstGeom>
            <a:noFill/>
          </p:spPr>
          <p:txBody>
            <a:bodyPr wrap="square" lIns="0" rIns="93260" rtlCol="0">
              <a:spAutoFit/>
            </a:bodyPr>
            <a:lstStyle/>
            <a:p>
              <a:pPr defTabSz="950882">
                <a:lnSpc>
                  <a:spcPct val="90000"/>
                </a:lnSpc>
                <a:defRPr/>
              </a:pPr>
              <a:r>
                <a:rPr lang="en-US" sz="5507" kern="0">
                  <a:ln w="3175">
                    <a:noFill/>
                  </a:ln>
                  <a:solidFill>
                    <a:srgbClr val="0078D7"/>
                  </a:solidFill>
                  <a:latin typeface="+mj-lt"/>
                  <a:cs typeface="Segoe UI" panose="020B0502040204020203" pitchFamily="34" charset="0"/>
                </a:rPr>
                <a:t>22.5</a:t>
              </a:r>
              <a:r>
                <a:rPr lang="en-US" sz="2448" b="1" kern="0">
                  <a:ln w="3175">
                    <a:noFill/>
                  </a:ln>
                  <a:solidFill>
                    <a:srgbClr val="0078D7"/>
                  </a:solidFill>
                  <a:latin typeface="+mj-lt"/>
                  <a:cs typeface="Segoe UI" panose="020B0502040204020203" pitchFamily="34" charset="0"/>
                </a:rPr>
                <a:t>M</a:t>
              </a:r>
            </a:p>
          </p:txBody>
        </p:sp>
        <p:pic>
          <p:nvPicPr>
            <p:cNvPr id="44" name="Picture 43">
              <a:extLst>
                <a:ext uri="{FF2B5EF4-FFF2-40B4-BE49-F238E27FC236}">
                  <a16:creationId xmlns:a16="http://schemas.microsoft.com/office/drawing/2014/main" id="{29BE3C2E-0638-47F0-927A-1FE0D136575B}"/>
                </a:ext>
              </a:extLst>
            </p:cNvPr>
            <p:cNvPicPr>
              <a:picLocks noChangeAspect="1"/>
            </p:cNvPicPr>
            <p:nvPr/>
          </p:nvPicPr>
          <p:blipFill>
            <a:blip r:embed="rId5"/>
            <a:stretch>
              <a:fillRect/>
            </a:stretch>
          </p:blipFill>
          <p:spPr>
            <a:xfrm>
              <a:off x="7641457" y="2097799"/>
              <a:ext cx="545594" cy="545594"/>
            </a:xfrm>
            <a:prstGeom prst="rect">
              <a:avLst/>
            </a:prstGeom>
          </p:spPr>
        </p:pic>
      </p:grpSp>
      <p:grpSp>
        <p:nvGrpSpPr>
          <p:cNvPr id="6" name="Group 5">
            <a:extLst>
              <a:ext uri="{FF2B5EF4-FFF2-40B4-BE49-F238E27FC236}">
                <a16:creationId xmlns:a16="http://schemas.microsoft.com/office/drawing/2014/main" id="{64CB095C-009E-42C6-A8AC-55CAA626BD57}"/>
              </a:ext>
            </a:extLst>
          </p:cNvPr>
          <p:cNvGrpSpPr/>
          <p:nvPr/>
        </p:nvGrpSpPr>
        <p:grpSpPr>
          <a:xfrm>
            <a:off x="5384937" y="2290578"/>
            <a:ext cx="1792621" cy="2929333"/>
            <a:chOff x="5278965" y="2245869"/>
            <a:chExt cx="1757631" cy="2872156"/>
          </a:xfrm>
        </p:grpSpPr>
        <p:pic>
          <p:nvPicPr>
            <p:cNvPr id="34" name="Picture 33">
              <a:extLst>
                <a:ext uri="{FF2B5EF4-FFF2-40B4-BE49-F238E27FC236}">
                  <a16:creationId xmlns:a16="http://schemas.microsoft.com/office/drawing/2014/main" id="{035F7BC7-4265-42DD-A78B-75540322DE0B}"/>
                </a:ext>
              </a:extLst>
            </p:cNvPr>
            <p:cNvPicPr>
              <a:picLocks noChangeAspect="1"/>
            </p:cNvPicPr>
            <p:nvPr/>
          </p:nvPicPr>
          <p:blipFill>
            <a:blip r:embed="rId6"/>
            <a:stretch>
              <a:fillRect/>
            </a:stretch>
          </p:blipFill>
          <p:spPr>
            <a:xfrm>
              <a:off x="5278965" y="2245869"/>
              <a:ext cx="699548" cy="699546"/>
            </a:xfrm>
            <a:prstGeom prst="rect">
              <a:avLst/>
            </a:prstGeom>
          </p:spPr>
        </p:pic>
        <p:sp>
          <p:nvSpPr>
            <p:cNvPr id="156" name="TextBox 155">
              <a:extLst>
                <a:ext uri="{FF2B5EF4-FFF2-40B4-BE49-F238E27FC236}">
                  <a16:creationId xmlns:a16="http://schemas.microsoft.com/office/drawing/2014/main" id="{5ECE2E19-9863-475B-9251-07ED65538B7F}"/>
                </a:ext>
              </a:extLst>
            </p:cNvPr>
            <p:cNvSpPr txBox="1"/>
            <p:nvPr/>
          </p:nvSpPr>
          <p:spPr>
            <a:xfrm>
              <a:off x="5307925" y="4347621"/>
              <a:ext cx="1341177" cy="770404"/>
            </a:xfrm>
            <a:prstGeom prst="rect">
              <a:avLst/>
            </a:prstGeom>
            <a:noFill/>
          </p:spPr>
          <p:txBody>
            <a:bodyPr wrap="square" lIns="0" rIns="93260" rtlCol="0">
              <a:spAutoFit/>
            </a:bodyPr>
            <a:lstStyle>
              <a:defPPr>
                <a:defRPr lang="en-US"/>
              </a:defPPr>
              <a:lvl1pPr algn="ctr" defTabSz="932508">
                <a:lnSpc>
                  <a:spcPct val="90000"/>
                </a:lnSpc>
                <a:defRPr sz="1600">
                  <a:gradFill>
                    <a:gsLst>
                      <a:gs pos="2917">
                        <a:srgbClr val="353535"/>
                      </a:gs>
                      <a:gs pos="30000">
                        <a:srgbClr val="353535"/>
                      </a:gs>
                    </a:gsLst>
                    <a:lin ang="5400000" scaled="0"/>
                  </a:gradFill>
                  <a:latin typeface="Segoe UI" panose="020B0502040204020203" pitchFamily="34" charset="0"/>
                  <a:cs typeface="Segoe UI" panose="020B0502040204020203" pitchFamily="34" charset="0"/>
                </a:defRPr>
              </a:lvl1pPr>
            </a:lstStyle>
            <a:p>
              <a:pPr algn="l"/>
              <a:r>
                <a:rPr lang="en-US" sz="1632">
                  <a:solidFill>
                    <a:schemeClr val="tx1"/>
                  </a:solidFill>
                </a:rPr>
                <a:t>Azure AD</a:t>
              </a:r>
            </a:p>
            <a:p>
              <a:pPr algn="l"/>
              <a:r>
                <a:rPr lang="en-US" sz="1632">
                  <a:solidFill>
                    <a:schemeClr val="tx1"/>
                  </a:solidFill>
                </a:rPr>
                <a:t>Monthly Active Users</a:t>
              </a:r>
            </a:p>
          </p:txBody>
        </p:sp>
        <p:sp>
          <p:nvSpPr>
            <p:cNvPr id="157" name="TextBox 156">
              <a:extLst>
                <a:ext uri="{FF2B5EF4-FFF2-40B4-BE49-F238E27FC236}">
                  <a16:creationId xmlns:a16="http://schemas.microsoft.com/office/drawing/2014/main" id="{CEC6C2CC-5BA8-49A0-BF19-498AF3D1EDC5}"/>
                </a:ext>
              </a:extLst>
            </p:cNvPr>
            <p:cNvSpPr txBox="1"/>
            <p:nvPr/>
          </p:nvSpPr>
          <p:spPr>
            <a:xfrm>
              <a:off x="5307925" y="3471012"/>
              <a:ext cx="1728671" cy="855042"/>
            </a:xfrm>
            <a:prstGeom prst="rect">
              <a:avLst/>
            </a:prstGeom>
            <a:noFill/>
          </p:spPr>
          <p:txBody>
            <a:bodyPr wrap="square" lIns="0" rIns="93260" rtlCol="0">
              <a:spAutoFit/>
            </a:bodyPr>
            <a:lstStyle/>
            <a:p>
              <a:pPr defTabSz="950882">
                <a:lnSpc>
                  <a:spcPct val="90000"/>
                </a:lnSpc>
                <a:defRPr/>
              </a:pPr>
              <a:r>
                <a:rPr lang="en-US" sz="5507" kern="0">
                  <a:ln w="3175">
                    <a:noFill/>
                  </a:ln>
                  <a:solidFill>
                    <a:srgbClr val="0078D7"/>
                  </a:solidFill>
                  <a:latin typeface="+mj-lt"/>
                  <a:cs typeface="Segoe UI" panose="020B0502040204020203" pitchFamily="34" charset="0"/>
                </a:rPr>
                <a:t>246</a:t>
              </a:r>
              <a:r>
                <a:rPr lang="en-US" sz="816" kern="0">
                  <a:ln w="3175">
                    <a:noFill/>
                  </a:ln>
                  <a:solidFill>
                    <a:srgbClr val="0078D7"/>
                  </a:solidFill>
                  <a:latin typeface="+mj-lt"/>
                  <a:cs typeface="Segoe UI" panose="020B0502040204020203" pitchFamily="34" charset="0"/>
                </a:rPr>
                <a:t> </a:t>
              </a:r>
              <a:r>
                <a:rPr lang="en-US" sz="2448" b="1" kern="0">
                  <a:ln w="3175">
                    <a:noFill/>
                  </a:ln>
                  <a:solidFill>
                    <a:srgbClr val="0078D7"/>
                  </a:solidFill>
                  <a:latin typeface="+mj-lt"/>
                  <a:cs typeface="Segoe UI" panose="020B0502040204020203" pitchFamily="34" charset="0"/>
                </a:rPr>
                <a:t>M</a:t>
              </a:r>
            </a:p>
          </p:txBody>
        </p:sp>
      </p:grpSp>
      <p:grpSp>
        <p:nvGrpSpPr>
          <p:cNvPr id="3" name="Group 2">
            <a:extLst>
              <a:ext uri="{FF2B5EF4-FFF2-40B4-BE49-F238E27FC236}">
                <a16:creationId xmlns:a16="http://schemas.microsoft.com/office/drawing/2014/main" id="{96CE287E-0A25-41FE-86BB-CCF10BCF3EBE}"/>
              </a:ext>
            </a:extLst>
          </p:cNvPr>
          <p:cNvGrpSpPr/>
          <p:nvPr/>
        </p:nvGrpSpPr>
        <p:grpSpPr>
          <a:xfrm>
            <a:off x="3015893" y="2514139"/>
            <a:ext cx="1781679" cy="2705773"/>
            <a:chOff x="2956161" y="2465066"/>
            <a:chExt cx="1746903" cy="2652959"/>
          </a:xfrm>
        </p:grpSpPr>
        <p:sp>
          <p:nvSpPr>
            <p:cNvPr id="152" name="TextBox 151">
              <a:extLst>
                <a:ext uri="{FF2B5EF4-FFF2-40B4-BE49-F238E27FC236}">
                  <a16:creationId xmlns:a16="http://schemas.microsoft.com/office/drawing/2014/main" id="{17B8A6CF-A96E-4F5E-938A-346B3F550B83}"/>
                </a:ext>
              </a:extLst>
            </p:cNvPr>
            <p:cNvSpPr txBox="1"/>
            <p:nvPr/>
          </p:nvSpPr>
          <p:spPr>
            <a:xfrm>
              <a:off x="2974392" y="4347621"/>
              <a:ext cx="1728672" cy="770404"/>
            </a:xfrm>
            <a:prstGeom prst="rect">
              <a:avLst/>
            </a:prstGeom>
            <a:noFill/>
          </p:spPr>
          <p:txBody>
            <a:bodyPr wrap="square" lIns="0" rIns="93260" rtlCol="0">
              <a:spAutoFit/>
            </a:bodyPr>
            <a:lstStyle/>
            <a:p>
              <a:pPr defTabSz="950882">
                <a:lnSpc>
                  <a:spcPct val="90000"/>
                </a:lnSpc>
                <a:defRPr/>
              </a:pPr>
              <a:r>
                <a:rPr lang="en-US" sz="1632">
                  <a:latin typeface="Segoe UI" panose="020B0502040204020203" pitchFamily="34" charset="0"/>
                  <a:cs typeface="Segoe UI" panose="020B0502040204020203" pitchFamily="34" charset="0"/>
                </a:rPr>
                <a:t>Microsoft Account Monthly Active Users</a:t>
              </a:r>
            </a:p>
          </p:txBody>
        </p:sp>
        <p:sp>
          <p:nvSpPr>
            <p:cNvPr id="153" name="TextBox 152">
              <a:extLst>
                <a:ext uri="{FF2B5EF4-FFF2-40B4-BE49-F238E27FC236}">
                  <a16:creationId xmlns:a16="http://schemas.microsoft.com/office/drawing/2014/main" id="{7C826278-94EB-4AF0-8AF9-75ACEF7EDCB2}"/>
                </a:ext>
              </a:extLst>
            </p:cNvPr>
            <p:cNvSpPr txBox="1"/>
            <p:nvPr/>
          </p:nvSpPr>
          <p:spPr>
            <a:xfrm>
              <a:off x="2974391" y="3471012"/>
              <a:ext cx="1728672" cy="855042"/>
            </a:xfrm>
            <a:prstGeom prst="rect">
              <a:avLst/>
            </a:prstGeom>
            <a:noFill/>
          </p:spPr>
          <p:txBody>
            <a:bodyPr wrap="square" lIns="0" rIns="93260" rtlCol="0">
              <a:spAutoFit/>
            </a:bodyPr>
            <a:lstStyle/>
            <a:p>
              <a:pPr defTabSz="950882">
                <a:lnSpc>
                  <a:spcPct val="90000"/>
                </a:lnSpc>
                <a:defRPr/>
              </a:pPr>
              <a:r>
                <a:rPr lang="en-US" sz="5507" b="1" kern="0">
                  <a:ln w="3175">
                    <a:noFill/>
                  </a:ln>
                  <a:solidFill>
                    <a:srgbClr val="0078D7"/>
                  </a:solidFill>
                  <a:latin typeface="+mj-lt"/>
                  <a:cs typeface="Segoe UI" panose="020B0502040204020203" pitchFamily="34" charset="0"/>
                </a:rPr>
                <a:t>844</a:t>
              </a:r>
              <a:r>
                <a:rPr lang="en-US" sz="2448" b="1" kern="0">
                  <a:ln w="3175">
                    <a:noFill/>
                  </a:ln>
                  <a:solidFill>
                    <a:srgbClr val="0078D7"/>
                  </a:solidFill>
                  <a:latin typeface="+mj-lt"/>
                  <a:cs typeface="Segoe UI" panose="020B0502040204020203" pitchFamily="34" charset="0"/>
                </a:rPr>
                <a:t>M</a:t>
              </a:r>
            </a:p>
          </p:txBody>
        </p:sp>
        <p:grpSp>
          <p:nvGrpSpPr>
            <p:cNvPr id="5" name="Group 4">
              <a:extLst>
                <a:ext uri="{FF2B5EF4-FFF2-40B4-BE49-F238E27FC236}">
                  <a16:creationId xmlns:a16="http://schemas.microsoft.com/office/drawing/2014/main" id="{593BC779-A09E-48BD-A7EA-CC106D790C27}"/>
                </a:ext>
              </a:extLst>
            </p:cNvPr>
            <p:cNvGrpSpPr/>
            <p:nvPr/>
          </p:nvGrpSpPr>
          <p:grpSpPr>
            <a:xfrm>
              <a:off x="2956161" y="2465066"/>
              <a:ext cx="630820" cy="443278"/>
              <a:chOff x="8652190" y="4780075"/>
              <a:chExt cx="260253" cy="182880"/>
            </a:xfrm>
          </p:grpSpPr>
          <p:grpSp>
            <p:nvGrpSpPr>
              <p:cNvPr id="28" name="Group 27">
                <a:extLst>
                  <a:ext uri="{FF2B5EF4-FFF2-40B4-BE49-F238E27FC236}">
                    <a16:creationId xmlns:a16="http://schemas.microsoft.com/office/drawing/2014/main" id="{BD1B988E-EFDE-4A7C-BB5B-0D5F66C1E8FF}"/>
                  </a:ext>
                </a:extLst>
              </p:cNvPr>
              <p:cNvGrpSpPr>
                <a:grpSpLocks noChangeAspect="1"/>
              </p:cNvGrpSpPr>
              <p:nvPr/>
            </p:nvGrpSpPr>
            <p:grpSpPr>
              <a:xfrm>
                <a:off x="8766295" y="4780075"/>
                <a:ext cx="146148" cy="182880"/>
                <a:chOff x="10174288" y="2951163"/>
                <a:chExt cx="296863" cy="371476"/>
              </a:xfrm>
            </p:grpSpPr>
            <p:sp>
              <p:nvSpPr>
                <p:cNvPr id="29" name="Oval 6">
                  <a:extLst>
                    <a:ext uri="{FF2B5EF4-FFF2-40B4-BE49-F238E27FC236}">
                      <a16:creationId xmlns:a16="http://schemas.microsoft.com/office/drawing/2014/main" id="{47D1A499-F6AF-40FF-B7EB-39FCAFBC2C38}"/>
                    </a:ext>
                  </a:extLst>
                </p:cNvPr>
                <p:cNvSpPr>
                  <a:spLocks noChangeArrowheads="1"/>
                </p:cNvSpPr>
                <p:nvPr/>
              </p:nvSpPr>
              <p:spPr bwMode="auto">
                <a:xfrm>
                  <a:off x="10239376" y="2951163"/>
                  <a:ext cx="166688" cy="168275"/>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0" name="Freeform 7">
                  <a:extLst>
                    <a:ext uri="{FF2B5EF4-FFF2-40B4-BE49-F238E27FC236}">
                      <a16:creationId xmlns:a16="http://schemas.microsoft.com/office/drawing/2014/main" id="{8838A2CA-FF4C-4D31-85D9-F5E3705BC3BC}"/>
                    </a:ext>
                  </a:extLst>
                </p:cNvPr>
                <p:cNvSpPr>
                  <a:spLocks/>
                </p:cNvSpPr>
                <p:nvPr/>
              </p:nvSpPr>
              <p:spPr bwMode="auto">
                <a:xfrm>
                  <a:off x="10174288" y="3155951"/>
                  <a:ext cx="296863" cy="166688"/>
                </a:xfrm>
                <a:custGeom>
                  <a:avLst/>
                  <a:gdLst>
                    <a:gd name="T0" fmla="*/ 341 w 682"/>
                    <a:gd name="T1" fmla="*/ 0 h 384"/>
                    <a:gd name="T2" fmla="*/ 341 w 682"/>
                    <a:gd name="T3" fmla="*/ 0 h 384"/>
                    <a:gd name="T4" fmla="*/ 682 w 682"/>
                    <a:gd name="T5" fmla="*/ 341 h 384"/>
                    <a:gd name="T6" fmla="*/ 682 w 682"/>
                    <a:gd name="T7" fmla="*/ 384 h 384"/>
                    <a:gd name="T8" fmla="*/ 0 w 682"/>
                    <a:gd name="T9" fmla="*/ 384 h 384"/>
                    <a:gd name="T10" fmla="*/ 0 w 682"/>
                    <a:gd name="T11" fmla="*/ 341 h 384"/>
                    <a:gd name="T12" fmla="*/ 341 w 682"/>
                    <a:gd name="T13" fmla="*/ 0 h 384"/>
                  </a:gdLst>
                  <a:ahLst/>
                  <a:cxnLst>
                    <a:cxn ang="0">
                      <a:pos x="T0" y="T1"/>
                    </a:cxn>
                    <a:cxn ang="0">
                      <a:pos x="T2" y="T3"/>
                    </a:cxn>
                    <a:cxn ang="0">
                      <a:pos x="T4" y="T5"/>
                    </a:cxn>
                    <a:cxn ang="0">
                      <a:pos x="T6" y="T7"/>
                    </a:cxn>
                    <a:cxn ang="0">
                      <a:pos x="T8" y="T9"/>
                    </a:cxn>
                    <a:cxn ang="0">
                      <a:pos x="T10" y="T11"/>
                    </a:cxn>
                    <a:cxn ang="0">
                      <a:pos x="T12" y="T13"/>
                    </a:cxn>
                  </a:cxnLst>
                  <a:rect l="0" t="0" r="r" b="b"/>
                  <a:pathLst>
                    <a:path w="682" h="384">
                      <a:moveTo>
                        <a:pt x="341" y="0"/>
                      </a:moveTo>
                      <a:cubicBezTo>
                        <a:pt x="341" y="0"/>
                        <a:pt x="341" y="0"/>
                        <a:pt x="341" y="0"/>
                      </a:cubicBezTo>
                      <a:cubicBezTo>
                        <a:pt x="530" y="0"/>
                        <a:pt x="682" y="153"/>
                        <a:pt x="682" y="341"/>
                      </a:cubicBezTo>
                      <a:cubicBezTo>
                        <a:pt x="682" y="384"/>
                        <a:pt x="682" y="384"/>
                        <a:pt x="682" y="384"/>
                      </a:cubicBezTo>
                      <a:cubicBezTo>
                        <a:pt x="0" y="384"/>
                        <a:pt x="0" y="384"/>
                        <a:pt x="0" y="384"/>
                      </a:cubicBezTo>
                      <a:cubicBezTo>
                        <a:pt x="0" y="341"/>
                        <a:pt x="0" y="341"/>
                        <a:pt x="0" y="341"/>
                      </a:cubicBezTo>
                      <a:cubicBezTo>
                        <a:pt x="0" y="153"/>
                        <a:pt x="153" y="0"/>
                        <a:pt x="341"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grpSp>
          <p:grpSp>
            <p:nvGrpSpPr>
              <p:cNvPr id="31" name="Group 30">
                <a:extLst>
                  <a:ext uri="{FF2B5EF4-FFF2-40B4-BE49-F238E27FC236}">
                    <a16:creationId xmlns:a16="http://schemas.microsoft.com/office/drawing/2014/main" id="{243A53AB-0A1B-4688-AC40-4613122947C5}"/>
                  </a:ext>
                </a:extLst>
              </p:cNvPr>
              <p:cNvGrpSpPr>
                <a:grpSpLocks noChangeAspect="1"/>
              </p:cNvGrpSpPr>
              <p:nvPr/>
            </p:nvGrpSpPr>
            <p:grpSpPr>
              <a:xfrm>
                <a:off x="8652190" y="4780075"/>
                <a:ext cx="146148" cy="182880"/>
                <a:chOff x="10471151" y="2728913"/>
                <a:chExt cx="296863" cy="371476"/>
              </a:xfrm>
            </p:grpSpPr>
            <p:sp>
              <p:nvSpPr>
                <p:cNvPr id="32" name="Oval 5">
                  <a:extLst>
                    <a:ext uri="{FF2B5EF4-FFF2-40B4-BE49-F238E27FC236}">
                      <a16:creationId xmlns:a16="http://schemas.microsoft.com/office/drawing/2014/main" id="{75E80378-7B2C-46F3-AFAC-281131C324C3}"/>
                    </a:ext>
                  </a:extLst>
                </p:cNvPr>
                <p:cNvSpPr>
                  <a:spLocks noChangeArrowheads="1"/>
                </p:cNvSpPr>
                <p:nvPr/>
              </p:nvSpPr>
              <p:spPr bwMode="auto">
                <a:xfrm>
                  <a:off x="10536238" y="2728913"/>
                  <a:ext cx="166688" cy="16668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3" name="Freeform 8">
                  <a:extLst>
                    <a:ext uri="{FF2B5EF4-FFF2-40B4-BE49-F238E27FC236}">
                      <a16:creationId xmlns:a16="http://schemas.microsoft.com/office/drawing/2014/main" id="{49E8EBA1-300C-414C-BB3F-5C2F0AD59D7C}"/>
                    </a:ext>
                  </a:extLst>
                </p:cNvPr>
                <p:cNvSpPr>
                  <a:spLocks/>
                </p:cNvSpPr>
                <p:nvPr/>
              </p:nvSpPr>
              <p:spPr bwMode="auto">
                <a:xfrm>
                  <a:off x="10471151" y="2933701"/>
                  <a:ext cx="296863" cy="166688"/>
                </a:xfrm>
                <a:custGeom>
                  <a:avLst/>
                  <a:gdLst>
                    <a:gd name="T0" fmla="*/ 342 w 683"/>
                    <a:gd name="T1" fmla="*/ 0 h 384"/>
                    <a:gd name="T2" fmla="*/ 342 w 683"/>
                    <a:gd name="T3" fmla="*/ 0 h 384"/>
                    <a:gd name="T4" fmla="*/ 683 w 683"/>
                    <a:gd name="T5" fmla="*/ 341 h 384"/>
                    <a:gd name="T6" fmla="*/ 683 w 683"/>
                    <a:gd name="T7" fmla="*/ 384 h 384"/>
                    <a:gd name="T8" fmla="*/ 0 w 683"/>
                    <a:gd name="T9" fmla="*/ 384 h 384"/>
                    <a:gd name="T10" fmla="*/ 0 w 683"/>
                    <a:gd name="T11" fmla="*/ 341 h 384"/>
                    <a:gd name="T12" fmla="*/ 342 w 683"/>
                    <a:gd name="T13" fmla="*/ 0 h 384"/>
                  </a:gdLst>
                  <a:ahLst/>
                  <a:cxnLst>
                    <a:cxn ang="0">
                      <a:pos x="T0" y="T1"/>
                    </a:cxn>
                    <a:cxn ang="0">
                      <a:pos x="T2" y="T3"/>
                    </a:cxn>
                    <a:cxn ang="0">
                      <a:pos x="T4" y="T5"/>
                    </a:cxn>
                    <a:cxn ang="0">
                      <a:pos x="T6" y="T7"/>
                    </a:cxn>
                    <a:cxn ang="0">
                      <a:pos x="T8" y="T9"/>
                    </a:cxn>
                    <a:cxn ang="0">
                      <a:pos x="T10" y="T11"/>
                    </a:cxn>
                    <a:cxn ang="0">
                      <a:pos x="T12" y="T13"/>
                    </a:cxn>
                  </a:cxnLst>
                  <a:rect l="0" t="0" r="r" b="b"/>
                  <a:pathLst>
                    <a:path w="683" h="384">
                      <a:moveTo>
                        <a:pt x="342" y="0"/>
                      </a:moveTo>
                      <a:cubicBezTo>
                        <a:pt x="342" y="0"/>
                        <a:pt x="342" y="0"/>
                        <a:pt x="342" y="0"/>
                      </a:cubicBezTo>
                      <a:cubicBezTo>
                        <a:pt x="530" y="0"/>
                        <a:pt x="683" y="153"/>
                        <a:pt x="683" y="341"/>
                      </a:cubicBezTo>
                      <a:cubicBezTo>
                        <a:pt x="683" y="384"/>
                        <a:pt x="683" y="384"/>
                        <a:pt x="683" y="384"/>
                      </a:cubicBezTo>
                      <a:cubicBezTo>
                        <a:pt x="0" y="384"/>
                        <a:pt x="0" y="384"/>
                        <a:pt x="0" y="384"/>
                      </a:cubicBezTo>
                      <a:cubicBezTo>
                        <a:pt x="0" y="341"/>
                        <a:pt x="0" y="341"/>
                        <a:pt x="0" y="341"/>
                      </a:cubicBezTo>
                      <a:cubicBezTo>
                        <a:pt x="0" y="153"/>
                        <a:pt x="153" y="0"/>
                        <a:pt x="342"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grpSp>
        </p:grpSp>
      </p:grpSp>
      <p:sp>
        <p:nvSpPr>
          <p:cNvPr id="35" name="Rectangle 34">
            <a:extLst>
              <a:ext uri="{FF2B5EF4-FFF2-40B4-BE49-F238E27FC236}">
                <a16:creationId xmlns:a16="http://schemas.microsoft.com/office/drawing/2014/main" id="{DE3A29F7-FD7C-4A3E-86E6-0F0CA7901DE5}"/>
              </a:ext>
            </a:extLst>
          </p:cNvPr>
          <p:cNvSpPr/>
          <p:nvPr/>
        </p:nvSpPr>
        <p:spPr>
          <a:xfrm>
            <a:off x="11136708" y="6600367"/>
            <a:ext cx="1246132" cy="318286"/>
          </a:xfrm>
          <a:prstGeom prst="rect">
            <a:avLst/>
          </a:prstGeom>
        </p:spPr>
        <p:txBody>
          <a:bodyPr wrap="none">
            <a:spAutoFit/>
          </a:bodyPr>
          <a:lstStyle/>
          <a:p>
            <a:r>
              <a:rPr lang="en-US" sz="1428"/>
              <a:t>Sep 14, 2019</a:t>
            </a:r>
          </a:p>
        </p:txBody>
      </p:sp>
    </p:spTree>
    <p:extLst>
      <p:ext uri="{BB962C8B-B14F-4D97-AF65-F5344CB8AC3E}">
        <p14:creationId xmlns:p14="http://schemas.microsoft.com/office/powerpoint/2010/main" val="3529738976"/>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750" fill="hold"/>
                                        <p:tgtEl>
                                          <p:spTgt spid="15"/>
                                        </p:tgtEl>
                                        <p:attrNameLst>
                                          <p:attrName>ppt_x</p:attrName>
                                        </p:attrNameLst>
                                      </p:cBhvr>
                                      <p:tavLst>
                                        <p:tav tm="0">
                                          <p:val>
                                            <p:strVal val="1+#ppt_w/2"/>
                                          </p:val>
                                        </p:tav>
                                        <p:tav tm="100000">
                                          <p:val>
                                            <p:strVal val="#ppt_x"/>
                                          </p:val>
                                        </p:tav>
                                      </p:tavLst>
                                    </p:anim>
                                    <p:anim calcmode="lin" valueType="num">
                                      <p:cBhvr additive="base">
                                        <p:cTn id="8" dur="750" fill="hold"/>
                                        <p:tgtEl>
                                          <p:spTgt spid="15"/>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25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750" fill="hold"/>
                                        <p:tgtEl>
                                          <p:spTgt spid="3"/>
                                        </p:tgtEl>
                                        <p:attrNameLst>
                                          <p:attrName>ppt_x</p:attrName>
                                        </p:attrNameLst>
                                      </p:cBhvr>
                                      <p:tavLst>
                                        <p:tav tm="0">
                                          <p:val>
                                            <p:strVal val="1+#ppt_w/2"/>
                                          </p:val>
                                        </p:tav>
                                        <p:tav tm="100000">
                                          <p:val>
                                            <p:strVal val="#ppt_x"/>
                                          </p:val>
                                        </p:tav>
                                      </p:tavLst>
                                    </p:anim>
                                    <p:anim calcmode="lin" valueType="num">
                                      <p:cBhvr additive="base">
                                        <p:cTn id="12" dur="750" fill="hold"/>
                                        <p:tgtEl>
                                          <p:spTgt spid="3"/>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50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750" fill="hold"/>
                                        <p:tgtEl>
                                          <p:spTgt spid="6"/>
                                        </p:tgtEl>
                                        <p:attrNameLst>
                                          <p:attrName>ppt_x</p:attrName>
                                        </p:attrNameLst>
                                      </p:cBhvr>
                                      <p:tavLst>
                                        <p:tav tm="0">
                                          <p:val>
                                            <p:strVal val="1+#ppt_w/2"/>
                                          </p:val>
                                        </p:tav>
                                        <p:tav tm="100000">
                                          <p:val>
                                            <p:strVal val="#ppt_x"/>
                                          </p:val>
                                        </p:tav>
                                      </p:tavLst>
                                    </p:anim>
                                    <p:anim calcmode="lin" valueType="num">
                                      <p:cBhvr additive="base">
                                        <p:cTn id="16" dur="750" fill="hold"/>
                                        <p:tgtEl>
                                          <p:spTgt spid="6"/>
                                        </p:tgtEl>
                                        <p:attrNameLst>
                                          <p:attrName>ppt_y</p:attrName>
                                        </p:attrNameLst>
                                      </p:cBhvr>
                                      <p:tavLst>
                                        <p:tav tm="0">
                                          <p:val>
                                            <p:strVal val="#ppt_y"/>
                                          </p:val>
                                        </p:tav>
                                        <p:tav tm="100000">
                                          <p:val>
                                            <p:strVal val="#ppt_y"/>
                                          </p:val>
                                        </p:tav>
                                      </p:tavLst>
                                    </p:anim>
                                  </p:childTnLst>
                                </p:cTn>
                              </p:par>
                              <p:par>
                                <p:cTn id="17" presetID="2" presetClass="entr" presetSubtype="2" decel="100000" fill="hold" nodeType="withEffect">
                                  <p:stCondLst>
                                    <p:cond delay="750"/>
                                  </p:stCondLst>
                                  <p:childTnLst>
                                    <p:set>
                                      <p:cBhvr>
                                        <p:cTn id="18" dur="1" fill="hold">
                                          <p:stCondLst>
                                            <p:cond delay="0"/>
                                          </p:stCondLst>
                                        </p:cTn>
                                        <p:tgtEl>
                                          <p:spTgt spid="18"/>
                                        </p:tgtEl>
                                        <p:attrNameLst>
                                          <p:attrName>style.visibility</p:attrName>
                                        </p:attrNameLst>
                                      </p:cBhvr>
                                      <p:to>
                                        <p:strVal val="visible"/>
                                      </p:to>
                                    </p:set>
                                    <p:anim calcmode="lin" valueType="num">
                                      <p:cBhvr additive="base">
                                        <p:cTn id="19" dur="750" fill="hold"/>
                                        <p:tgtEl>
                                          <p:spTgt spid="18"/>
                                        </p:tgtEl>
                                        <p:attrNameLst>
                                          <p:attrName>ppt_x</p:attrName>
                                        </p:attrNameLst>
                                      </p:cBhvr>
                                      <p:tavLst>
                                        <p:tav tm="0">
                                          <p:val>
                                            <p:strVal val="1+#ppt_w/2"/>
                                          </p:val>
                                        </p:tav>
                                        <p:tav tm="100000">
                                          <p:val>
                                            <p:strVal val="#ppt_x"/>
                                          </p:val>
                                        </p:tav>
                                      </p:tavLst>
                                    </p:anim>
                                    <p:anim calcmode="lin" valueType="num">
                                      <p:cBhvr additive="base">
                                        <p:cTn id="20" dur="750" fill="hold"/>
                                        <p:tgtEl>
                                          <p:spTgt spid="18"/>
                                        </p:tgtEl>
                                        <p:attrNameLst>
                                          <p:attrName>ppt_y</p:attrName>
                                        </p:attrNameLst>
                                      </p:cBhvr>
                                      <p:tavLst>
                                        <p:tav tm="0">
                                          <p:val>
                                            <p:strVal val="#ppt_y"/>
                                          </p:val>
                                        </p:tav>
                                        <p:tav tm="100000">
                                          <p:val>
                                            <p:strVal val="#ppt_y"/>
                                          </p:val>
                                        </p:tav>
                                      </p:tavLst>
                                    </p:anim>
                                  </p:childTnLst>
                                </p:cTn>
                              </p:par>
                              <p:par>
                                <p:cTn id="21" presetID="2" presetClass="entr" presetSubtype="2" decel="100000" fill="hold" nodeType="withEffect">
                                  <p:stCondLst>
                                    <p:cond delay="1000"/>
                                  </p:stCondLst>
                                  <p:childTnLst>
                                    <p:set>
                                      <p:cBhvr>
                                        <p:cTn id="22" dur="1" fill="hold">
                                          <p:stCondLst>
                                            <p:cond delay="0"/>
                                          </p:stCondLst>
                                        </p:cTn>
                                        <p:tgtEl>
                                          <p:spTgt spid="19"/>
                                        </p:tgtEl>
                                        <p:attrNameLst>
                                          <p:attrName>style.visibility</p:attrName>
                                        </p:attrNameLst>
                                      </p:cBhvr>
                                      <p:to>
                                        <p:strVal val="visible"/>
                                      </p:to>
                                    </p:set>
                                    <p:anim calcmode="lin" valueType="num">
                                      <p:cBhvr additive="base">
                                        <p:cTn id="23" dur="750" fill="hold"/>
                                        <p:tgtEl>
                                          <p:spTgt spid="19"/>
                                        </p:tgtEl>
                                        <p:attrNameLst>
                                          <p:attrName>ppt_x</p:attrName>
                                        </p:attrNameLst>
                                      </p:cBhvr>
                                      <p:tavLst>
                                        <p:tav tm="0">
                                          <p:val>
                                            <p:strVal val="1+#ppt_w/2"/>
                                          </p:val>
                                        </p:tav>
                                        <p:tav tm="100000">
                                          <p:val>
                                            <p:strVal val="#ppt_x"/>
                                          </p:val>
                                        </p:tav>
                                      </p:tavLst>
                                    </p:anim>
                                    <p:anim calcmode="lin" valueType="num">
                                      <p:cBhvr additive="base">
                                        <p:cTn id="24" dur="75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07">
            <a:extLst>
              <a:ext uri="{FF2B5EF4-FFF2-40B4-BE49-F238E27FC236}">
                <a16:creationId xmlns:a16="http://schemas.microsoft.com/office/drawing/2014/main" id="{3DFB7B86-BD07-4A5F-931B-3E05031ECD2B}"/>
              </a:ext>
            </a:extLst>
          </p:cNvPr>
          <p:cNvGrpSpPr>
            <a:grpSpLocks noChangeAspect="1"/>
          </p:cNvGrpSpPr>
          <p:nvPr/>
        </p:nvGrpSpPr>
        <p:grpSpPr bwMode="auto">
          <a:xfrm>
            <a:off x="1087775" y="1457193"/>
            <a:ext cx="2417443" cy="5237799"/>
            <a:chOff x="3860" y="2040"/>
            <a:chExt cx="150" cy="325"/>
          </a:xfrm>
          <a:noFill/>
        </p:grpSpPr>
        <p:sp>
          <p:nvSpPr>
            <p:cNvPr id="27" name="Rectangle 208">
              <a:extLst>
                <a:ext uri="{FF2B5EF4-FFF2-40B4-BE49-F238E27FC236}">
                  <a16:creationId xmlns:a16="http://schemas.microsoft.com/office/drawing/2014/main" id="{31CB0E78-E170-443E-A686-D50E0CACEA0F}"/>
                </a:ext>
              </a:extLst>
            </p:cNvPr>
            <p:cNvSpPr>
              <a:spLocks noChangeArrowheads="1"/>
            </p:cNvSpPr>
            <p:nvPr/>
          </p:nvSpPr>
          <p:spPr bwMode="auto">
            <a:xfrm>
              <a:off x="3860" y="2071"/>
              <a:ext cx="150" cy="294"/>
            </a:xfrm>
            <a:prstGeom prst="rect">
              <a:avLst/>
            </a:prstGeom>
            <a:grpFill/>
            <a:ln w="9525" cap="sq">
              <a:solidFill>
                <a:schemeClr val="bg2">
                  <a:lumMod val="75000"/>
                </a:schemeClr>
              </a:solidFill>
              <a:prstDash val="solid"/>
              <a:miter lim="800000"/>
              <a:headEnd/>
              <a:tailEnd/>
            </a:ln>
          </p:spPr>
          <p:txBody>
            <a:bodyPr vert="horz" wrap="square" lIns="93260" tIns="46630" rIns="93260" bIns="46630" numCol="1" anchor="t" anchorCtr="0" compatLnSpc="1">
              <a:prstTxWarp prst="textNoShape">
                <a:avLst/>
              </a:prstTxWarp>
            </a:bodyPr>
            <a:lstStyle/>
            <a:p>
              <a:endParaRPr lang="en-US" sz="1836">
                <a:gradFill>
                  <a:gsLst>
                    <a:gs pos="0">
                      <a:srgbClr val="505050"/>
                    </a:gs>
                    <a:gs pos="100000">
                      <a:srgbClr val="505050"/>
                    </a:gs>
                  </a:gsLst>
                </a:gradFill>
              </a:endParaRPr>
            </a:p>
          </p:txBody>
        </p:sp>
        <p:sp>
          <p:nvSpPr>
            <p:cNvPr id="32" name="Freeform 211">
              <a:extLst>
                <a:ext uri="{FF2B5EF4-FFF2-40B4-BE49-F238E27FC236}">
                  <a16:creationId xmlns:a16="http://schemas.microsoft.com/office/drawing/2014/main" id="{3FE56F62-3463-40B3-9142-358AF1C4C115}"/>
                </a:ext>
              </a:extLst>
            </p:cNvPr>
            <p:cNvSpPr>
              <a:spLocks/>
            </p:cNvSpPr>
            <p:nvPr/>
          </p:nvSpPr>
          <p:spPr bwMode="auto">
            <a:xfrm>
              <a:off x="3917" y="2312"/>
              <a:ext cx="36" cy="53"/>
            </a:xfrm>
            <a:custGeom>
              <a:avLst/>
              <a:gdLst>
                <a:gd name="T0" fmla="*/ 19 w 19"/>
                <a:gd name="T1" fmla="*/ 28 h 28"/>
                <a:gd name="T2" fmla="*/ 19 w 19"/>
                <a:gd name="T3" fmla="*/ 10 h 28"/>
                <a:gd name="T4" fmla="*/ 9 w 19"/>
                <a:gd name="T5" fmla="*/ 0 h 28"/>
                <a:gd name="T6" fmla="*/ 0 w 19"/>
                <a:gd name="T7" fmla="*/ 10 h 28"/>
                <a:gd name="T8" fmla="*/ 0 w 19"/>
                <a:gd name="T9" fmla="*/ 28 h 28"/>
              </a:gdLst>
              <a:ahLst/>
              <a:cxnLst>
                <a:cxn ang="0">
                  <a:pos x="T0" y="T1"/>
                </a:cxn>
                <a:cxn ang="0">
                  <a:pos x="T2" y="T3"/>
                </a:cxn>
                <a:cxn ang="0">
                  <a:pos x="T4" y="T5"/>
                </a:cxn>
                <a:cxn ang="0">
                  <a:pos x="T6" y="T7"/>
                </a:cxn>
                <a:cxn ang="0">
                  <a:pos x="T8" y="T9"/>
                </a:cxn>
              </a:cxnLst>
              <a:rect l="0" t="0" r="r" b="b"/>
              <a:pathLst>
                <a:path w="19" h="28">
                  <a:moveTo>
                    <a:pt x="19" y="28"/>
                  </a:moveTo>
                  <a:cubicBezTo>
                    <a:pt x="19" y="10"/>
                    <a:pt x="19" y="10"/>
                    <a:pt x="19" y="10"/>
                  </a:cubicBezTo>
                  <a:cubicBezTo>
                    <a:pt x="19" y="5"/>
                    <a:pt x="15" y="0"/>
                    <a:pt x="9" y="0"/>
                  </a:cubicBezTo>
                  <a:cubicBezTo>
                    <a:pt x="4" y="0"/>
                    <a:pt x="0" y="5"/>
                    <a:pt x="0" y="10"/>
                  </a:cubicBezTo>
                  <a:cubicBezTo>
                    <a:pt x="0" y="28"/>
                    <a:pt x="0" y="28"/>
                    <a:pt x="0" y="28"/>
                  </a:cubicBezTo>
                </a:path>
              </a:pathLst>
            </a:custGeom>
            <a:grpFill/>
            <a:ln w="9525" cap="sq">
              <a:solidFill>
                <a:schemeClr val="bg2">
                  <a:lumMod val="75000"/>
                </a:schemeClr>
              </a:solidFill>
              <a:prstDash val="solid"/>
              <a:miter lim="800000"/>
              <a:headEnd/>
              <a:tailEnd/>
            </a:ln>
          </p:spPr>
          <p:txBody>
            <a:bodyPr vert="horz" wrap="square" lIns="93260" tIns="46630" rIns="93260" bIns="46630" numCol="1" anchor="t" anchorCtr="0" compatLnSpc="1">
              <a:prstTxWarp prst="textNoShape">
                <a:avLst/>
              </a:prstTxWarp>
            </a:bodyPr>
            <a:lstStyle/>
            <a:p>
              <a:endParaRPr lang="en-US" sz="1836">
                <a:gradFill>
                  <a:gsLst>
                    <a:gs pos="0">
                      <a:srgbClr val="505050"/>
                    </a:gs>
                    <a:gs pos="100000">
                      <a:srgbClr val="505050"/>
                    </a:gs>
                  </a:gsLst>
                </a:gradFill>
              </a:endParaRPr>
            </a:p>
          </p:txBody>
        </p:sp>
        <p:sp>
          <p:nvSpPr>
            <p:cNvPr id="33" name="Rectangle 212">
              <a:extLst>
                <a:ext uri="{FF2B5EF4-FFF2-40B4-BE49-F238E27FC236}">
                  <a16:creationId xmlns:a16="http://schemas.microsoft.com/office/drawing/2014/main" id="{DC627BFB-4FF7-4411-9801-7C8F4042ED6C}"/>
                </a:ext>
              </a:extLst>
            </p:cNvPr>
            <p:cNvSpPr>
              <a:spLocks noChangeArrowheads="1"/>
            </p:cNvSpPr>
            <p:nvPr/>
          </p:nvSpPr>
          <p:spPr bwMode="auto">
            <a:xfrm>
              <a:off x="3888" y="2040"/>
              <a:ext cx="42" cy="31"/>
            </a:xfrm>
            <a:prstGeom prst="rect">
              <a:avLst/>
            </a:prstGeom>
            <a:grpFill/>
            <a:ln w="9525" cap="sq">
              <a:solidFill>
                <a:schemeClr val="bg2">
                  <a:lumMod val="75000"/>
                </a:schemeClr>
              </a:solidFill>
              <a:prstDash val="solid"/>
              <a:miter lim="800000"/>
              <a:headEnd/>
              <a:tailEnd/>
            </a:ln>
          </p:spPr>
          <p:txBody>
            <a:bodyPr vert="horz" wrap="square" lIns="93260" tIns="46630" rIns="93260" bIns="46630" numCol="1" anchor="t" anchorCtr="0" compatLnSpc="1">
              <a:prstTxWarp prst="textNoShape">
                <a:avLst/>
              </a:prstTxWarp>
            </a:bodyPr>
            <a:lstStyle/>
            <a:p>
              <a:endParaRPr lang="en-US" sz="1836">
                <a:gradFill>
                  <a:gsLst>
                    <a:gs pos="0">
                      <a:srgbClr val="505050"/>
                    </a:gs>
                    <a:gs pos="100000">
                      <a:srgbClr val="505050"/>
                    </a:gs>
                  </a:gsLst>
                </a:gradFill>
              </a:endParaRPr>
            </a:p>
          </p:txBody>
        </p:sp>
        <p:sp>
          <p:nvSpPr>
            <p:cNvPr id="34" name="Rectangle 213">
              <a:extLst>
                <a:ext uri="{FF2B5EF4-FFF2-40B4-BE49-F238E27FC236}">
                  <a16:creationId xmlns:a16="http://schemas.microsoft.com/office/drawing/2014/main" id="{39702320-244C-4A33-8880-BB44F222B175}"/>
                </a:ext>
              </a:extLst>
            </p:cNvPr>
            <p:cNvSpPr>
              <a:spLocks noChangeArrowheads="1"/>
            </p:cNvSpPr>
            <p:nvPr/>
          </p:nvSpPr>
          <p:spPr bwMode="auto">
            <a:xfrm>
              <a:off x="3970" y="2098"/>
              <a:ext cx="15" cy="15"/>
            </a:xfrm>
            <a:prstGeom prst="rect">
              <a:avLst/>
            </a:prstGeom>
            <a:grpFill/>
            <a:ln w="9525" cap="sq">
              <a:solidFill>
                <a:schemeClr val="bg2">
                  <a:lumMod val="75000"/>
                </a:schemeClr>
              </a:solidFill>
              <a:prstDash val="solid"/>
              <a:miter lim="800000"/>
              <a:headEnd/>
              <a:tailEnd/>
            </a:ln>
          </p:spPr>
          <p:txBody>
            <a:bodyPr vert="horz" wrap="square" lIns="93260" tIns="46630" rIns="93260" bIns="46630" numCol="1" anchor="t" anchorCtr="0" compatLnSpc="1">
              <a:prstTxWarp prst="textNoShape">
                <a:avLst/>
              </a:prstTxWarp>
            </a:bodyPr>
            <a:lstStyle/>
            <a:p>
              <a:endParaRPr lang="en-US" sz="1836">
                <a:gradFill>
                  <a:gsLst>
                    <a:gs pos="0">
                      <a:srgbClr val="505050"/>
                    </a:gs>
                    <a:gs pos="100000">
                      <a:srgbClr val="505050"/>
                    </a:gs>
                  </a:gsLst>
                </a:gradFill>
              </a:endParaRPr>
            </a:p>
          </p:txBody>
        </p:sp>
        <p:sp>
          <p:nvSpPr>
            <p:cNvPr id="35" name="Rectangle 214">
              <a:extLst>
                <a:ext uri="{FF2B5EF4-FFF2-40B4-BE49-F238E27FC236}">
                  <a16:creationId xmlns:a16="http://schemas.microsoft.com/office/drawing/2014/main" id="{88C3510E-4AAD-4944-B7D2-11D90CE25765}"/>
                </a:ext>
              </a:extLst>
            </p:cNvPr>
            <p:cNvSpPr>
              <a:spLocks noChangeArrowheads="1"/>
            </p:cNvSpPr>
            <p:nvPr/>
          </p:nvSpPr>
          <p:spPr bwMode="auto">
            <a:xfrm>
              <a:off x="3970" y="2138"/>
              <a:ext cx="15" cy="15"/>
            </a:xfrm>
            <a:prstGeom prst="rect">
              <a:avLst/>
            </a:prstGeom>
            <a:grpFill/>
            <a:ln w="9525" cap="sq">
              <a:solidFill>
                <a:schemeClr val="bg2">
                  <a:lumMod val="75000"/>
                </a:schemeClr>
              </a:solidFill>
              <a:prstDash val="solid"/>
              <a:miter lim="800000"/>
              <a:headEnd/>
              <a:tailEnd/>
            </a:ln>
          </p:spPr>
          <p:txBody>
            <a:bodyPr vert="horz" wrap="square" lIns="93260" tIns="46630" rIns="93260" bIns="46630" numCol="1" anchor="t" anchorCtr="0" compatLnSpc="1">
              <a:prstTxWarp prst="textNoShape">
                <a:avLst/>
              </a:prstTxWarp>
            </a:bodyPr>
            <a:lstStyle/>
            <a:p>
              <a:endParaRPr lang="en-US" sz="1836">
                <a:gradFill>
                  <a:gsLst>
                    <a:gs pos="0">
                      <a:srgbClr val="505050"/>
                    </a:gs>
                    <a:gs pos="100000">
                      <a:srgbClr val="505050"/>
                    </a:gs>
                  </a:gsLst>
                </a:gradFill>
              </a:endParaRPr>
            </a:p>
          </p:txBody>
        </p:sp>
        <p:sp>
          <p:nvSpPr>
            <p:cNvPr id="36" name="Rectangle 215">
              <a:extLst>
                <a:ext uri="{FF2B5EF4-FFF2-40B4-BE49-F238E27FC236}">
                  <a16:creationId xmlns:a16="http://schemas.microsoft.com/office/drawing/2014/main" id="{81104053-27FE-4102-B6A2-681936CD7F41}"/>
                </a:ext>
              </a:extLst>
            </p:cNvPr>
            <p:cNvSpPr>
              <a:spLocks noChangeArrowheads="1"/>
            </p:cNvSpPr>
            <p:nvPr/>
          </p:nvSpPr>
          <p:spPr bwMode="auto">
            <a:xfrm>
              <a:off x="3970" y="2176"/>
              <a:ext cx="15" cy="15"/>
            </a:xfrm>
            <a:prstGeom prst="rect">
              <a:avLst/>
            </a:prstGeom>
            <a:grpFill/>
            <a:ln w="9525" cap="sq">
              <a:solidFill>
                <a:schemeClr val="bg2">
                  <a:lumMod val="75000"/>
                </a:schemeClr>
              </a:solidFill>
              <a:prstDash val="solid"/>
              <a:miter lim="800000"/>
              <a:headEnd/>
              <a:tailEnd/>
            </a:ln>
          </p:spPr>
          <p:txBody>
            <a:bodyPr vert="horz" wrap="square" lIns="93260" tIns="46630" rIns="93260" bIns="46630" numCol="1" anchor="t" anchorCtr="0" compatLnSpc="1">
              <a:prstTxWarp prst="textNoShape">
                <a:avLst/>
              </a:prstTxWarp>
            </a:bodyPr>
            <a:lstStyle/>
            <a:p>
              <a:endParaRPr lang="en-US" sz="1836">
                <a:gradFill>
                  <a:gsLst>
                    <a:gs pos="0">
                      <a:srgbClr val="505050"/>
                    </a:gs>
                    <a:gs pos="100000">
                      <a:srgbClr val="505050"/>
                    </a:gs>
                  </a:gsLst>
                </a:gradFill>
              </a:endParaRPr>
            </a:p>
          </p:txBody>
        </p:sp>
        <p:sp>
          <p:nvSpPr>
            <p:cNvPr id="37" name="Rectangle 216">
              <a:extLst>
                <a:ext uri="{FF2B5EF4-FFF2-40B4-BE49-F238E27FC236}">
                  <a16:creationId xmlns:a16="http://schemas.microsoft.com/office/drawing/2014/main" id="{5DE653E5-67B2-439F-B73B-7173126FF264}"/>
                </a:ext>
              </a:extLst>
            </p:cNvPr>
            <p:cNvSpPr>
              <a:spLocks noChangeArrowheads="1"/>
            </p:cNvSpPr>
            <p:nvPr/>
          </p:nvSpPr>
          <p:spPr bwMode="auto">
            <a:xfrm>
              <a:off x="3970" y="2216"/>
              <a:ext cx="15" cy="16"/>
            </a:xfrm>
            <a:prstGeom prst="rect">
              <a:avLst/>
            </a:prstGeom>
            <a:grpFill/>
            <a:ln w="9525" cap="sq">
              <a:solidFill>
                <a:schemeClr val="bg2">
                  <a:lumMod val="75000"/>
                </a:schemeClr>
              </a:solidFill>
              <a:prstDash val="solid"/>
              <a:miter lim="800000"/>
              <a:headEnd/>
              <a:tailEnd/>
            </a:ln>
          </p:spPr>
          <p:txBody>
            <a:bodyPr vert="horz" wrap="square" lIns="93260" tIns="46630" rIns="93260" bIns="46630" numCol="1" anchor="t" anchorCtr="0" compatLnSpc="1">
              <a:prstTxWarp prst="textNoShape">
                <a:avLst/>
              </a:prstTxWarp>
            </a:bodyPr>
            <a:lstStyle/>
            <a:p>
              <a:endParaRPr lang="en-US" sz="1836">
                <a:gradFill>
                  <a:gsLst>
                    <a:gs pos="0">
                      <a:srgbClr val="505050"/>
                    </a:gs>
                    <a:gs pos="100000">
                      <a:srgbClr val="505050"/>
                    </a:gs>
                  </a:gsLst>
                </a:gradFill>
              </a:endParaRPr>
            </a:p>
          </p:txBody>
        </p:sp>
        <p:sp>
          <p:nvSpPr>
            <p:cNvPr id="38" name="Rectangle 217">
              <a:extLst>
                <a:ext uri="{FF2B5EF4-FFF2-40B4-BE49-F238E27FC236}">
                  <a16:creationId xmlns:a16="http://schemas.microsoft.com/office/drawing/2014/main" id="{BD0B9257-4F49-4F5C-A42C-EAA690E6139E}"/>
                </a:ext>
              </a:extLst>
            </p:cNvPr>
            <p:cNvSpPr>
              <a:spLocks noChangeArrowheads="1"/>
            </p:cNvSpPr>
            <p:nvPr/>
          </p:nvSpPr>
          <p:spPr bwMode="auto">
            <a:xfrm>
              <a:off x="3970" y="2254"/>
              <a:ext cx="15" cy="16"/>
            </a:xfrm>
            <a:prstGeom prst="rect">
              <a:avLst/>
            </a:prstGeom>
            <a:grpFill/>
            <a:ln w="9525" cap="sq">
              <a:solidFill>
                <a:schemeClr val="bg2">
                  <a:lumMod val="75000"/>
                </a:schemeClr>
              </a:solidFill>
              <a:prstDash val="solid"/>
              <a:miter lim="800000"/>
              <a:headEnd/>
              <a:tailEnd/>
            </a:ln>
          </p:spPr>
          <p:txBody>
            <a:bodyPr vert="horz" wrap="square" lIns="93260" tIns="46630" rIns="93260" bIns="46630" numCol="1" anchor="t" anchorCtr="0" compatLnSpc="1">
              <a:prstTxWarp prst="textNoShape">
                <a:avLst/>
              </a:prstTxWarp>
            </a:bodyPr>
            <a:lstStyle/>
            <a:p>
              <a:endParaRPr lang="en-US" sz="1836">
                <a:gradFill>
                  <a:gsLst>
                    <a:gs pos="0">
                      <a:srgbClr val="505050"/>
                    </a:gs>
                    <a:gs pos="100000">
                      <a:srgbClr val="505050"/>
                    </a:gs>
                  </a:gsLst>
                </a:gradFill>
              </a:endParaRPr>
            </a:p>
          </p:txBody>
        </p:sp>
        <p:sp>
          <p:nvSpPr>
            <p:cNvPr id="39" name="Rectangle 218">
              <a:extLst>
                <a:ext uri="{FF2B5EF4-FFF2-40B4-BE49-F238E27FC236}">
                  <a16:creationId xmlns:a16="http://schemas.microsoft.com/office/drawing/2014/main" id="{52307AC8-B24C-4B70-BAF8-0A2B318BC524}"/>
                </a:ext>
              </a:extLst>
            </p:cNvPr>
            <p:cNvSpPr>
              <a:spLocks noChangeArrowheads="1"/>
            </p:cNvSpPr>
            <p:nvPr/>
          </p:nvSpPr>
          <p:spPr bwMode="auto">
            <a:xfrm>
              <a:off x="3885" y="2098"/>
              <a:ext cx="15" cy="15"/>
            </a:xfrm>
            <a:prstGeom prst="rect">
              <a:avLst/>
            </a:prstGeom>
            <a:grpFill/>
            <a:ln w="9525" cap="sq">
              <a:solidFill>
                <a:schemeClr val="bg2">
                  <a:lumMod val="75000"/>
                </a:schemeClr>
              </a:solidFill>
              <a:prstDash val="solid"/>
              <a:miter lim="800000"/>
              <a:headEnd/>
              <a:tailEnd/>
            </a:ln>
          </p:spPr>
          <p:txBody>
            <a:bodyPr vert="horz" wrap="square" lIns="93260" tIns="46630" rIns="93260" bIns="46630" numCol="1" anchor="t" anchorCtr="0" compatLnSpc="1">
              <a:prstTxWarp prst="textNoShape">
                <a:avLst/>
              </a:prstTxWarp>
            </a:bodyPr>
            <a:lstStyle/>
            <a:p>
              <a:endParaRPr lang="en-US" sz="1836">
                <a:gradFill>
                  <a:gsLst>
                    <a:gs pos="0">
                      <a:srgbClr val="505050"/>
                    </a:gs>
                    <a:gs pos="100000">
                      <a:srgbClr val="505050"/>
                    </a:gs>
                  </a:gsLst>
                </a:gradFill>
              </a:endParaRPr>
            </a:p>
          </p:txBody>
        </p:sp>
        <p:sp>
          <p:nvSpPr>
            <p:cNvPr id="40" name="Rectangle 219">
              <a:extLst>
                <a:ext uri="{FF2B5EF4-FFF2-40B4-BE49-F238E27FC236}">
                  <a16:creationId xmlns:a16="http://schemas.microsoft.com/office/drawing/2014/main" id="{6A9F2845-7972-4CE1-B9BF-5798AF51F72F}"/>
                </a:ext>
              </a:extLst>
            </p:cNvPr>
            <p:cNvSpPr>
              <a:spLocks noChangeArrowheads="1"/>
            </p:cNvSpPr>
            <p:nvPr/>
          </p:nvSpPr>
          <p:spPr bwMode="auto">
            <a:xfrm>
              <a:off x="3885" y="2138"/>
              <a:ext cx="15" cy="15"/>
            </a:xfrm>
            <a:prstGeom prst="rect">
              <a:avLst/>
            </a:prstGeom>
            <a:grpFill/>
            <a:ln w="9525" cap="sq">
              <a:solidFill>
                <a:schemeClr val="bg2">
                  <a:lumMod val="75000"/>
                </a:schemeClr>
              </a:solidFill>
              <a:prstDash val="solid"/>
              <a:miter lim="800000"/>
              <a:headEnd/>
              <a:tailEnd/>
            </a:ln>
          </p:spPr>
          <p:txBody>
            <a:bodyPr vert="horz" wrap="square" lIns="93260" tIns="46630" rIns="93260" bIns="46630" numCol="1" anchor="t" anchorCtr="0" compatLnSpc="1">
              <a:prstTxWarp prst="textNoShape">
                <a:avLst/>
              </a:prstTxWarp>
            </a:bodyPr>
            <a:lstStyle/>
            <a:p>
              <a:endParaRPr lang="en-US" sz="1836">
                <a:gradFill>
                  <a:gsLst>
                    <a:gs pos="0">
                      <a:srgbClr val="505050"/>
                    </a:gs>
                    <a:gs pos="100000">
                      <a:srgbClr val="505050"/>
                    </a:gs>
                  </a:gsLst>
                </a:gradFill>
              </a:endParaRPr>
            </a:p>
          </p:txBody>
        </p:sp>
        <p:sp>
          <p:nvSpPr>
            <p:cNvPr id="41" name="Rectangle 220">
              <a:extLst>
                <a:ext uri="{FF2B5EF4-FFF2-40B4-BE49-F238E27FC236}">
                  <a16:creationId xmlns:a16="http://schemas.microsoft.com/office/drawing/2014/main" id="{611BA7D8-1A81-4998-BB90-60BB3EF9BDB2}"/>
                </a:ext>
              </a:extLst>
            </p:cNvPr>
            <p:cNvSpPr>
              <a:spLocks noChangeArrowheads="1"/>
            </p:cNvSpPr>
            <p:nvPr/>
          </p:nvSpPr>
          <p:spPr bwMode="auto">
            <a:xfrm>
              <a:off x="3885" y="2176"/>
              <a:ext cx="15" cy="15"/>
            </a:xfrm>
            <a:prstGeom prst="rect">
              <a:avLst/>
            </a:prstGeom>
            <a:grpFill/>
            <a:ln w="9525" cap="sq">
              <a:solidFill>
                <a:schemeClr val="bg2">
                  <a:lumMod val="75000"/>
                </a:schemeClr>
              </a:solidFill>
              <a:prstDash val="solid"/>
              <a:miter lim="800000"/>
              <a:headEnd/>
              <a:tailEnd/>
            </a:ln>
          </p:spPr>
          <p:txBody>
            <a:bodyPr vert="horz" wrap="square" lIns="93260" tIns="46630" rIns="93260" bIns="46630" numCol="1" anchor="t" anchorCtr="0" compatLnSpc="1">
              <a:prstTxWarp prst="textNoShape">
                <a:avLst/>
              </a:prstTxWarp>
            </a:bodyPr>
            <a:lstStyle/>
            <a:p>
              <a:endParaRPr lang="en-US" sz="1836">
                <a:gradFill>
                  <a:gsLst>
                    <a:gs pos="0">
                      <a:srgbClr val="505050"/>
                    </a:gs>
                    <a:gs pos="100000">
                      <a:srgbClr val="505050"/>
                    </a:gs>
                  </a:gsLst>
                </a:gradFill>
              </a:endParaRPr>
            </a:p>
          </p:txBody>
        </p:sp>
        <p:sp>
          <p:nvSpPr>
            <p:cNvPr id="42" name="Rectangle 221">
              <a:extLst>
                <a:ext uri="{FF2B5EF4-FFF2-40B4-BE49-F238E27FC236}">
                  <a16:creationId xmlns:a16="http://schemas.microsoft.com/office/drawing/2014/main" id="{694099BE-1711-4C8F-9E3F-DC3C47E83837}"/>
                </a:ext>
              </a:extLst>
            </p:cNvPr>
            <p:cNvSpPr>
              <a:spLocks noChangeArrowheads="1"/>
            </p:cNvSpPr>
            <p:nvPr/>
          </p:nvSpPr>
          <p:spPr bwMode="auto">
            <a:xfrm>
              <a:off x="3885" y="2216"/>
              <a:ext cx="15" cy="16"/>
            </a:xfrm>
            <a:prstGeom prst="rect">
              <a:avLst/>
            </a:prstGeom>
            <a:grpFill/>
            <a:ln w="9525" cap="sq">
              <a:solidFill>
                <a:schemeClr val="bg2">
                  <a:lumMod val="75000"/>
                </a:schemeClr>
              </a:solidFill>
              <a:prstDash val="solid"/>
              <a:miter lim="800000"/>
              <a:headEnd/>
              <a:tailEnd/>
            </a:ln>
          </p:spPr>
          <p:txBody>
            <a:bodyPr vert="horz" wrap="square" lIns="93260" tIns="46630" rIns="93260" bIns="46630" numCol="1" anchor="t" anchorCtr="0" compatLnSpc="1">
              <a:prstTxWarp prst="textNoShape">
                <a:avLst/>
              </a:prstTxWarp>
            </a:bodyPr>
            <a:lstStyle/>
            <a:p>
              <a:endParaRPr lang="en-US" sz="1836">
                <a:gradFill>
                  <a:gsLst>
                    <a:gs pos="0">
                      <a:srgbClr val="505050"/>
                    </a:gs>
                    <a:gs pos="100000">
                      <a:srgbClr val="505050"/>
                    </a:gs>
                  </a:gsLst>
                </a:gradFill>
              </a:endParaRPr>
            </a:p>
          </p:txBody>
        </p:sp>
        <p:sp>
          <p:nvSpPr>
            <p:cNvPr id="43" name="Rectangle 222">
              <a:extLst>
                <a:ext uri="{FF2B5EF4-FFF2-40B4-BE49-F238E27FC236}">
                  <a16:creationId xmlns:a16="http://schemas.microsoft.com/office/drawing/2014/main" id="{38AC7296-942F-440A-B2E1-DC51B1A227C4}"/>
                </a:ext>
              </a:extLst>
            </p:cNvPr>
            <p:cNvSpPr>
              <a:spLocks noChangeArrowheads="1"/>
            </p:cNvSpPr>
            <p:nvPr/>
          </p:nvSpPr>
          <p:spPr bwMode="auto">
            <a:xfrm>
              <a:off x="3885" y="2254"/>
              <a:ext cx="15" cy="16"/>
            </a:xfrm>
            <a:prstGeom prst="rect">
              <a:avLst/>
            </a:prstGeom>
            <a:grpFill/>
            <a:ln w="9525" cap="sq">
              <a:solidFill>
                <a:schemeClr val="bg2">
                  <a:lumMod val="75000"/>
                </a:schemeClr>
              </a:solidFill>
              <a:prstDash val="solid"/>
              <a:miter lim="800000"/>
              <a:headEnd/>
              <a:tailEnd/>
            </a:ln>
          </p:spPr>
          <p:txBody>
            <a:bodyPr vert="horz" wrap="square" lIns="93260" tIns="46630" rIns="93260" bIns="46630" numCol="1" anchor="t" anchorCtr="0" compatLnSpc="1">
              <a:prstTxWarp prst="textNoShape">
                <a:avLst/>
              </a:prstTxWarp>
            </a:bodyPr>
            <a:lstStyle/>
            <a:p>
              <a:endParaRPr lang="en-US" sz="1836">
                <a:gradFill>
                  <a:gsLst>
                    <a:gs pos="0">
                      <a:srgbClr val="505050"/>
                    </a:gs>
                    <a:gs pos="100000">
                      <a:srgbClr val="505050"/>
                    </a:gs>
                  </a:gsLst>
                </a:gradFill>
              </a:endParaRPr>
            </a:p>
          </p:txBody>
        </p:sp>
        <p:sp>
          <p:nvSpPr>
            <p:cNvPr id="44" name="Rectangle 223">
              <a:extLst>
                <a:ext uri="{FF2B5EF4-FFF2-40B4-BE49-F238E27FC236}">
                  <a16:creationId xmlns:a16="http://schemas.microsoft.com/office/drawing/2014/main" id="{F1FF5898-725C-46D8-AEB6-4F409506C6A1}"/>
                </a:ext>
              </a:extLst>
            </p:cNvPr>
            <p:cNvSpPr>
              <a:spLocks noChangeArrowheads="1"/>
            </p:cNvSpPr>
            <p:nvPr/>
          </p:nvSpPr>
          <p:spPr bwMode="auto">
            <a:xfrm>
              <a:off x="3927" y="2098"/>
              <a:ext cx="15" cy="15"/>
            </a:xfrm>
            <a:prstGeom prst="rect">
              <a:avLst/>
            </a:prstGeom>
            <a:grpFill/>
            <a:ln w="9525" cap="sq">
              <a:solidFill>
                <a:schemeClr val="bg2">
                  <a:lumMod val="75000"/>
                </a:schemeClr>
              </a:solidFill>
              <a:prstDash val="solid"/>
              <a:miter lim="800000"/>
              <a:headEnd/>
              <a:tailEnd/>
            </a:ln>
          </p:spPr>
          <p:txBody>
            <a:bodyPr vert="horz" wrap="square" lIns="93260" tIns="46630" rIns="93260" bIns="46630" numCol="1" anchor="t" anchorCtr="0" compatLnSpc="1">
              <a:prstTxWarp prst="textNoShape">
                <a:avLst/>
              </a:prstTxWarp>
            </a:bodyPr>
            <a:lstStyle/>
            <a:p>
              <a:endParaRPr lang="en-US" sz="1836">
                <a:gradFill>
                  <a:gsLst>
                    <a:gs pos="0">
                      <a:srgbClr val="505050"/>
                    </a:gs>
                    <a:gs pos="100000">
                      <a:srgbClr val="505050"/>
                    </a:gs>
                  </a:gsLst>
                </a:gradFill>
              </a:endParaRPr>
            </a:p>
          </p:txBody>
        </p:sp>
        <p:sp>
          <p:nvSpPr>
            <p:cNvPr id="45" name="Rectangle 224">
              <a:extLst>
                <a:ext uri="{FF2B5EF4-FFF2-40B4-BE49-F238E27FC236}">
                  <a16:creationId xmlns:a16="http://schemas.microsoft.com/office/drawing/2014/main" id="{50253DB0-66AA-40AB-B43F-165DD4BE8023}"/>
                </a:ext>
              </a:extLst>
            </p:cNvPr>
            <p:cNvSpPr>
              <a:spLocks noChangeArrowheads="1"/>
            </p:cNvSpPr>
            <p:nvPr/>
          </p:nvSpPr>
          <p:spPr bwMode="auto">
            <a:xfrm>
              <a:off x="3927" y="2138"/>
              <a:ext cx="15" cy="15"/>
            </a:xfrm>
            <a:prstGeom prst="rect">
              <a:avLst/>
            </a:prstGeom>
            <a:grpFill/>
            <a:ln w="9525" cap="sq">
              <a:solidFill>
                <a:schemeClr val="bg2">
                  <a:lumMod val="75000"/>
                </a:schemeClr>
              </a:solidFill>
              <a:prstDash val="solid"/>
              <a:miter lim="800000"/>
              <a:headEnd/>
              <a:tailEnd/>
            </a:ln>
          </p:spPr>
          <p:txBody>
            <a:bodyPr vert="horz" wrap="square" lIns="93260" tIns="46630" rIns="93260" bIns="46630" numCol="1" anchor="t" anchorCtr="0" compatLnSpc="1">
              <a:prstTxWarp prst="textNoShape">
                <a:avLst/>
              </a:prstTxWarp>
            </a:bodyPr>
            <a:lstStyle/>
            <a:p>
              <a:endParaRPr lang="en-US" sz="1836">
                <a:gradFill>
                  <a:gsLst>
                    <a:gs pos="0">
                      <a:srgbClr val="505050"/>
                    </a:gs>
                    <a:gs pos="100000">
                      <a:srgbClr val="505050"/>
                    </a:gs>
                  </a:gsLst>
                </a:gradFill>
              </a:endParaRPr>
            </a:p>
          </p:txBody>
        </p:sp>
        <p:sp>
          <p:nvSpPr>
            <p:cNvPr id="46" name="Rectangle 225">
              <a:extLst>
                <a:ext uri="{FF2B5EF4-FFF2-40B4-BE49-F238E27FC236}">
                  <a16:creationId xmlns:a16="http://schemas.microsoft.com/office/drawing/2014/main" id="{B1D351AA-220E-4638-A377-2AB72E44EE03}"/>
                </a:ext>
              </a:extLst>
            </p:cNvPr>
            <p:cNvSpPr>
              <a:spLocks noChangeArrowheads="1"/>
            </p:cNvSpPr>
            <p:nvPr/>
          </p:nvSpPr>
          <p:spPr bwMode="auto">
            <a:xfrm>
              <a:off x="3927" y="2176"/>
              <a:ext cx="15" cy="15"/>
            </a:xfrm>
            <a:prstGeom prst="rect">
              <a:avLst/>
            </a:prstGeom>
            <a:grpFill/>
            <a:ln w="9525" cap="sq">
              <a:solidFill>
                <a:schemeClr val="bg2">
                  <a:lumMod val="75000"/>
                </a:schemeClr>
              </a:solidFill>
              <a:prstDash val="solid"/>
              <a:miter lim="800000"/>
              <a:headEnd/>
              <a:tailEnd/>
            </a:ln>
          </p:spPr>
          <p:txBody>
            <a:bodyPr vert="horz" wrap="square" lIns="93260" tIns="46630" rIns="93260" bIns="46630" numCol="1" anchor="t" anchorCtr="0" compatLnSpc="1">
              <a:prstTxWarp prst="textNoShape">
                <a:avLst/>
              </a:prstTxWarp>
            </a:bodyPr>
            <a:lstStyle/>
            <a:p>
              <a:endParaRPr lang="en-US" sz="1836">
                <a:gradFill>
                  <a:gsLst>
                    <a:gs pos="0">
                      <a:srgbClr val="505050"/>
                    </a:gs>
                    <a:gs pos="100000">
                      <a:srgbClr val="505050"/>
                    </a:gs>
                  </a:gsLst>
                </a:gradFill>
              </a:endParaRPr>
            </a:p>
          </p:txBody>
        </p:sp>
        <p:sp>
          <p:nvSpPr>
            <p:cNvPr id="47" name="Rectangle 226">
              <a:extLst>
                <a:ext uri="{FF2B5EF4-FFF2-40B4-BE49-F238E27FC236}">
                  <a16:creationId xmlns:a16="http://schemas.microsoft.com/office/drawing/2014/main" id="{90A0578D-C727-4006-B937-C92CB4210CBB}"/>
                </a:ext>
              </a:extLst>
            </p:cNvPr>
            <p:cNvSpPr>
              <a:spLocks noChangeArrowheads="1"/>
            </p:cNvSpPr>
            <p:nvPr/>
          </p:nvSpPr>
          <p:spPr bwMode="auto">
            <a:xfrm>
              <a:off x="3927" y="2216"/>
              <a:ext cx="15" cy="16"/>
            </a:xfrm>
            <a:prstGeom prst="rect">
              <a:avLst/>
            </a:prstGeom>
            <a:grpFill/>
            <a:ln w="9525" cap="sq">
              <a:solidFill>
                <a:schemeClr val="bg2">
                  <a:lumMod val="75000"/>
                </a:schemeClr>
              </a:solidFill>
              <a:prstDash val="solid"/>
              <a:miter lim="800000"/>
              <a:headEnd/>
              <a:tailEnd/>
            </a:ln>
          </p:spPr>
          <p:txBody>
            <a:bodyPr vert="horz" wrap="square" lIns="93260" tIns="46630" rIns="93260" bIns="46630" numCol="1" anchor="t" anchorCtr="0" compatLnSpc="1">
              <a:prstTxWarp prst="textNoShape">
                <a:avLst/>
              </a:prstTxWarp>
            </a:bodyPr>
            <a:lstStyle/>
            <a:p>
              <a:endParaRPr lang="en-US" sz="1836">
                <a:gradFill>
                  <a:gsLst>
                    <a:gs pos="0">
                      <a:srgbClr val="505050"/>
                    </a:gs>
                    <a:gs pos="100000">
                      <a:srgbClr val="505050"/>
                    </a:gs>
                  </a:gsLst>
                </a:gradFill>
              </a:endParaRPr>
            </a:p>
          </p:txBody>
        </p:sp>
        <p:sp>
          <p:nvSpPr>
            <p:cNvPr id="48" name="Rectangle 227">
              <a:extLst>
                <a:ext uri="{FF2B5EF4-FFF2-40B4-BE49-F238E27FC236}">
                  <a16:creationId xmlns:a16="http://schemas.microsoft.com/office/drawing/2014/main" id="{D09F15DC-0F5E-497E-A218-78E4F0E7836B}"/>
                </a:ext>
              </a:extLst>
            </p:cNvPr>
            <p:cNvSpPr>
              <a:spLocks noChangeArrowheads="1"/>
            </p:cNvSpPr>
            <p:nvPr/>
          </p:nvSpPr>
          <p:spPr bwMode="auto">
            <a:xfrm>
              <a:off x="3927" y="2254"/>
              <a:ext cx="15" cy="16"/>
            </a:xfrm>
            <a:prstGeom prst="rect">
              <a:avLst/>
            </a:prstGeom>
            <a:grpFill/>
            <a:ln w="9525" cap="sq">
              <a:solidFill>
                <a:schemeClr val="bg2">
                  <a:lumMod val="75000"/>
                </a:schemeClr>
              </a:solidFill>
              <a:prstDash val="solid"/>
              <a:miter lim="800000"/>
              <a:headEnd/>
              <a:tailEnd/>
            </a:ln>
          </p:spPr>
          <p:txBody>
            <a:bodyPr vert="horz" wrap="square" lIns="93260" tIns="46630" rIns="93260" bIns="46630" numCol="1" anchor="t" anchorCtr="0" compatLnSpc="1">
              <a:prstTxWarp prst="textNoShape">
                <a:avLst/>
              </a:prstTxWarp>
            </a:bodyPr>
            <a:lstStyle/>
            <a:p>
              <a:endParaRPr lang="en-US" sz="1836">
                <a:gradFill>
                  <a:gsLst>
                    <a:gs pos="0">
                      <a:srgbClr val="505050"/>
                    </a:gs>
                    <a:gs pos="100000">
                      <a:srgbClr val="505050"/>
                    </a:gs>
                  </a:gsLst>
                </a:gradFill>
              </a:endParaRPr>
            </a:p>
          </p:txBody>
        </p:sp>
      </p:grpSp>
      <p:cxnSp>
        <p:nvCxnSpPr>
          <p:cNvPr id="107" name="Straight Arrow Connector 106">
            <a:extLst>
              <a:ext uri="{FF2B5EF4-FFF2-40B4-BE49-F238E27FC236}">
                <a16:creationId xmlns:a16="http://schemas.microsoft.com/office/drawing/2014/main" id="{FEFE82E0-3254-4AB6-8255-3AB1B4BDB5DB}"/>
              </a:ext>
            </a:extLst>
          </p:cNvPr>
          <p:cNvCxnSpPr>
            <a:cxnSpLocks/>
            <a:stCxn id="38" idx="1"/>
          </p:cNvCxnSpPr>
          <p:nvPr/>
        </p:nvCxnSpPr>
        <p:spPr>
          <a:xfrm flipV="1">
            <a:off x="2860566" y="3754327"/>
            <a:ext cx="1225075" cy="1280685"/>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CDB93482-19A6-4DE1-892E-C7CA98B93206}"/>
              </a:ext>
            </a:extLst>
          </p:cNvPr>
          <p:cNvGrpSpPr/>
          <p:nvPr/>
        </p:nvGrpSpPr>
        <p:grpSpPr>
          <a:xfrm>
            <a:off x="9130773" y="2178602"/>
            <a:ext cx="1688012" cy="1967600"/>
            <a:chOff x="8951687" y="2136078"/>
            <a:chExt cx="1655064" cy="1929195"/>
          </a:xfrm>
        </p:grpSpPr>
        <p:grpSp>
          <p:nvGrpSpPr>
            <p:cNvPr id="79" name="Group 78">
              <a:extLst>
                <a:ext uri="{FF2B5EF4-FFF2-40B4-BE49-F238E27FC236}">
                  <a16:creationId xmlns:a16="http://schemas.microsoft.com/office/drawing/2014/main" id="{0D9CA2FA-6BD1-41AD-AD23-1E11BE849489}"/>
                </a:ext>
              </a:extLst>
            </p:cNvPr>
            <p:cNvGrpSpPr/>
            <p:nvPr/>
          </p:nvGrpSpPr>
          <p:grpSpPr>
            <a:xfrm>
              <a:off x="8951687" y="2136078"/>
              <a:ext cx="1655064" cy="1655064"/>
              <a:chOff x="1675884" y="3199139"/>
              <a:chExt cx="986281" cy="986281"/>
            </a:xfrm>
          </p:grpSpPr>
          <p:sp>
            <p:nvSpPr>
              <p:cNvPr id="80" name="Oval 79">
                <a:extLst>
                  <a:ext uri="{FF2B5EF4-FFF2-40B4-BE49-F238E27FC236}">
                    <a16:creationId xmlns:a16="http://schemas.microsoft.com/office/drawing/2014/main" id="{1C105CEA-2D69-45C8-8F70-3821C7C07AF0}"/>
                  </a:ext>
                </a:extLst>
              </p:cNvPr>
              <p:cNvSpPr/>
              <p:nvPr/>
            </p:nvSpPr>
            <p:spPr bwMode="auto">
              <a:xfrm>
                <a:off x="1675884" y="3199139"/>
                <a:ext cx="986281" cy="986281"/>
              </a:xfrm>
              <a:prstGeom prst="ellipse">
                <a:avLst/>
              </a:prstGeom>
              <a:solidFill>
                <a:schemeClr val="bg1"/>
              </a:solidFill>
              <a:ln w="9525" cap="sq">
                <a:solidFill>
                  <a:schemeClr val="bg2">
                    <a:lumMod val="75000"/>
                  </a:schemeClr>
                </a:solidFill>
                <a:prstDash val="sysDot"/>
                <a:miter lim="800000"/>
                <a:headEnd/>
                <a:tailEnd/>
              </a:ln>
            </p:spPr>
            <p:txBody>
              <a:bodyPr vert="horz" wrap="square" lIns="93260" tIns="46630" rIns="93260" bIns="46630" numCol="1" anchor="t" anchorCtr="0" compatLnSpc="1">
                <a:prstTxWarp prst="textNoShape">
                  <a:avLst/>
                </a:prstTxWarp>
              </a:bodyPr>
              <a:lstStyle/>
              <a:p>
                <a:endParaRPr lang="en-US" sz="1836">
                  <a:gradFill>
                    <a:gsLst>
                      <a:gs pos="0">
                        <a:srgbClr val="505050"/>
                      </a:gs>
                      <a:gs pos="100000">
                        <a:srgbClr val="505050"/>
                      </a:gs>
                    </a:gsLst>
                  </a:gradFill>
                </a:endParaRPr>
              </a:p>
            </p:txBody>
          </p:sp>
          <p:grpSp>
            <p:nvGrpSpPr>
              <p:cNvPr id="81" name="Group 80">
                <a:extLst>
                  <a:ext uri="{FF2B5EF4-FFF2-40B4-BE49-F238E27FC236}">
                    <a16:creationId xmlns:a16="http://schemas.microsoft.com/office/drawing/2014/main" id="{4D55CD2F-3205-424F-BC48-54CACC8168A2}"/>
                  </a:ext>
                </a:extLst>
              </p:cNvPr>
              <p:cNvGrpSpPr/>
              <p:nvPr/>
            </p:nvGrpSpPr>
            <p:grpSpPr>
              <a:xfrm>
                <a:off x="1833837" y="3421671"/>
                <a:ext cx="670376" cy="541218"/>
                <a:chOff x="1124660" y="2438555"/>
                <a:chExt cx="1323363" cy="1068399"/>
              </a:xfrm>
            </p:grpSpPr>
            <p:sp>
              <p:nvSpPr>
                <p:cNvPr id="82" name="Freeform 5">
                  <a:extLst>
                    <a:ext uri="{FF2B5EF4-FFF2-40B4-BE49-F238E27FC236}">
                      <a16:creationId xmlns:a16="http://schemas.microsoft.com/office/drawing/2014/main" id="{9B1ED0BF-8141-457B-B151-B557A4CB06DC}"/>
                    </a:ext>
                  </a:extLst>
                </p:cNvPr>
                <p:cNvSpPr>
                  <a:spLocks noEditPoints="1"/>
                </p:cNvSpPr>
                <p:nvPr/>
              </p:nvSpPr>
              <p:spPr bwMode="auto">
                <a:xfrm>
                  <a:off x="1610118" y="2948250"/>
                  <a:ext cx="837905" cy="558704"/>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2700" cap="flat">
                  <a:solidFill>
                    <a:schemeClr val="accent1"/>
                  </a:solidFill>
                  <a:prstDash val="sysDot"/>
                  <a:miter lim="800000"/>
                  <a:headEnd/>
                  <a:tailEnd/>
                </a:ln>
                <a:extLst>
                  <a:ext uri="{909E8E84-426E-40DD-AFC4-6F175D3DCCD1}">
                    <a14:hiddenFill xmlns:a14="http://schemas.microsoft.com/office/drawing/2010/main">
                      <a:solidFill>
                        <a:srgbClr val="FFFFFF"/>
                      </a:solidFill>
                    </a14:hiddenFill>
                  </a:ext>
                </a:extLst>
              </p:spPr>
              <p:txBody>
                <a:bodyPr vert="horz" wrap="square" lIns="89629" tIns="44815" rIns="89629" bIns="44815" numCol="1" anchor="t" anchorCtr="0" compatLnSpc="1">
                  <a:prstTxWarp prst="textNoShape">
                    <a:avLst/>
                  </a:prstTxWarp>
                </a:bodyPr>
                <a:lstStyle/>
                <a:p>
                  <a:pPr defTabSz="896214">
                    <a:defRPr/>
                  </a:pPr>
                  <a:endParaRPr lang="en-US" sz="1764" kern="0">
                    <a:solidFill>
                      <a:sysClr val="windowText" lastClr="000000"/>
                    </a:solidFill>
                  </a:endParaRPr>
                </a:p>
              </p:txBody>
            </p:sp>
            <p:grpSp>
              <p:nvGrpSpPr>
                <p:cNvPr id="83" name="Group 82">
                  <a:extLst>
                    <a:ext uri="{FF2B5EF4-FFF2-40B4-BE49-F238E27FC236}">
                      <a16:creationId xmlns:a16="http://schemas.microsoft.com/office/drawing/2014/main" id="{95A2F89E-DC73-462F-9AA1-56CF389A7505}"/>
                    </a:ext>
                  </a:extLst>
                </p:cNvPr>
                <p:cNvGrpSpPr/>
                <p:nvPr/>
              </p:nvGrpSpPr>
              <p:grpSpPr>
                <a:xfrm>
                  <a:off x="1124660" y="2438555"/>
                  <a:ext cx="593820" cy="706058"/>
                  <a:chOff x="6447047" y="5804307"/>
                  <a:chExt cx="414034" cy="492291"/>
                </a:xfrm>
              </p:grpSpPr>
              <p:sp>
                <p:nvSpPr>
                  <p:cNvPr id="84" name="Freeform 9">
                    <a:extLst>
                      <a:ext uri="{FF2B5EF4-FFF2-40B4-BE49-F238E27FC236}">
                        <a16:creationId xmlns:a16="http://schemas.microsoft.com/office/drawing/2014/main" id="{2BC2DFF4-3B56-4EA4-97E7-268A28209F56}"/>
                      </a:ext>
                    </a:extLst>
                  </p:cNvPr>
                  <p:cNvSpPr>
                    <a:spLocks/>
                  </p:cNvSpPr>
                  <p:nvPr/>
                </p:nvSpPr>
                <p:spPr bwMode="auto">
                  <a:xfrm>
                    <a:off x="6447047" y="6094541"/>
                    <a:ext cx="414034" cy="202057"/>
                  </a:xfrm>
                  <a:custGeom>
                    <a:avLst/>
                    <a:gdLst>
                      <a:gd name="T0" fmla="*/ 56 w 56"/>
                      <a:gd name="T1" fmla="*/ 28 h 28"/>
                      <a:gd name="T2" fmla="*/ 28 w 56"/>
                      <a:gd name="T3" fmla="*/ 0 h 28"/>
                      <a:gd name="T4" fmla="*/ 0 w 56"/>
                      <a:gd name="T5" fmla="*/ 28 h 28"/>
                    </a:gdLst>
                    <a:ahLst/>
                    <a:cxnLst>
                      <a:cxn ang="0">
                        <a:pos x="T0" y="T1"/>
                      </a:cxn>
                      <a:cxn ang="0">
                        <a:pos x="T2" y="T3"/>
                      </a:cxn>
                      <a:cxn ang="0">
                        <a:pos x="T4" y="T5"/>
                      </a:cxn>
                    </a:cxnLst>
                    <a:rect l="0" t="0" r="r" b="b"/>
                    <a:pathLst>
                      <a:path w="56" h="28">
                        <a:moveTo>
                          <a:pt x="56" y="28"/>
                        </a:moveTo>
                        <a:cubicBezTo>
                          <a:pt x="56" y="13"/>
                          <a:pt x="44" y="0"/>
                          <a:pt x="28" y="0"/>
                        </a:cubicBezTo>
                        <a:cubicBezTo>
                          <a:pt x="12" y="0"/>
                          <a:pt x="0" y="13"/>
                          <a:pt x="0" y="28"/>
                        </a:cubicBezTo>
                      </a:path>
                    </a:pathLst>
                  </a:custGeom>
                  <a:noFill/>
                  <a:ln w="12700" cap="flat">
                    <a:solidFill>
                      <a:schemeClr val="accent1"/>
                    </a:solidFill>
                    <a:prstDash val="sysDot"/>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14224">
                      <a:defRPr/>
                    </a:pPr>
                    <a:endParaRPr lang="en-US" sz="1836" kern="0">
                      <a:solidFill>
                        <a:srgbClr val="353535"/>
                      </a:solidFill>
                    </a:endParaRPr>
                  </a:p>
                </p:txBody>
              </p:sp>
              <p:sp>
                <p:nvSpPr>
                  <p:cNvPr id="85" name="Oval 84">
                    <a:extLst>
                      <a:ext uri="{FF2B5EF4-FFF2-40B4-BE49-F238E27FC236}">
                        <a16:creationId xmlns:a16="http://schemas.microsoft.com/office/drawing/2014/main" id="{7D8ADB4C-2D03-4A69-86FE-6D66FA9D2313}"/>
                      </a:ext>
                    </a:extLst>
                  </p:cNvPr>
                  <p:cNvSpPr>
                    <a:spLocks noChangeArrowheads="1"/>
                  </p:cNvSpPr>
                  <p:nvPr/>
                </p:nvSpPr>
                <p:spPr bwMode="auto">
                  <a:xfrm>
                    <a:off x="6507270" y="5804307"/>
                    <a:ext cx="293587" cy="290228"/>
                  </a:xfrm>
                  <a:prstGeom prst="ellipse">
                    <a:avLst/>
                  </a:prstGeom>
                  <a:noFill/>
                  <a:ln w="12700" cap="flat">
                    <a:solidFill>
                      <a:schemeClr val="accent1"/>
                    </a:solidFill>
                    <a:prstDash val="sysDot"/>
                    <a:miter lim="800000"/>
                    <a:headEnd/>
                    <a:tailEnd/>
                  </a:ln>
                </p:spPr>
                <p:txBody>
                  <a:bodyPr vert="horz" wrap="square" lIns="93247" tIns="46623" rIns="93247" bIns="46623" numCol="1" anchor="t" anchorCtr="0" compatLnSpc="1">
                    <a:prstTxWarp prst="textNoShape">
                      <a:avLst/>
                    </a:prstTxWarp>
                  </a:bodyPr>
                  <a:lstStyle/>
                  <a:p>
                    <a:pPr defTabSz="914224">
                      <a:defRPr/>
                    </a:pPr>
                    <a:endParaRPr lang="en-US" sz="1836" kern="0">
                      <a:solidFill>
                        <a:srgbClr val="353535"/>
                      </a:solidFill>
                    </a:endParaRPr>
                  </a:p>
                </p:txBody>
              </p:sp>
            </p:grpSp>
          </p:grpSp>
        </p:grpSp>
        <p:sp>
          <p:nvSpPr>
            <p:cNvPr id="103" name="TextBox 102">
              <a:extLst>
                <a:ext uri="{FF2B5EF4-FFF2-40B4-BE49-F238E27FC236}">
                  <a16:creationId xmlns:a16="http://schemas.microsoft.com/office/drawing/2014/main" id="{0B6CF994-5FA1-4AFF-81DB-B914398AB07F}"/>
                </a:ext>
              </a:extLst>
            </p:cNvPr>
            <p:cNvSpPr txBox="1"/>
            <p:nvPr/>
          </p:nvSpPr>
          <p:spPr>
            <a:xfrm>
              <a:off x="9007269" y="3845533"/>
              <a:ext cx="1543901" cy="219740"/>
            </a:xfrm>
            <a:prstGeom prst="rect">
              <a:avLst/>
            </a:prstGeom>
            <a:noFill/>
          </p:spPr>
          <p:txBody>
            <a:bodyPr wrap="square" lIns="0" tIns="0" rIns="0" bIns="0" rtlCol="0">
              <a:spAutoFit/>
            </a:bodyPr>
            <a:lstStyle/>
            <a:p>
              <a:pPr algn="ctr"/>
              <a:r>
                <a:rPr lang="en-US" sz="1428">
                  <a:gradFill>
                    <a:gsLst>
                      <a:gs pos="2917">
                        <a:schemeClr val="tx1"/>
                      </a:gs>
                      <a:gs pos="30000">
                        <a:schemeClr val="tx1"/>
                      </a:gs>
                    </a:gsLst>
                    <a:lin ang="5400000" scaled="0"/>
                  </a:gradFill>
                </a:rPr>
                <a:t>User B</a:t>
              </a:r>
            </a:p>
          </p:txBody>
        </p:sp>
      </p:grpSp>
      <p:grpSp>
        <p:nvGrpSpPr>
          <p:cNvPr id="60" name="Group 207">
            <a:extLst>
              <a:ext uri="{FF2B5EF4-FFF2-40B4-BE49-F238E27FC236}">
                <a16:creationId xmlns:a16="http://schemas.microsoft.com/office/drawing/2014/main" id="{359F53F2-704B-4511-ADF1-23C027ACD669}"/>
              </a:ext>
            </a:extLst>
          </p:cNvPr>
          <p:cNvGrpSpPr>
            <a:grpSpLocks noChangeAspect="1"/>
          </p:cNvGrpSpPr>
          <p:nvPr/>
        </p:nvGrpSpPr>
        <p:grpSpPr bwMode="auto">
          <a:xfrm>
            <a:off x="8762868" y="1457193"/>
            <a:ext cx="2417443" cy="5237799"/>
            <a:chOff x="3860" y="2040"/>
            <a:chExt cx="150" cy="325"/>
          </a:xfrm>
          <a:noFill/>
        </p:grpSpPr>
        <p:sp>
          <p:nvSpPr>
            <p:cNvPr id="61" name="Rectangle 208">
              <a:extLst>
                <a:ext uri="{FF2B5EF4-FFF2-40B4-BE49-F238E27FC236}">
                  <a16:creationId xmlns:a16="http://schemas.microsoft.com/office/drawing/2014/main" id="{F5F96FC2-E182-4EB6-ADA4-C652B78AAC8E}"/>
                </a:ext>
              </a:extLst>
            </p:cNvPr>
            <p:cNvSpPr>
              <a:spLocks noChangeArrowheads="1"/>
            </p:cNvSpPr>
            <p:nvPr/>
          </p:nvSpPr>
          <p:spPr bwMode="auto">
            <a:xfrm>
              <a:off x="3860" y="2071"/>
              <a:ext cx="150" cy="294"/>
            </a:xfrm>
            <a:prstGeom prst="rect">
              <a:avLst/>
            </a:prstGeom>
            <a:grpFill/>
            <a:ln w="9525" cap="sq">
              <a:solidFill>
                <a:schemeClr val="bg2">
                  <a:lumMod val="75000"/>
                </a:schemeClr>
              </a:solidFill>
              <a:prstDash val="solid"/>
              <a:miter lim="800000"/>
              <a:headEnd/>
              <a:tailEnd/>
            </a:ln>
          </p:spPr>
          <p:txBody>
            <a:bodyPr vert="horz" wrap="square" lIns="93260" tIns="46630" rIns="93260" bIns="46630" numCol="1" anchor="t" anchorCtr="0" compatLnSpc="1">
              <a:prstTxWarp prst="textNoShape">
                <a:avLst/>
              </a:prstTxWarp>
            </a:bodyPr>
            <a:lstStyle/>
            <a:p>
              <a:endParaRPr lang="en-US" sz="1836">
                <a:gradFill>
                  <a:gsLst>
                    <a:gs pos="0">
                      <a:srgbClr val="505050"/>
                    </a:gs>
                    <a:gs pos="100000">
                      <a:srgbClr val="505050"/>
                    </a:gs>
                  </a:gsLst>
                </a:gradFill>
              </a:endParaRPr>
            </a:p>
          </p:txBody>
        </p:sp>
        <p:sp>
          <p:nvSpPr>
            <p:cNvPr id="62" name="Freeform 211">
              <a:extLst>
                <a:ext uri="{FF2B5EF4-FFF2-40B4-BE49-F238E27FC236}">
                  <a16:creationId xmlns:a16="http://schemas.microsoft.com/office/drawing/2014/main" id="{1F3236B5-7F0B-4331-8E0D-2252BF9F7C5C}"/>
                </a:ext>
              </a:extLst>
            </p:cNvPr>
            <p:cNvSpPr>
              <a:spLocks/>
            </p:cNvSpPr>
            <p:nvPr/>
          </p:nvSpPr>
          <p:spPr bwMode="auto">
            <a:xfrm>
              <a:off x="3917" y="2312"/>
              <a:ext cx="36" cy="53"/>
            </a:xfrm>
            <a:custGeom>
              <a:avLst/>
              <a:gdLst>
                <a:gd name="T0" fmla="*/ 19 w 19"/>
                <a:gd name="T1" fmla="*/ 28 h 28"/>
                <a:gd name="T2" fmla="*/ 19 w 19"/>
                <a:gd name="T3" fmla="*/ 10 h 28"/>
                <a:gd name="T4" fmla="*/ 9 w 19"/>
                <a:gd name="T5" fmla="*/ 0 h 28"/>
                <a:gd name="T6" fmla="*/ 0 w 19"/>
                <a:gd name="T7" fmla="*/ 10 h 28"/>
                <a:gd name="T8" fmla="*/ 0 w 19"/>
                <a:gd name="T9" fmla="*/ 28 h 28"/>
              </a:gdLst>
              <a:ahLst/>
              <a:cxnLst>
                <a:cxn ang="0">
                  <a:pos x="T0" y="T1"/>
                </a:cxn>
                <a:cxn ang="0">
                  <a:pos x="T2" y="T3"/>
                </a:cxn>
                <a:cxn ang="0">
                  <a:pos x="T4" y="T5"/>
                </a:cxn>
                <a:cxn ang="0">
                  <a:pos x="T6" y="T7"/>
                </a:cxn>
                <a:cxn ang="0">
                  <a:pos x="T8" y="T9"/>
                </a:cxn>
              </a:cxnLst>
              <a:rect l="0" t="0" r="r" b="b"/>
              <a:pathLst>
                <a:path w="19" h="28">
                  <a:moveTo>
                    <a:pt x="19" y="28"/>
                  </a:moveTo>
                  <a:cubicBezTo>
                    <a:pt x="19" y="10"/>
                    <a:pt x="19" y="10"/>
                    <a:pt x="19" y="10"/>
                  </a:cubicBezTo>
                  <a:cubicBezTo>
                    <a:pt x="19" y="5"/>
                    <a:pt x="15" y="0"/>
                    <a:pt x="9" y="0"/>
                  </a:cubicBezTo>
                  <a:cubicBezTo>
                    <a:pt x="4" y="0"/>
                    <a:pt x="0" y="5"/>
                    <a:pt x="0" y="10"/>
                  </a:cubicBezTo>
                  <a:cubicBezTo>
                    <a:pt x="0" y="28"/>
                    <a:pt x="0" y="28"/>
                    <a:pt x="0" y="28"/>
                  </a:cubicBezTo>
                </a:path>
              </a:pathLst>
            </a:custGeom>
            <a:grpFill/>
            <a:ln w="9525" cap="sq">
              <a:solidFill>
                <a:schemeClr val="bg2">
                  <a:lumMod val="75000"/>
                </a:schemeClr>
              </a:solidFill>
              <a:prstDash val="solid"/>
              <a:miter lim="800000"/>
              <a:headEnd/>
              <a:tailEnd/>
            </a:ln>
          </p:spPr>
          <p:txBody>
            <a:bodyPr vert="horz" wrap="square" lIns="93260" tIns="46630" rIns="93260" bIns="46630" numCol="1" anchor="t" anchorCtr="0" compatLnSpc="1">
              <a:prstTxWarp prst="textNoShape">
                <a:avLst/>
              </a:prstTxWarp>
            </a:bodyPr>
            <a:lstStyle/>
            <a:p>
              <a:endParaRPr lang="en-US" sz="1836">
                <a:gradFill>
                  <a:gsLst>
                    <a:gs pos="0">
                      <a:srgbClr val="505050"/>
                    </a:gs>
                    <a:gs pos="100000">
                      <a:srgbClr val="505050"/>
                    </a:gs>
                  </a:gsLst>
                </a:gradFill>
              </a:endParaRPr>
            </a:p>
          </p:txBody>
        </p:sp>
        <p:sp>
          <p:nvSpPr>
            <p:cNvPr id="63" name="Rectangle 212">
              <a:extLst>
                <a:ext uri="{FF2B5EF4-FFF2-40B4-BE49-F238E27FC236}">
                  <a16:creationId xmlns:a16="http://schemas.microsoft.com/office/drawing/2014/main" id="{BDB9342D-A06E-4446-947B-7EB80FC1522F}"/>
                </a:ext>
              </a:extLst>
            </p:cNvPr>
            <p:cNvSpPr>
              <a:spLocks noChangeArrowheads="1"/>
            </p:cNvSpPr>
            <p:nvPr/>
          </p:nvSpPr>
          <p:spPr bwMode="auto">
            <a:xfrm>
              <a:off x="3888" y="2040"/>
              <a:ext cx="42" cy="31"/>
            </a:xfrm>
            <a:prstGeom prst="rect">
              <a:avLst/>
            </a:prstGeom>
            <a:grpFill/>
            <a:ln w="9525" cap="sq">
              <a:solidFill>
                <a:schemeClr val="bg2">
                  <a:lumMod val="75000"/>
                </a:schemeClr>
              </a:solidFill>
              <a:prstDash val="solid"/>
              <a:miter lim="800000"/>
              <a:headEnd/>
              <a:tailEnd/>
            </a:ln>
          </p:spPr>
          <p:txBody>
            <a:bodyPr vert="horz" wrap="square" lIns="93260" tIns="46630" rIns="93260" bIns="46630" numCol="1" anchor="t" anchorCtr="0" compatLnSpc="1">
              <a:prstTxWarp prst="textNoShape">
                <a:avLst/>
              </a:prstTxWarp>
            </a:bodyPr>
            <a:lstStyle/>
            <a:p>
              <a:endParaRPr lang="en-US" sz="1836">
                <a:gradFill>
                  <a:gsLst>
                    <a:gs pos="0">
                      <a:srgbClr val="505050"/>
                    </a:gs>
                    <a:gs pos="100000">
                      <a:srgbClr val="505050"/>
                    </a:gs>
                  </a:gsLst>
                </a:gradFill>
              </a:endParaRPr>
            </a:p>
          </p:txBody>
        </p:sp>
        <p:sp>
          <p:nvSpPr>
            <p:cNvPr id="64" name="Rectangle 213">
              <a:extLst>
                <a:ext uri="{FF2B5EF4-FFF2-40B4-BE49-F238E27FC236}">
                  <a16:creationId xmlns:a16="http://schemas.microsoft.com/office/drawing/2014/main" id="{36803883-8470-41AC-8591-09BDBF7128E7}"/>
                </a:ext>
              </a:extLst>
            </p:cNvPr>
            <p:cNvSpPr>
              <a:spLocks noChangeArrowheads="1"/>
            </p:cNvSpPr>
            <p:nvPr/>
          </p:nvSpPr>
          <p:spPr bwMode="auto">
            <a:xfrm>
              <a:off x="3970" y="2098"/>
              <a:ext cx="15" cy="15"/>
            </a:xfrm>
            <a:prstGeom prst="rect">
              <a:avLst/>
            </a:prstGeom>
            <a:grpFill/>
            <a:ln w="9525" cap="sq">
              <a:solidFill>
                <a:schemeClr val="bg2">
                  <a:lumMod val="75000"/>
                </a:schemeClr>
              </a:solidFill>
              <a:prstDash val="solid"/>
              <a:miter lim="800000"/>
              <a:headEnd/>
              <a:tailEnd/>
            </a:ln>
          </p:spPr>
          <p:txBody>
            <a:bodyPr vert="horz" wrap="square" lIns="93260" tIns="46630" rIns="93260" bIns="46630" numCol="1" anchor="t" anchorCtr="0" compatLnSpc="1">
              <a:prstTxWarp prst="textNoShape">
                <a:avLst/>
              </a:prstTxWarp>
            </a:bodyPr>
            <a:lstStyle/>
            <a:p>
              <a:endParaRPr lang="en-US" sz="1836">
                <a:gradFill>
                  <a:gsLst>
                    <a:gs pos="0">
                      <a:srgbClr val="505050"/>
                    </a:gs>
                    <a:gs pos="100000">
                      <a:srgbClr val="505050"/>
                    </a:gs>
                  </a:gsLst>
                </a:gradFill>
              </a:endParaRPr>
            </a:p>
          </p:txBody>
        </p:sp>
        <p:sp>
          <p:nvSpPr>
            <p:cNvPr id="65" name="Rectangle 214">
              <a:extLst>
                <a:ext uri="{FF2B5EF4-FFF2-40B4-BE49-F238E27FC236}">
                  <a16:creationId xmlns:a16="http://schemas.microsoft.com/office/drawing/2014/main" id="{AF0ABB88-C6E4-4AEC-957E-A2F799942C4E}"/>
                </a:ext>
              </a:extLst>
            </p:cNvPr>
            <p:cNvSpPr>
              <a:spLocks noChangeArrowheads="1"/>
            </p:cNvSpPr>
            <p:nvPr/>
          </p:nvSpPr>
          <p:spPr bwMode="auto">
            <a:xfrm>
              <a:off x="3970" y="2138"/>
              <a:ext cx="15" cy="15"/>
            </a:xfrm>
            <a:prstGeom prst="rect">
              <a:avLst/>
            </a:prstGeom>
            <a:grpFill/>
            <a:ln w="9525" cap="sq">
              <a:solidFill>
                <a:schemeClr val="bg2">
                  <a:lumMod val="75000"/>
                </a:schemeClr>
              </a:solidFill>
              <a:prstDash val="solid"/>
              <a:miter lim="800000"/>
              <a:headEnd/>
              <a:tailEnd/>
            </a:ln>
          </p:spPr>
          <p:txBody>
            <a:bodyPr vert="horz" wrap="square" lIns="93260" tIns="46630" rIns="93260" bIns="46630" numCol="1" anchor="t" anchorCtr="0" compatLnSpc="1">
              <a:prstTxWarp prst="textNoShape">
                <a:avLst/>
              </a:prstTxWarp>
            </a:bodyPr>
            <a:lstStyle/>
            <a:p>
              <a:endParaRPr lang="en-US" sz="1836">
                <a:gradFill>
                  <a:gsLst>
                    <a:gs pos="0">
                      <a:srgbClr val="505050"/>
                    </a:gs>
                    <a:gs pos="100000">
                      <a:srgbClr val="505050"/>
                    </a:gs>
                  </a:gsLst>
                </a:gradFill>
              </a:endParaRPr>
            </a:p>
          </p:txBody>
        </p:sp>
        <p:sp>
          <p:nvSpPr>
            <p:cNvPr id="66" name="Rectangle 215">
              <a:extLst>
                <a:ext uri="{FF2B5EF4-FFF2-40B4-BE49-F238E27FC236}">
                  <a16:creationId xmlns:a16="http://schemas.microsoft.com/office/drawing/2014/main" id="{1256DAFB-858B-4147-99A6-D58325F84A72}"/>
                </a:ext>
              </a:extLst>
            </p:cNvPr>
            <p:cNvSpPr>
              <a:spLocks noChangeArrowheads="1"/>
            </p:cNvSpPr>
            <p:nvPr/>
          </p:nvSpPr>
          <p:spPr bwMode="auto">
            <a:xfrm>
              <a:off x="3970" y="2176"/>
              <a:ext cx="15" cy="15"/>
            </a:xfrm>
            <a:prstGeom prst="rect">
              <a:avLst/>
            </a:prstGeom>
            <a:grpFill/>
            <a:ln w="9525" cap="sq">
              <a:solidFill>
                <a:schemeClr val="bg2">
                  <a:lumMod val="75000"/>
                </a:schemeClr>
              </a:solidFill>
              <a:prstDash val="solid"/>
              <a:miter lim="800000"/>
              <a:headEnd/>
              <a:tailEnd/>
            </a:ln>
          </p:spPr>
          <p:txBody>
            <a:bodyPr vert="horz" wrap="square" lIns="93260" tIns="46630" rIns="93260" bIns="46630" numCol="1" anchor="t" anchorCtr="0" compatLnSpc="1">
              <a:prstTxWarp prst="textNoShape">
                <a:avLst/>
              </a:prstTxWarp>
            </a:bodyPr>
            <a:lstStyle/>
            <a:p>
              <a:endParaRPr lang="en-US" sz="1836">
                <a:gradFill>
                  <a:gsLst>
                    <a:gs pos="0">
                      <a:srgbClr val="505050"/>
                    </a:gs>
                    <a:gs pos="100000">
                      <a:srgbClr val="505050"/>
                    </a:gs>
                  </a:gsLst>
                </a:gradFill>
              </a:endParaRPr>
            </a:p>
          </p:txBody>
        </p:sp>
        <p:sp>
          <p:nvSpPr>
            <p:cNvPr id="67" name="Rectangle 216">
              <a:extLst>
                <a:ext uri="{FF2B5EF4-FFF2-40B4-BE49-F238E27FC236}">
                  <a16:creationId xmlns:a16="http://schemas.microsoft.com/office/drawing/2014/main" id="{6BAF6035-F87E-45D3-A4A0-CE7E4A44A077}"/>
                </a:ext>
              </a:extLst>
            </p:cNvPr>
            <p:cNvSpPr>
              <a:spLocks noChangeArrowheads="1"/>
            </p:cNvSpPr>
            <p:nvPr/>
          </p:nvSpPr>
          <p:spPr bwMode="auto">
            <a:xfrm>
              <a:off x="3970" y="2216"/>
              <a:ext cx="15" cy="16"/>
            </a:xfrm>
            <a:prstGeom prst="rect">
              <a:avLst/>
            </a:prstGeom>
            <a:grpFill/>
            <a:ln w="9525" cap="sq">
              <a:solidFill>
                <a:schemeClr val="bg2">
                  <a:lumMod val="75000"/>
                </a:schemeClr>
              </a:solidFill>
              <a:prstDash val="solid"/>
              <a:miter lim="800000"/>
              <a:headEnd/>
              <a:tailEnd/>
            </a:ln>
          </p:spPr>
          <p:txBody>
            <a:bodyPr vert="horz" wrap="square" lIns="93260" tIns="46630" rIns="93260" bIns="46630" numCol="1" anchor="t" anchorCtr="0" compatLnSpc="1">
              <a:prstTxWarp prst="textNoShape">
                <a:avLst/>
              </a:prstTxWarp>
            </a:bodyPr>
            <a:lstStyle/>
            <a:p>
              <a:endParaRPr lang="en-US" sz="1836">
                <a:gradFill>
                  <a:gsLst>
                    <a:gs pos="0">
                      <a:srgbClr val="505050"/>
                    </a:gs>
                    <a:gs pos="100000">
                      <a:srgbClr val="505050"/>
                    </a:gs>
                  </a:gsLst>
                </a:gradFill>
              </a:endParaRPr>
            </a:p>
          </p:txBody>
        </p:sp>
        <p:sp>
          <p:nvSpPr>
            <p:cNvPr id="68" name="Rectangle 217">
              <a:extLst>
                <a:ext uri="{FF2B5EF4-FFF2-40B4-BE49-F238E27FC236}">
                  <a16:creationId xmlns:a16="http://schemas.microsoft.com/office/drawing/2014/main" id="{B43B0BFB-20EF-4E91-91EC-4167D83B4292}"/>
                </a:ext>
              </a:extLst>
            </p:cNvPr>
            <p:cNvSpPr>
              <a:spLocks noChangeArrowheads="1"/>
            </p:cNvSpPr>
            <p:nvPr/>
          </p:nvSpPr>
          <p:spPr bwMode="auto">
            <a:xfrm>
              <a:off x="3970" y="2254"/>
              <a:ext cx="15" cy="16"/>
            </a:xfrm>
            <a:prstGeom prst="rect">
              <a:avLst/>
            </a:prstGeom>
            <a:grpFill/>
            <a:ln w="9525" cap="sq">
              <a:solidFill>
                <a:schemeClr val="bg2">
                  <a:lumMod val="75000"/>
                </a:schemeClr>
              </a:solidFill>
              <a:prstDash val="solid"/>
              <a:miter lim="800000"/>
              <a:headEnd/>
              <a:tailEnd/>
            </a:ln>
          </p:spPr>
          <p:txBody>
            <a:bodyPr vert="horz" wrap="square" lIns="93260" tIns="46630" rIns="93260" bIns="46630" numCol="1" anchor="t" anchorCtr="0" compatLnSpc="1">
              <a:prstTxWarp prst="textNoShape">
                <a:avLst/>
              </a:prstTxWarp>
            </a:bodyPr>
            <a:lstStyle/>
            <a:p>
              <a:endParaRPr lang="en-US" sz="1836">
                <a:gradFill>
                  <a:gsLst>
                    <a:gs pos="0">
                      <a:srgbClr val="505050"/>
                    </a:gs>
                    <a:gs pos="100000">
                      <a:srgbClr val="505050"/>
                    </a:gs>
                  </a:gsLst>
                </a:gradFill>
              </a:endParaRPr>
            </a:p>
          </p:txBody>
        </p:sp>
        <p:sp>
          <p:nvSpPr>
            <p:cNvPr id="69" name="Rectangle 218">
              <a:extLst>
                <a:ext uri="{FF2B5EF4-FFF2-40B4-BE49-F238E27FC236}">
                  <a16:creationId xmlns:a16="http://schemas.microsoft.com/office/drawing/2014/main" id="{7928DCD8-7635-478D-9D28-E06C11321556}"/>
                </a:ext>
              </a:extLst>
            </p:cNvPr>
            <p:cNvSpPr>
              <a:spLocks noChangeArrowheads="1"/>
            </p:cNvSpPr>
            <p:nvPr/>
          </p:nvSpPr>
          <p:spPr bwMode="auto">
            <a:xfrm>
              <a:off x="3885" y="2098"/>
              <a:ext cx="15" cy="15"/>
            </a:xfrm>
            <a:prstGeom prst="rect">
              <a:avLst/>
            </a:prstGeom>
            <a:grpFill/>
            <a:ln w="9525" cap="sq">
              <a:solidFill>
                <a:schemeClr val="bg2">
                  <a:lumMod val="75000"/>
                </a:schemeClr>
              </a:solidFill>
              <a:prstDash val="solid"/>
              <a:miter lim="800000"/>
              <a:headEnd/>
              <a:tailEnd/>
            </a:ln>
          </p:spPr>
          <p:txBody>
            <a:bodyPr vert="horz" wrap="square" lIns="93260" tIns="46630" rIns="93260" bIns="46630" numCol="1" anchor="t" anchorCtr="0" compatLnSpc="1">
              <a:prstTxWarp prst="textNoShape">
                <a:avLst/>
              </a:prstTxWarp>
            </a:bodyPr>
            <a:lstStyle/>
            <a:p>
              <a:endParaRPr lang="en-US" sz="1836">
                <a:gradFill>
                  <a:gsLst>
                    <a:gs pos="0">
                      <a:srgbClr val="505050"/>
                    </a:gs>
                    <a:gs pos="100000">
                      <a:srgbClr val="505050"/>
                    </a:gs>
                  </a:gsLst>
                </a:gradFill>
              </a:endParaRPr>
            </a:p>
          </p:txBody>
        </p:sp>
        <p:sp>
          <p:nvSpPr>
            <p:cNvPr id="70" name="Rectangle 219">
              <a:extLst>
                <a:ext uri="{FF2B5EF4-FFF2-40B4-BE49-F238E27FC236}">
                  <a16:creationId xmlns:a16="http://schemas.microsoft.com/office/drawing/2014/main" id="{06D85507-BB7E-4C10-8C6B-483E2902176F}"/>
                </a:ext>
              </a:extLst>
            </p:cNvPr>
            <p:cNvSpPr>
              <a:spLocks noChangeArrowheads="1"/>
            </p:cNvSpPr>
            <p:nvPr/>
          </p:nvSpPr>
          <p:spPr bwMode="auto">
            <a:xfrm>
              <a:off x="3885" y="2138"/>
              <a:ext cx="15" cy="15"/>
            </a:xfrm>
            <a:prstGeom prst="rect">
              <a:avLst/>
            </a:prstGeom>
            <a:grpFill/>
            <a:ln w="9525" cap="sq">
              <a:solidFill>
                <a:schemeClr val="bg2">
                  <a:lumMod val="75000"/>
                </a:schemeClr>
              </a:solidFill>
              <a:prstDash val="solid"/>
              <a:miter lim="800000"/>
              <a:headEnd/>
              <a:tailEnd/>
            </a:ln>
          </p:spPr>
          <p:txBody>
            <a:bodyPr vert="horz" wrap="square" lIns="93260" tIns="46630" rIns="93260" bIns="46630" numCol="1" anchor="t" anchorCtr="0" compatLnSpc="1">
              <a:prstTxWarp prst="textNoShape">
                <a:avLst/>
              </a:prstTxWarp>
            </a:bodyPr>
            <a:lstStyle/>
            <a:p>
              <a:endParaRPr lang="en-US" sz="1836">
                <a:gradFill>
                  <a:gsLst>
                    <a:gs pos="0">
                      <a:srgbClr val="505050"/>
                    </a:gs>
                    <a:gs pos="100000">
                      <a:srgbClr val="505050"/>
                    </a:gs>
                  </a:gsLst>
                </a:gradFill>
              </a:endParaRPr>
            </a:p>
          </p:txBody>
        </p:sp>
        <p:sp>
          <p:nvSpPr>
            <p:cNvPr id="71" name="Rectangle 220">
              <a:extLst>
                <a:ext uri="{FF2B5EF4-FFF2-40B4-BE49-F238E27FC236}">
                  <a16:creationId xmlns:a16="http://schemas.microsoft.com/office/drawing/2014/main" id="{E856FC1F-4D7D-4E87-8BED-B68CA5FB593A}"/>
                </a:ext>
              </a:extLst>
            </p:cNvPr>
            <p:cNvSpPr>
              <a:spLocks noChangeArrowheads="1"/>
            </p:cNvSpPr>
            <p:nvPr/>
          </p:nvSpPr>
          <p:spPr bwMode="auto">
            <a:xfrm>
              <a:off x="3885" y="2176"/>
              <a:ext cx="15" cy="15"/>
            </a:xfrm>
            <a:prstGeom prst="rect">
              <a:avLst/>
            </a:prstGeom>
            <a:grpFill/>
            <a:ln w="9525" cap="sq">
              <a:solidFill>
                <a:schemeClr val="bg2">
                  <a:lumMod val="75000"/>
                </a:schemeClr>
              </a:solidFill>
              <a:prstDash val="solid"/>
              <a:miter lim="800000"/>
              <a:headEnd/>
              <a:tailEnd/>
            </a:ln>
          </p:spPr>
          <p:txBody>
            <a:bodyPr vert="horz" wrap="square" lIns="93260" tIns="46630" rIns="93260" bIns="46630" numCol="1" anchor="t" anchorCtr="0" compatLnSpc="1">
              <a:prstTxWarp prst="textNoShape">
                <a:avLst/>
              </a:prstTxWarp>
            </a:bodyPr>
            <a:lstStyle/>
            <a:p>
              <a:endParaRPr lang="en-US" sz="1836">
                <a:gradFill>
                  <a:gsLst>
                    <a:gs pos="0">
                      <a:srgbClr val="505050"/>
                    </a:gs>
                    <a:gs pos="100000">
                      <a:srgbClr val="505050"/>
                    </a:gs>
                  </a:gsLst>
                </a:gradFill>
              </a:endParaRPr>
            </a:p>
          </p:txBody>
        </p:sp>
        <p:sp>
          <p:nvSpPr>
            <p:cNvPr id="72" name="Rectangle 221">
              <a:extLst>
                <a:ext uri="{FF2B5EF4-FFF2-40B4-BE49-F238E27FC236}">
                  <a16:creationId xmlns:a16="http://schemas.microsoft.com/office/drawing/2014/main" id="{DF54E572-E3C0-4EB1-A9D1-9A307FAB6B64}"/>
                </a:ext>
              </a:extLst>
            </p:cNvPr>
            <p:cNvSpPr>
              <a:spLocks noChangeArrowheads="1"/>
            </p:cNvSpPr>
            <p:nvPr/>
          </p:nvSpPr>
          <p:spPr bwMode="auto">
            <a:xfrm>
              <a:off x="3885" y="2216"/>
              <a:ext cx="15" cy="16"/>
            </a:xfrm>
            <a:prstGeom prst="rect">
              <a:avLst/>
            </a:prstGeom>
            <a:grpFill/>
            <a:ln w="9525" cap="sq">
              <a:solidFill>
                <a:schemeClr val="bg2">
                  <a:lumMod val="75000"/>
                </a:schemeClr>
              </a:solidFill>
              <a:prstDash val="solid"/>
              <a:miter lim="800000"/>
              <a:headEnd/>
              <a:tailEnd/>
            </a:ln>
          </p:spPr>
          <p:txBody>
            <a:bodyPr vert="horz" wrap="square" lIns="93260" tIns="46630" rIns="93260" bIns="46630" numCol="1" anchor="t" anchorCtr="0" compatLnSpc="1">
              <a:prstTxWarp prst="textNoShape">
                <a:avLst/>
              </a:prstTxWarp>
            </a:bodyPr>
            <a:lstStyle/>
            <a:p>
              <a:endParaRPr lang="en-US" sz="1836">
                <a:gradFill>
                  <a:gsLst>
                    <a:gs pos="0">
                      <a:srgbClr val="505050"/>
                    </a:gs>
                    <a:gs pos="100000">
                      <a:srgbClr val="505050"/>
                    </a:gs>
                  </a:gsLst>
                </a:gradFill>
              </a:endParaRPr>
            </a:p>
          </p:txBody>
        </p:sp>
        <p:sp>
          <p:nvSpPr>
            <p:cNvPr id="73" name="Rectangle 222">
              <a:extLst>
                <a:ext uri="{FF2B5EF4-FFF2-40B4-BE49-F238E27FC236}">
                  <a16:creationId xmlns:a16="http://schemas.microsoft.com/office/drawing/2014/main" id="{B7419A12-5138-4A3A-ABC9-84117ECD0082}"/>
                </a:ext>
              </a:extLst>
            </p:cNvPr>
            <p:cNvSpPr>
              <a:spLocks noChangeArrowheads="1"/>
            </p:cNvSpPr>
            <p:nvPr/>
          </p:nvSpPr>
          <p:spPr bwMode="auto">
            <a:xfrm>
              <a:off x="3885" y="2254"/>
              <a:ext cx="15" cy="16"/>
            </a:xfrm>
            <a:prstGeom prst="rect">
              <a:avLst/>
            </a:prstGeom>
            <a:grpFill/>
            <a:ln w="9525" cap="sq">
              <a:solidFill>
                <a:schemeClr val="bg2">
                  <a:lumMod val="75000"/>
                </a:schemeClr>
              </a:solidFill>
              <a:prstDash val="solid"/>
              <a:miter lim="800000"/>
              <a:headEnd/>
              <a:tailEnd/>
            </a:ln>
          </p:spPr>
          <p:txBody>
            <a:bodyPr vert="horz" wrap="square" lIns="93260" tIns="46630" rIns="93260" bIns="46630" numCol="1" anchor="t" anchorCtr="0" compatLnSpc="1">
              <a:prstTxWarp prst="textNoShape">
                <a:avLst/>
              </a:prstTxWarp>
            </a:bodyPr>
            <a:lstStyle/>
            <a:p>
              <a:endParaRPr lang="en-US" sz="1836">
                <a:gradFill>
                  <a:gsLst>
                    <a:gs pos="0">
                      <a:srgbClr val="505050"/>
                    </a:gs>
                    <a:gs pos="100000">
                      <a:srgbClr val="505050"/>
                    </a:gs>
                  </a:gsLst>
                </a:gradFill>
              </a:endParaRPr>
            </a:p>
          </p:txBody>
        </p:sp>
        <p:sp>
          <p:nvSpPr>
            <p:cNvPr id="74" name="Rectangle 223">
              <a:extLst>
                <a:ext uri="{FF2B5EF4-FFF2-40B4-BE49-F238E27FC236}">
                  <a16:creationId xmlns:a16="http://schemas.microsoft.com/office/drawing/2014/main" id="{3F57830D-6CA3-4204-B4A7-F9FA2F5DEB4D}"/>
                </a:ext>
              </a:extLst>
            </p:cNvPr>
            <p:cNvSpPr>
              <a:spLocks noChangeArrowheads="1"/>
            </p:cNvSpPr>
            <p:nvPr/>
          </p:nvSpPr>
          <p:spPr bwMode="auto">
            <a:xfrm>
              <a:off x="3927" y="2098"/>
              <a:ext cx="15" cy="15"/>
            </a:xfrm>
            <a:prstGeom prst="rect">
              <a:avLst/>
            </a:prstGeom>
            <a:grpFill/>
            <a:ln w="9525" cap="sq">
              <a:solidFill>
                <a:schemeClr val="bg2">
                  <a:lumMod val="75000"/>
                </a:schemeClr>
              </a:solidFill>
              <a:prstDash val="solid"/>
              <a:miter lim="800000"/>
              <a:headEnd/>
              <a:tailEnd/>
            </a:ln>
          </p:spPr>
          <p:txBody>
            <a:bodyPr vert="horz" wrap="square" lIns="93260" tIns="46630" rIns="93260" bIns="46630" numCol="1" anchor="t" anchorCtr="0" compatLnSpc="1">
              <a:prstTxWarp prst="textNoShape">
                <a:avLst/>
              </a:prstTxWarp>
            </a:bodyPr>
            <a:lstStyle/>
            <a:p>
              <a:endParaRPr lang="en-US" sz="1836">
                <a:gradFill>
                  <a:gsLst>
                    <a:gs pos="0">
                      <a:srgbClr val="505050"/>
                    </a:gs>
                    <a:gs pos="100000">
                      <a:srgbClr val="505050"/>
                    </a:gs>
                  </a:gsLst>
                </a:gradFill>
              </a:endParaRPr>
            </a:p>
          </p:txBody>
        </p:sp>
        <p:sp>
          <p:nvSpPr>
            <p:cNvPr id="75" name="Rectangle 224">
              <a:extLst>
                <a:ext uri="{FF2B5EF4-FFF2-40B4-BE49-F238E27FC236}">
                  <a16:creationId xmlns:a16="http://schemas.microsoft.com/office/drawing/2014/main" id="{6CD6BEAE-5238-4A28-8E8B-59D766D2FD60}"/>
                </a:ext>
              </a:extLst>
            </p:cNvPr>
            <p:cNvSpPr>
              <a:spLocks noChangeArrowheads="1"/>
            </p:cNvSpPr>
            <p:nvPr/>
          </p:nvSpPr>
          <p:spPr bwMode="auto">
            <a:xfrm>
              <a:off x="3927" y="2138"/>
              <a:ext cx="15" cy="15"/>
            </a:xfrm>
            <a:prstGeom prst="rect">
              <a:avLst/>
            </a:prstGeom>
            <a:grpFill/>
            <a:ln w="9525" cap="sq">
              <a:solidFill>
                <a:schemeClr val="bg2">
                  <a:lumMod val="75000"/>
                </a:schemeClr>
              </a:solidFill>
              <a:prstDash val="solid"/>
              <a:miter lim="800000"/>
              <a:headEnd/>
              <a:tailEnd/>
            </a:ln>
          </p:spPr>
          <p:txBody>
            <a:bodyPr vert="horz" wrap="square" lIns="93260" tIns="46630" rIns="93260" bIns="46630" numCol="1" anchor="t" anchorCtr="0" compatLnSpc="1">
              <a:prstTxWarp prst="textNoShape">
                <a:avLst/>
              </a:prstTxWarp>
            </a:bodyPr>
            <a:lstStyle/>
            <a:p>
              <a:endParaRPr lang="en-US" sz="1836">
                <a:gradFill>
                  <a:gsLst>
                    <a:gs pos="0">
                      <a:srgbClr val="505050"/>
                    </a:gs>
                    <a:gs pos="100000">
                      <a:srgbClr val="505050"/>
                    </a:gs>
                  </a:gsLst>
                </a:gradFill>
              </a:endParaRPr>
            </a:p>
          </p:txBody>
        </p:sp>
        <p:sp>
          <p:nvSpPr>
            <p:cNvPr id="76" name="Rectangle 225">
              <a:extLst>
                <a:ext uri="{FF2B5EF4-FFF2-40B4-BE49-F238E27FC236}">
                  <a16:creationId xmlns:a16="http://schemas.microsoft.com/office/drawing/2014/main" id="{5EF92A67-5896-4596-8892-1463F28E2766}"/>
                </a:ext>
              </a:extLst>
            </p:cNvPr>
            <p:cNvSpPr>
              <a:spLocks noChangeArrowheads="1"/>
            </p:cNvSpPr>
            <p:nvPr/>
          </p:nvSpPr>
          <p:spPr bwMode="auto">
            <a:xfrm>
              <a:off x="3927" y="2176"/>
              <a:ext cx="15" cy="15"/>
            </a:xfrm>
            <a:prstGeom prst="rect">
              <a:avLst/>
            </a:prstGeom>
            <a:grpFill/>
            <a:ln w="9525" cap="sq">
              <a:solidFill>
                <a:schemeClr val="bg2">
                  <a:lumMod val="75000"/>
                </a:schemeClr>
              </a:solidFill>
              <a:prstDash val="solid"/>
              <a:miter lim="800000"/>
              <a:headEnd/>
              <a:tailEnd/>
            </a:ln>
          </p:spPr>
          <p:txBody>
            <a:bodyPr vert="horz" wrap="square" lIns="93260" tIns="46630" rIns="93260" bIns="46630" numCol="1" anchor="t" anchorCtr="0" compatLnSpc="1">
              <a:prstTxWarp prst="textNoShape">
                <a:avLst/>
              </a:prstTxWarp>
            </a:bodyPr>
            <a:lstStyle/>
            <a:p>
              <a:endParaRPr lang="en-US" sz="1836">
                <a:gradFill>
                  <a:gsLst>
                    <a:gs pos="0">
                      <a:srgbClr val="505050"/>
                    </a:gs>
                    <a:gs pos="100000">
                      <a:srgbClr val="505050"/>
                    </a:gs>
                  </a:gsLst>
                </a:gradFill>
              </a:endParaRPr>
            </a:p>
          </p:txBody>
        </p:sp>
        <p:sp>
          <p:nvSpPr>
            <p:cNvPr id="77" name="Rectangle 226">
              <a:extLst>
                <a:ext uri="{FF2B5EF4-FFF2-40B4-BE49-F238E27FC236}">
                  <a16:creationId xmlns:a16="http://schemas.microsoft.com/office/drawing/2014/main" id="{FAA39145-8FCB-4D57-BDBB-CD57ED57A86A}"/>
                </a:ext>
              </a:extLst>
            </p:cNvPr>
            <p:cNvSpPr>
              <a:spLocks noChangeArrowheads="1"/>
            </p:cNvSpPr>
            <p:nvPr/>
          </p:nvSpPr>
          <p:spPr bwMode="auto">
            <a:xfrm>
              <a:off x="3927" y="2216"/>
              <a:ext cx="15" cy="16"/>
            </a:xfrm>
            <a:prstGeom prst="rect">
              <a:avLst/>
            </a:prstGeom>
            <a:grpFill/>
            <a:ln w="9525" cap="sq">
              <a:solidFill>
                <a:schemeClr val="bg2">
                  <a:lumMod val="75000"/>
                </a:schemeClr>
              </a:solidFill>
              <a:prstDash val="solid"/>
              <a:miter lim="800000"/>
              <a:headEnd/>
              <a:tailEnd/>
            </a:ln>
          </p:spPr>
          <p:txBody>
            <a:bodyPr vert="horz" wrap="square" lIns="93260" tIns="46630" rIns="93260" bIns="46630" numCol="1" anchor="t" anchorCtr="0" compatLnSpc="1">
              <a:prstTxWarp prst="textNoShape">
                <a:avLst/>
              </a:prstTxWarp>
            </a:bodyPr>
            <a:lstStyle/>
            <a:p>
              <a:endParaRPr lang="en-US" sz="1836">
                <a:gradFill>
                  <a:gsLst>
                    <a:gs pos="0">
                      <a:srgbClr val="505050"/>
                    </a:gs>
                    <a:gs pos="100000">
                      <a:srgbClr val="505050"/>
                    </a:gs>
                  </a:gsLst>
                </a:gradFill>
              </a:endParaRPr>
            </a:p>
          </p:txBody>
        </p:sp>
        <p:sp>
          <p:nvSpPr>
            <p:cNvPr id="78" name="Rectangle 227">
              <a:extLst>
                <a:ext uri="{FF2B5EF4-FFF2-40B4-BE49-F238E27FC236}">
                  <a16:creationId xmlns:a16="http://schemas.microsoft.com/office/drawing/2014/main" id="{9D0D3EA0-DCCB-4A0D-A4CC-2785A61F9673}"/>
                </a:ext>
              </a:extLst>
            </p:cNvPr>
            <p:cNvSpPr>
              <a:spLocks noChangeArrowheads="1"/>
            </p:cNvSpPr>
            <p:nvPr/>
          </p:nvSpPr>
          <p:spPr bwMode="auto">
            <a:xfrm>
              <a:off x="3927" y="2254"/>
              <a:ext cx="15" cy="16"/>
            </a:xfrm>
            <a:prstGeom prst="rect">
              <a:avLst/>
            </a:prstGeom>
            <a:grpFill/>
            <a:ln w="9525" cap="sq">
              <a:solidFill>
                <a:schemeClr val="bg2">
                  <a:lumMod val="75000"/>
                </a:schemeClr>
              </a:solidFill>
              <a:prstDash val="solid"/>
              <a:miter lim="800000"/>
              <a:headEnd/>
              <a:tailEnd/>
            </a:ln>
          </p:spPr>
          <p:txBody>
            <a:bodyPr vert="horz" wrap="square" lIns="93260" tIns="46630" rIns="93260" bIns="46630" numCol="1" anchor="t" anchorCtr="0" compatLnSpc="1">
              <a:prstTxWarp prst="textNoShape">
                <a:avLst/>
              </a:prstTxWarp>
            </a:bodyPr>
            <a:lstStyle/>
            <a:p>
              <a:endParaRPr lang="en-US" sz="1836">
                <a:gradFill>
                  <a:gsLst>
                    <a:gs pos="0">
                      <a:srgbClr val="505050"/>
                    </a:gs>
                    <a:gs pos="100000">
                      <a:srgbClr val="505050"/>
                    </a:gs>
                  </a:gsLst>
                </a:gradFill>
              </a:endParaRPr>
            </a:p>
          </p:txBody>
        </p:sp>
      </p:grpSp>
      <p:sp>
        <p:nvSpPr>
          <p:cNvPr id="2" name="Title 1">
            <a:extLst>
              <a:ext uri="{FF2B5EF4-FFF2-40B4-BE49-F238E27FC236}">
                <a16:creationId xmlns:a16="http://schemas.microsoft.com/office/drawing/2014/main" id="{4C484D8F-F2C2-4E99-8262-1B5126EF2AF4}"/>
              </a:ext>
            </a:extLst>
          </p:cNvPr>
          <p:cNvSpPr>
            <a:spLocks noGrp="1"/>
          </p:cNvSpPr>
          <p:nvPr>
            <p:ph type="title"/>
          </p:nvPr>
        </p:nvSpPr>
        <p:spPr/>
        <p:txBody>
          <a:bodyPr/>
          <a:lstStyle/>
          <a:p>
            <a:r>
              <a:rPr lang="en-US"/>
              <a:t>External collaboration using B2B</a:t>
            </a:r>
          </a:p>
        </p:txBody>
      </p:sp>
      <p:grpSp>
        <p:nvGrpSpPr>
          <p:cNvPr id="19" name="Group 18">
            <a:extLst>
              <a:ext uri="{FF2B5EF4-FFF2-40B4-BE49-F238E27FC236}">
                <a16:creationId xmlns:a16="http://schemas.microsoft.com/office/drawing/2014/main" id="{56CD3F94-B837-4BA3-BB38-C9E40BB25DFF}"/>
              </a:ext>
            </a:extLst>
          </p:cNvPr>
          <p:cNvGrpSpPr/>
          <p:nvPr/>
        </p:nvGrpSpPr>
        <p:grpSpPr>
          <a:xfrm>
            <a:off x="1452490" y="2187325"/>
            <a:ext cx="1688012" cy="1688012"/>
            <a:chOff x="1675884" y="3199139"/>
            <a:chExt cx="986281" cy="986281"/>
          </a:xfrm>
        </p:grpSpPr>
        <p:sp>
          <p:nvSpPr>
            <p:cNvPr id="20" name="Oval 19">
              <a:extLst>
                <a:ext uri="{FF2B5EF4-FFF2-40B4-BE49-F238E27FC236}">
                  <a16:creationId xmlns:a16="http://schemas.microsoft.com/office/drawing/2014/main" id="{1E6FC44B-2EEA-4D9E-873A-CD15E9B50BB0}"/>
                </a:ext>
              </a:extLst>
            </p:cNvPr>
            <p:cNvSpPr/>
            <p:nvPr/>
          </p:nvSpPr>
          <p:spPr bwMode="auto">
            <a:xfrm>
              <a:off x="1675884" y="3199139"/>
              <a:ext cx="986281" cy="986281"/>
            </a:xfrm>
            <a:prstGeom prst="ellipse">
              <a:avLst/>
            </a:prstGeom>
            <a:solidFill>
              <a:schemeClr val="bg1"/>
            </a:solidFill>
            <a:ln w="9525" cap="sq">
              <a:solidFill>
                <a:schemeClr val="bg2">
                  <a:lumMod val="75000"/>
                </a:schemeClr>
              </a:solidFill>
              <a:prstDash val="solid"/>
              <a:miter lim="800000"/>
              <a:headEnd/>
              <a:tailEnd/>
            </a:ln>
          </p:spPr>
          <p:txBody>
            <a:bodyPr vert="horz" wrap="square" lIns="93260" tIns="46630" rIns="93260" bIns="46630" numCol="1" anchor="t" anchorCtr="0" compatLnSpc="1">
              <a:prstTxWarp prst="textNoShape">
                <a:avLst/>
              </a:prstTxWarp>
            </a:bodyPr>
            <a:lstStyle/>
            <a:p>
              <a:endParaRPr lang="en-US" sz="1836">
                <a:gradFill>
                  <a:gsLst>
                    <a:gs pos="0">
                      <a:srgbClr val="505050"/>
                    </a:gs>
                    <a:gs pos="100000">
                      <a:srgbClr val="505050"/>
                    </a:gs>
                  </a:gsLst>
                </a:gradFill>
              </a:endParaRPr>
            </a:p>
          </p:txBody>
        </p:sp>
        <p:grpSp>
          <p:nvGrpSpPr>
            <p:cNvPr id="21" name="Group 20">
              <a:extLst>
                <a:ext uri="{FF2B5EF4-FFF2-40B4-BE49-F238E27FC236}">
                  <a16:creationId xmlns:a16="http://schemas.microsoft.com/office/drawing/2014/main" id="{51FEABE7-AE57-4716-B0AD-67FC83310CD2}"/>
                </a:ext>
              </a:extLst>
            </p:cNvPr>
            <p:cNvGrpSpPr/>
            <p:nvPr/>
          </p:nvGrpSpPr>
          <p:grpSpPr>
            <a:xfrm>
              <a:off x="1833837" y="3421671"/>
              <a:ext cx="670376" cy="541218"/>
              <a:chOff x="1124660" y="2438555"/>
              <a:chExt cx="1323363" cy="1068399"/>
            </a:xfrm>
          </p:grpSpPr>
          <p:sp>
            <p:nvSpPr>
              <p:cNvPr id="22" name="Freeform 5">
                <a:extLst>
                  <a:ext uri="{FF2B5EF4-FFF2-40B4-BE49-F238E27FC236}">
                    <a16:creationId xmlns:a16="http://schemas.microsoft.com/office/drawing/2014/main" id="{22DF074B-C3D4-404D-8D59-F04308482667}"/>
                  </a:ext>
                </a:extLst>
              </p:cNvPr>
              <p:cNvSpPr>
                <a:spLocks noEditPoints="1"/>
              </p:cNvSpPr>
              <p:nvPr/>
            </p:nvSpPr>
            <p:spPr bwMode="auto">
              <a:xfrm>
                <a:off x="1610118" y="2948250"/>
                <a:ext cx="837905" cy="558704"/>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29" tIns="44815" rIns="89629" bIns="44815" numCol="1" anchor="t" anchorCtr="0" compatLnSpc="1">
                <a:prstTxWarp prst="textNoShape">
                  <a:avLst/>
                </a:prstTxWarp>
              </a:bodyPr>
              <a:lstStyle/>
              <a:p>
                <a:pPr defTabSz="896214">
                  <a:defRPr/>
                </a:pPr>
                <a:endParaRPr lang="en-US" sz="1764" kern="0">
                  <a:solidFill>
                    <a:sysClr val="windowText" lastClr="000000"/>
                  </a:solidFill>
                </a:endParaRPr>
              </a:p>
            </p:txBody>
          </p:sp>
          <p:grpSp>
            <p:nvGrpSpPr>
              <p:cNvPr id="23" name="Group 22">
                <a:extLst>
                  <a:ext uri="{FF2B5EF4-FFF2-40B4-BE49-F238E27FC236}">
                    <a16:creationId xmlns:a16="http://schemas.microsoft.com/office/drawing/2014/main" id="{B6716EC8-AC6B-44A0-8BD9-6D66A55BA528}"/>
                  </a:ext>
                </a:extLst>
              </p:cNvPr>
              <p:cNvGrpSpPr/>
              <p:nvPr/>
            </p:nvGrpSpPr>
            <p:grpSpPr>
              <a:xfrm>
                <a:off x="1124660" y="2438555"/>
                <a:ext cx="593820" cy="706058"/>
                <a:chOff x="6447047" y="5804307"/>
                <a:chExt cx="414034" cy="492291"/>
              </a:xfrm>
            </p:grpSpPr>
            <p:sp>
              <p:nvSpPr>
                <p:cNvPr id="29" name="Freeform 9">
                  <a:extLst>
                    <a:ext uri="{FF2B5EF4-FFF2-40B4-BE49-F238E27FC236}">
                      <a16:creationId xmlns:a16="http://schemas.microsoft.com/office/drawing/2014/main" id="{EE647BA4-83E5-4555-B44A-0C68B23B23DF}"/>
                    </a:ext>
                  </a:extLst>
                </p:cNvPr>
                <p:cNvSpPr>
                  <a:spLocks/>
                </p:cNvSpPr>
                <p:nvPr/>
              </p:nvSpPr>
              <p:spPr bwMode="auto">
                <a:xfrm>
                  <a:off x="6447047" y="6094541"/>
                  <a:ext cx="414034" cy="202057"/>
                </a:xfrm>
                <a:custGeom>
                  <a:avLst/>
                  <a:gdLst>
                    <a:gd name="T0" fmla="*/ 56 w 56"/>
                    <a:gd name="T1" fmla="*/ 28 h 28"/>
                    <a:gd name="T2" fmla="*/ 28 w 56"/>
                    <a:gd name="T3" fmla="*/ 0 h 28"/>
                    <a:gd name="T4" fmla="*/ 0 w 56"/>
                    <a:gd name="T5" fmla="*/ 28 h 28"/>
                  </a:gdLst>
                  <a:ahLst/>
                  <a:cxnLst>
                    <a:cxn ang="0">
                      <a:pos x="T0" y="T1"/>
                    </a:cxn>
                    <a:cxn ang="0">
                      <a:pos x="T2" y="T3"/>
                    </a:cxn>
                    <a:cxn ang="0">
                      <a:pos x="T4" y="T5"/>
                    </a:cxn>
                  </a:cxnLst>
                  <a:rect l="0" t="0" r="r" b="b"/>
                  <a:pathLst>
                    <a:path w="56" h="28">
                      <a:moveTo>
                        <a:pt x="56" y="28"/>
                      </a:moveTo>
                      <a:cubicBezTo>
                        <a:pt x="56" y="13"/>
                        <a:pt x="44" y="0"/>
                        <a:pt x="28" y="0"/>
                      </a:cubicBezTo>
                      <a:cubicBezTo>
                        <a:pt x="12" y="0"/>
                        <a:pt x="0" y="13"/>
                        <a:pt x="0" y="28"/>
                      </a:cubicBezTo>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14224">
                    <a:defRPr/>
                  </a:pPr>
                  <a:endParaRPr lang="en-US" sz="1836" kern="0">
                    <a:solidFill>
                      <a:srgbClr val="353535"/>
                    </a:solidFill>
                  </a:endParaRPr>
                </a:p>
              </p:txBody>
            </p:sp>
            <p:sp>
              <p:nvSpPr>
                <p:cNvPr id="30" name="Oval 29">
                  <a:extLst>
                    <a:ext uri="{FF2B5EF4-FFF2-40B4-BE49-F238E27FC236}">
                      <a16:creationId xmlns:a16="http://schemas.microsoft.com/office/drawing/2014/main" id="{2440525C-D24D-4468-A2AF-27B3F985DFC3}"/>
                    </a:ext>
                  </a:extLst>
                </p:cNvPr>
                <p:cNvSpPr>
                  <a:spLocks noChangeArrowheads="1"/>
                </p:cNvSpPr>
                <p:nvPr/>
              </p:nvSpPr>
              <p:spPr bwMode="auto">
                <a:xfrm>
                  <a:off x="6507270" y="5804307"/>
                  <a:ext cx="293587" cy="290228"/>
                </a:xfrm>
                <a:prstGeom prst="ellipse">
                  <a:avLst/>
                </a:prstGeom>
                <a:noFill/>
                <a:ln w="12700" cap="flat">
                  <a:solidFill>
                    <a:schemeClr val="accent1"/>
                  </a:solidFill>
                  <a:prstDash val="solid"/>
                  <a:miter lim="800000"/>
                  <a:headEnd/>
                  <a:tailEnd/>
                </a:ln>
              </p:spPr>
              <p:txBody>
                <a:bodyPr vert="horz" wrap="square" lIns="93247" tIns="46623" rIns="93247" bIns="46623" numCol="1" anchor="t" anchorCtr="0" compatLnSpc="1">
                  <a:prstTxWarp prst="textNoShape">
                    <a:avLst/>
                  </a:prstTxWarp>
                </a:bodyPr>
                <a:lstStyle/>
                <a:p>
                  <a:pPr defTabSz="914224">
                    <a:defRPr/>
                  </a:pPr>
                  <a:endParaRPr lang="en-US" sz="1836" kern="0">
                    <a:solidFill>
                      <a:srgbClr val="353535"/>
                    </a:solidFill>
                  </a:endParaRPr>
                </a:p>
              </p:txBody>
            </p:sp>
          </p:grpSp>
        </p:grpSp>
      </p:grpSp>
      <p:sp>
        <p:nvSpPr>
          <p:cNvPr id="10" name="TextBox 9">
            <a:extLst>
              <a:ext uri="{FF2B5EF4-FFF2-40B4-BE49-F238E27FC236}">
                <a16:creationId xmlns:a16="http://schemas.microsoft.com/office/drawing/2014/main" id="{03148B4F-4B1E-48CC-97A2-14E71A967CE7}"/>
              </a:ext>
            </a:extLst>
          </p:cNvPr>
          <p:cNvSpPr txBox="1"/>
          <p:nvPr/>
        </p:nvSpPr>
        <p:spPr>
          <a:xfrm>
            <a:off x="1554578" y="3922087"/>
            <a:ext cx="1483837" cy="224114"/>
          </a:xfrm>
          <a:prstGeom prst="rect">
            <a:avLst/>
          </a:prstGeom>
          <a:noFill/>
        </p:spPr>
        <p:txBody>
          <a:bodyPr wrap="square" lIns="0" tIns="0" rIns="0" bIns="0" rtlCol="0">
            <a:spAutoFit/>
          </a:bodyPr>
          <a:lstStyle/>
          <a:p>
            <a:pPr algn="ctr"/>
            <a:r>
              <a:rPr lang="en-US" sz="1428">
                <a:gradFill>
                  <a:gsLst>
                    <a:gs pos="2917">
                      <a:schemeClr val="tx1"/>
                    </a:gs>
                    <a:gs pos="30000">
                      <a:schemeClr val="tx1"/>
                    </a:gs>
                  </a:gsLst>
                  <a:lin ang="5400000" scaled="0"/>
                </a:gradFill>
              </a:rPr>
              <a:t>User A</a:t>
            </a:r>
          </a:p>
        </p:txBody>
      </p:sp>
      <p:sp>
        <p:nvSpPr>
          <p:cNvPr id="11" name="TextBox 10">
            <a:extLst>
              <a:ext uri="{FF2B5EF4-FFF2-40B4-BE49-F238E27FC236}">
                <a16:creationId xmlns:a16="http://schemas.microsoft.com/office/drawing/2014/main" id="{54E803CE-87E8-458A-96B7-3750992DBDB7}"/>
              </a:ext>
            </a:extLst>
          </p:cNvPr>
          <p:cNvSpPr txBox="1"/>
          <p:nvPr/>
        </p:nvSpPr>
        <p:spPr>
          <a:xfrm>
            <a:off x="9187462" y="3922087"/>
            <a:ext cx="1574636" cy="224114"/>
          </a:xfrm>
          <a:prstGeom prst="rect">
            <a:avLst/>
          </a:prstGeom>
          <a:noFill/>
        </p:spPr>
        <p:txBody>
          <a:bodyPr wrap="square" lIns="0" tIns="0" rIns="0" bIns="0" rtlCol="0">
            <a:spAutoFit/>
          </a:bodyPr>
          <a:lstStyle/>
          <a:p>
            <a:pPr algn="ctr"/>
            <a:r>
              <a:rPr lang="en-US" sz="1428">
                <a:gradFill>
                  <a:gsLst>
                    <a:gs pos="2917">
                      <a:schemeClr val="tx1"/>
                    </a:gs>
                    <a:gs pos="30000">
                      <a:schemeClr val="tx1"/>
                    </a:gs>
                  </a:gsLst>
                  <a:lin ang="5400000" scaled="0"/>
                </a:gradFill>
              </a:rPr>
              <a:t>User B</a:t>
            </a:r>
          </a:p>
        </p:txBody>
      </p:sp>
      <p:sp>
        <p:nvSpPr>
          <p:cNvPr id="86" name="Rectangle 85">
            <a:extLst>
              <a:ext uri="{FF2B5EF4-FFF2-40B4-BE49-F238E27FC236}">
                <a16:creationId xmlns:a16="http://schemas.microsoft.com/office/drawing/2014/main" id="{9A137737-C68D-42A4-893F-E39DD673E196}"/>
              </a:ext>
            </a:extLst>
          </p:cNvPr>
          <p:cNvSpPr/>
          <p:nvPr/>
        </p:nvSpPr>
        <p:spPr>
          <a:xfrm>
            <a:off x="2215915" y="1589706"/>
            <a:ext cx="1289303" cy="672667"/>
          </a:xfrm>
          <a:prstGeom prst="rect">
            <a:avLst/>
          </a:prstGeom>
          <a:noFill/>
          <a:ln>
            <a:noFill/>
          </a:ln>
        </p:spPr>
        <p:txBody>
          <a:bodyPr wrap="square" lIns="0" tIns="0" rIns="0" bIns="0" anchor="t" anchorCtr="1">
            <a:noAutofit/>
          </a:bodyPr>
          <a:lstStyle/>
          <a:p>
            <a:pPr defTabSz="895922" fontAlgn="base">
              <a:lnSpc>
                <a:spcPct val="90000"/>
              </a:lnSpc>
              <a:spcBef>
                <a:spcPts val="1224"/>
              </a:spcBef>
              <a:spcAft>
                <a:spcPct val="0"/>
              </a:spcAft>
              <a:defRPr/>
            </a:pPr>
            <a:r>
              <a:rPr lang="en-US" sz="2040" spc="-30">
                <a:solidFill>
                  <a:srgbClr val="505050"/>
                </a:solidFill>
                <a:ea typeface="Segoe UI" pitchFamily="34" charset="0"/>
                <a:cs typeface="Segoe UI" pitchFamily="34" charset="0"/>
              </a:rPr>
              <a:t>Contoso</a:t>
            </a:r>
          </a:p>
        </p:txBody>
      </p:sp>
      <p:sp>
        <p:nvSpPr>
          <p:cNvPr id="87" name="Rectangle 86">
            <a:extLst>
              <a:ext uri="{FF2B5EF4-FFF2-40B4-BE49-F238E27FC236}">
                <a16:creationId xmlns:a16="http://schemas.microsoft.com/office/drawing/2014/main" id="{D8EFF3EF-655E-436E-8D10-0436F000F0A4}"/>
              </a:ext>
            </a:extLst>
          </p:cNvPr>
          <p:cNvSpPr/>
          <p:nvPr/>
        </p:nvSpPr>
        <p:spPr>
          <a:xfrm>
            <a:off x="9891007" y="1589706"/>
            <a:ext cx="1289303" cy="672667"/>
          </a:xfrm>
          <a:prstGeom prst="rect">
            <a:avLst/>
          </a:prstGeom>
          <a:noFill/>
          <a:ln>
            <a:noFill/>
          </a:ln>
        </p:spPr>
        <p:txBody>
          <a:bodyPr wrap="square" lIns="0" tIns="0" rIns="0" bIns="0" anchor="t" anchorCtr="1">
            <a:noAutofit/>
          </a:bodyPr>
          <a:lstStyle/>
          <a:p>
            <a:pPr defTabSz="895922" fontAlgn="base">
              <a:lnSpc>
                <a:spcPct val="90000"/>
              </a:lnSpc>
              <a:spcBef>
                <a:spcPts val="1224"/>
              </a:spcBef>
              <a:spcAft>
                <a:spcPct val="0"/>
              </a:spcAft>
              <a:defRPr/>
            </a:pPr>
            <a:r>
              <a:rPr lang="en-US" sz="2040" spc="-30" err="1">
                <a:solidFill>
                  <a:srgbClr val="505050"/>
                </a:solidFill>
                <a:ea typeface="Segoe UI" pitchFamily="34" charset="0"/>
                <a:cs typeface="Segoe UI" pitchFamily="34" charset="0"/>
              </a:rPr>
              <a:t>Fabrikam</a:t>
            </a:r>
            <a:endParaRPr lang="en-US" sz="2040" spc="-30">
              <a:solidFill>
                <a:srgbClr val="505050"/>
              </a:solidFill>
              <a:ea typeface="Segoe UI" pitchFamily="34" charset="0"/>
              <a:cs typeface="Segoe UI" pitchFamily="34" charset="0"/>
            </a:endParaRPr>
          </a:p>
        </p:txBody>
      </p:sp>
      <p:grpSp>
        <p:nvGrpSpPr>
          <p:cNvPr id="91" name="Group 90">
            <a:extLst>
              <a:ext uri="{FF2B5EF4-FFF2-40B4-BE49-F238E27FC236}">
                <a16:creationId xmlns:a16="http://schemas.microsoft.com/office/drawing/2014/main" id="{160A6548-0C44-4FFD-833A-5C40DBE3C0EA}"/>
              </a:ext>
            </a:extLst>
          </p:cNvPr>
          <p:cNvGrpSpPr/>
          <p:nvPr/>
        </p:nvGrpSpPr>
        <p:grpSpPr>
          <a:xfrm>
            <a:off x="3511396" y="2634926"/>
            <a:ext cx="1855108" cy="1090534"/>
            <a:chOff x="3441994" y="2445082"/>
            <a:chExt cx="1818898" cy="1069248"/>
          </a:xfrm>
        </p:grpSpPr>
        <p:sp>
          <p:nvSpPr>
            <p:cNvPr id="92" name="CRMArticles_EFF5" title="Icon of two documents stacked together with writing on them">
              <a:extLst>
                <a:ext uri="{FF2B5EF4-FFF2-40B4-BE49-F238E27FC236}">
                  <a16:creationId xmlns:a16="http://schemas.microsoft.com/office/drawing/2014/main" id="{704DAB10-2B1A-480F-89D9-94E5FADBBBEE}"/>
                </a:ext>
              </a:extLst>
            </p:cNvPr>
            <p:cNvSpPr>
              <a:spLocks noChangeAspect="1" noEditPoints="1"/>
            </p:cNvSpPr>
            <p:nvPr/>
          </p:nvSpPr>
          <p:spPr bwMode="auto">
            <a:xfrm>
              <a:off x="4111480" y="2445082"/>
              <a:ext cx="479926" cy="553998"/>
            </a:xfrm>
            <a:custGeom>
              <a:avLst/>
              <a:gdLst>
                <a:gd name="T0" fmla="*/ 551 w 3583"/>
                <a:gd name="T1" fmla="*/ 3585 h 4136"/>
                <a:gd name="T2" fmla="*/ 0 w 3583"/>
                <a:gd name="T3" fmla="*/ 3585 h 4136"/>
                <a:gd name="T4" fmla="*/ 0 w 3583"/>
                <a:gd name="T5" fmla="*/ 0 h 4136"/>
                <a:gd name="T6" fmla="*/ 3033 w 3583"/>
                <a:gd name="T7" fmla="*/ 0 h 4136"/>
                <a:gd name="T8" fmla="*/ 3033 w 3583"/>
                <a:gd name="T9" fmla="*/ 1103 h 4136"/>
                <a:gd name="T10" fmla="*/ 2480 w 3583"/>
                <a:gd name="T11" fmla="*/ 551 h 4136"/>
                <a:gd name="T12" fmla="*/ 2480 w 3583"/>
                <a:gd name="T13" fmla="*/ 1654 h 4136"/>
                <a:gd name="T14" fmla="*/ 3583 w 3583"/>
                <a:gd name="T15" fmla="*/ 1654 h 4136"/>
                <a:gd name="T16" fmla="*/ 3583 w 3583"/>
                <a:gd name="T17" fmla="*/ 1654 h 4136"/>
                <a:gd name="T18" fmla="*/ 2480 w 3583"/>
                <a:gd name="T19" fmla="*/ 551 h 4136"/>
                <a:gd name="T20" fmla="*/ 551 w 3583"/>
                <a:gd name="T21" fmla="*/ 551 h 4136"/>
                <a:gd name="T22" fmla="*/ 551 w 3583"/>
                <a:gd name="T23" fmla="*/ 4136 h 4136"/>
                <a:gd name="T24" fmla="*/ 3583 w 3583"/>
                <a:gd name="T25" fmla="*/ 4136 h 4136"/>
                <a:gd name="T26" fmla="*/ 3583 w 3583"/>
                <a:gd name="T27" fmla="*/ 1654 h 4136"/>
                <a:gd name="T28" fmla="*/ 965 w 3583"/>
                <a:gd name="T29" fmla="*/ 2757 h 4136"/>
                <a:gd name="T30" fmla="*/ 2894 w 3583"/>
                <a:gd name="T31" fmla="*/ 2757 h 4136"/>
                <a:gd name="T32" fmla="*/ 965 w 3583"/>
                <a:gd name="T33" fmla="*/ 2206 h 4136"/>
                <a:gd name="T34" fmla="*/ 2894 w 3583"/>
                <a:gd name="T35" fmla="*/ 2206 h 4136"/>
                <a:gd name="T36" fmla="*/ 965 w 3583"/>
                <a:gd name="T37" fmla="*/ 1654 h 4136"/>
                <a:gd name="T38" fmla="*/ 2068 w 3583"/>
                <a:gd name="T39" fmla="*/ 1654 h 4136"/>
                <a:gd name="T40" fmla="*/ 965 w 3583"/>
                <a:gd name="T41" fmla="*/ 1103 h 4136"/>
                <a:gd name="T42" fmla="*/ 2068 w 3583"/>
                <a:gd name="T43" fmla="*/ 1103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3" h="4136">
                  <a:moveTo>
                    <a:pt x="551" y="3585"/>
                  </a:moveTo>
                  <a:lnTo>
                    <a:pt x="0" y="3585"/>
                  </a:lnTo>
                  <a:lnTo>
                    <a:pt x="0" y="0"/>
                  </a:lnTo>
                  <a:lnTo>
                    <a:pt x="3033" y="0"/>
                  </a:lnTo>
                  <a:lnTo>
                    <a:pt x="3033" y="1103"/>
                  </a:lnTo>
                  <a:moveTo>
                    <a:pt x="2480" y="551"/>
                  </a:moveTo>
                  <a:lnTo>
                    <a:pt x="2480" y="1654"/>
                  </a:lnTo>
                  <a:lnTo>
                    <a:pt x="3583" y="1654"/>
                  </a:lnTo>
                  <a:moveTo>
                    <a:pt x="3583" y="1654"/>
                  </a:moveTo>
                  <a:lnTo>
                    <a:pt x="2480" y="551"/>
                  </a:lnTo>
                  <a:lnTo>
                    <a:pt x="551" y="551"/>
                  </a:lnTo>
                  <a:lnTo>
                    <a:pt x="551" y="4136"/>
                  </a:lnTo>
                  <a:lnTo>
                    <a:pt x="3583" y="4136"/>
                  </a:lnTo>
                  <a:lnTo>
                    <a:pt x="3583" y="1654"/>
                  </a:lnTo>
                  <a:moveTo>
                    <a:pt x="965" y="2757"/>
                  </a:moveTo>
                  <a:lnTo>
                    <a:pt x="2894" y="2757"/>
                  </a:lnTo>
                  <a:moveTo>
                    <a:pt x="965" y="2206"/>
                  </a:moveTo>
                  <a:lnTo>
                    <a:pt x="2894" y="2206"/>
                  </a:lnTo>
                  <a:moveTo>
                    <a:pt x="965" y="1654"/>
                  </a:moveTo>
                  <a:lnTo>
                    <a:pt x="2068" y="1654"/>
                  </a:lnTo>
                  <a:moveTo>
                    <a:pt x="965" y="1103"/>
                  </a:moveTo>
                  <a:lnTo>
                    <a:pt x="2068" y="1103"/>
                  </a:lnTo>
                </a:path>
              </a:pathLst>
            </a:custGeom>
            <a:noFill/>
            <a:ln w="127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endParaRPr lang="en-US" sz="1734"/>
            </a:p>
          </p:txBody>
        </p:sp>
        <p:sp>
          <p:nvSpPr>
            <p:cNvPr id="93" name="TextBox 92">
              <a:extLst>
                <a:ext uri="{FF2B5EF4-FFF2-40B4-BE49-F238E27FC236}">
                  <a16:creationId xmlns:a16="http://schemas.microsoft.com/office/drawing/2014/main" id="{242E9C0C-CBD7-4567-8BCD-4577BAF60D7A}"/>
                </a:ext>
              </a:extLst>
            </p:cNvPr>
            <p:cNvSpPr txBox="1"/>
            <p:nvPr/>
          </p:nvSpPr>
          <p:spPr>
            <a:xfrm>
              <a:off x="3441994" y="3074851"/>
              <a:ext cx="1818898" cy="439479"/>
            </a:xfrm>
            <a:prstGeom prst="rect">
              <a:avLst/>
            </a:prstGeom>
            <a:noFill/>
          </p:spPr>
          <p:txBody>
            <a:bodyPr wrap="square" lIns="0" tIns="0" rIns="0" bIns="0" rtlCol="0">
              <a:spAutoFit/>
            </a:bodyPr>
            <a:lstStyle/>
            <a:p>
              <a:pPr algn="ctr"/>
              <a:r>
                <a:rPr lang="en-US" sz="1428">
                  <a:gradFill>
                    <a:gsLst>
                      <a:gs pos="2917">
                        <a:schemeClr val="tx1"/>
                      </a:gs>
                      <a:gs pos="30000">
                        <a:schemeClr val="tx1"/>
                      </a:gs>
                    </a:gsLst>
                    <a:lin ang="5400000" scaled="0"/>
                  </a:gradFill>
                </a:rPr>
                <a:t>Contoso </a:t>
              </a:r>
              <a:br>
                <a:rPr lang="en-US" sz="1428">
                  <a:gradFill>
                    <a:gsLst>
                      <a:gs pos="2917">
                        <a:schemeClr val="tx1"/>
                      </a:gs>
                      <a:gs pos="30000">
                        <a:schemeClr val="tx1"/>
                      </a:gs>
                    </a:gsLst>
                    <a:lin ang="5400000" scaled="0"/>
                  </a:gradFill>
                </a:rPr>
              </a:br>
              <a:r>
                <a:rPr lang="en-US" sz="1428">
                  <a:gradFill>
                    <a:gsLst>
                      <a:gs pos="2917">
                        <a:schemeClr val="tx1"/>
                      </a:gs>
                      <a:gs pos="30000">
                        <a:schemeClr val="tx1"/>
                      </a:gs>
                    </a:gsLst>
                    <a:lin ang="5400000" scaled="0"/>
                  </a:gradFill>
                </a:rPr>
                <a:t>Content</a:t>
              </a:r>
            </a:p>
          </p:txBody>
        </p:sp>
      </p:grpSp>
      <p:cxnSp>
        <p:nvCxnSpPr>
          <p:cNvPr id="94" name="Straight Arrow Connector 93">
            <a:extLst>
              <a:ext uri="{FF2B5EF4-FFF2-40B4-BE49-F238E27FC236}">
                <a16:creationId xmlns:a16="http://schemas.microsoft.com/office/drawing/2014/main" id="{96B1BA1A-20EF-424C-9D06-63881E5A491E}"/>
              </a:ext>
            </a:extLst>
          </p:cNvPr>
          <p:cNvCxnSpPr>
            <a:cxnSpLocks/>
          </p:cNvCxnSpPr>
          <p:nvPr/>
        </p:nvCxnSpPr>
        <p:spPr>
          <a:xfrm flipV="1">
            <a:off x="3140503" y="3022608"/>
            <a:ext cx="901660" cy="8722"/>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96" name="Group 95">
            <a:extLst>
              <a:ext uri="{FF2B5EF4-FFF2-40B4-BE49-F238E27FC236}">
                <a16:creationId xmlns:a16="http://schemas.microsoft.com/office/drawing/2014/main" id="{2EC4DEDA-928E-48F6-8AAE-D817C0630AA8}"/>
              </a:ext>
            </a:extLst>
          </p:cNvPr>
          <p:cNvGrpSpPr/>
          <p:nvPr/>
        </p:nvGrpSpPr>
        <p:grpSpPr>
          <a:xfrm>
            <a:off x="9130773" y="2178601"/>
            <a:ext cx="1688012" cy="1688012"/>
            <a:chOff x="1675884" y="3199139"/>
            <a:chExt cx="986281" cy="986281"/>
          </a:xfrm>
        </p:grpSpPr>
        <p:sp>
          <p:nvSpPr>
            <p:cNvPr id="97" name="Oval 96">
              <a:extLst>
                <a:ext uri="{FF2B5EF4-FFF2-40B4-BE49-F238E27FC236}">
                  <a16:creationId xmlns:a16="http://schemas.microsoft.com/office/drawing/2014/main" id="{EA01C102-9AE6-4D1D-B49C-7BE36F01EC84}"/>
                </a:ext>
              </a:extLst>
            </p:cNvPr>
            <p:cNvSpPr/>
            <p:nvPr/>
          </p:nvSpPr>
          <p:spPr bwMode="auto">
            <a:xfrm>
              <a:off x="1675884" y="3199139"/>
              <a:ext cx="986281" cy="986281"/>
            </a:xfrm>
            <a:prstGeom prst="ellipse">
              <a:avLst/>
            </a:prstGeom>
            <a:solidFill>
              <a:schemeClr val="bg1"/>
            </a:solidFill>
            <a:ln w="9525" cap="sq">
              <a:solidFill>
                <a:schemeClr val="bg2">
                  <a:lumMod val="75000"/>
                </a:schemeClr>
              </a:solidFill>
              <a:prstDash val="solid"/>
              <a:miter lim="800000"/>
              <a:headEnd/>
              <a:tailEnd/>
            </a:ln>
          </p:spPr>
          <p:txBody>
            <a:bodyPr vert="horz" wrap="square" lIns="93260" tIns="46630" rIns="93260" bIns="46630" numCol="1" anchor="t" anchorCtr="0" compatLnSpc="1">
              <a:prstTxWarp prst="textNoShape">
                <a:avLst/>
              </a:prstTxWarp>
            </a:bodyPr>
            <a:lstStyle/>
            <a:p>
              <a:endParaRPr lang="en-US" sz="1836">
                <a:gradFill>
                  <a:gsLst>
                    <a:gs pos="0">
                      <a:srgbClr val="505050"/>
                    </a:gs>
                    <a:gs pos="100000">
                      <a:srgbClr val="505050"/>
                    </a:gs>
                  </a:gsLst>
                </a:gradFill>
              </a:endParaRPr>
            </a:p>
          </p:txBody>
        </p:sp>
        <p:grpSp>
          <p:nvGrpSpPr>
            <p:cNvPr id="98" name="Group 97">
              <a:extLst>
                <a:ext uri="{FF2B5EF4-FFF2-40B4-BE49-F238E27FC236}">
                  <a16:creationId xmlns:a16="http://schemas.microsoft.com/office/drawing/2014/main" id="{B384775D-B7A2-4160-AD9C-FDA177C6BBB5}"/>
                </a:ext>
              </a:extLst>
            </p:cNvPr>
            <p:cNvGrpSpPr/>
            <p:nvPr/>
          </p:nvGrpSpPr>
          <p:grpSpPr>
            <a:xfrm>
              <a:off x="1833837" y="3421671"/>
              <a:ext cx="670376" cy="541218"/>
              <a:chOff x="1124660" y="2438555"/>
              <a:chExt cx="1323363" cy="1068399"/>
            </a:xfrm>
          </p:grpSpPr>
          <p:sp>
            <p:nvSpPr>
              <p:cNvPr id="99" name="Freeform 5">
                <a:extLst>
                  <a:ext uri="{FF2B5EF4-FFF2-40B4-BE49-F238E27FC236}">
                    <a16:creationId xmlns:a16="http://schemas.microsoft.com/office/drawing/2014/main" id="{6E6F044B-BC8D-42D3-AF5D-6D6FBC1579C4}"/>
                  </a:ext>
                </a:extLst>
              </p:cNvPr>
              <p:cNvSpPr>
                <a:spLocks noEditPoints="1"/>
              </p:cNvSpPr>
              <p:nvPr/>
            </p:nvSpPr>
            <p:spPr bwMode="auto">
              <a:xfrm>
                <a:off x="1610118" y="2948250"/>
                <a:ext cx="837905" cy="558704"/>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29" tIns="44815" rIns="89629" bIns="44815" numCol="1" anchor="t" anchorCtr="0" compatLnSpc="1">
                <a:prstTxWarp prst="textNoShape">
                  <a:avLst/>
                </a:prstTxWarp>
              </a:bodyPr>
              <a:lstStyle/>
              <a:p>
                <a:pPr defTabSz="896214">
                  <a:defRPr/>
                </a:pPr>
                <a:endParaRPr lang="en-US" sz="1764" kern="0">
                  <a:solidFill>
                    <a:sysClr val="windowText" lastClr="000000"/>
                  </a:solidFill>
                </a:endParaRPr>
              </a:p>
            </p:txBody>
          </p:sp>
          <p:grpSp>
            <p:nvGrpSpPr>
              <p:cNvPr id="100" name="Group 99">
                <a:extLst>
                  <a:ext uri="{FF2B5EF4-FFF2-40B4-BE49-F238E27FC236}">
                    <a16:creationId xmlns:a16="http://schemas.microsoft.com/office/drawing/2014/main" id="{925C2F33-8E69-4F5E-99FD-299C35EB42A0}"/>
                  </a:ext>
                </a:extLst>
              </p:cNvPr>
              <p:cNvGrpSpPr/>
              <p:nvPr/>
            </p:nvGrpSpPr>
            <p:grpSpPr>
              <a:xfrm>
                <a:off x="1124660" y="2438555"/>
                <a:ext cx="593820" cy="706058"/>
                <a:chOff x="6447047" y="5804307"/>
                <a:chExt cx="414034" cy="492291"/>
              </a:xfrm>
            </p:grpSpPr>
            <p:sp>
              <p:nvSpPr>
                <p:cNvPr id="101" name="Freeform 9">
                  <a:extLst>
                    <a:ext uri="{FF2B5EF4-FFF2-40B4-BE49-F238E27FC236}">
                      <a16:creationId xmlns:a16="http://schemas.microsoft.com/office/drawing/2014/main" id="{0951BCA5-969A-4BD7-B8F8-C77E5F75AC1B}"/>
                    </a:ext>
                  </a:extLst>
                </p:cNvPr>
                <p:cNvSpPr>
                  <a:spLocks/>
                </p:cNvSpPr>
                <p:nvPr/>
              </p:nvSpPr>
              <p:spPr bwMode="auto">
                <a:xfrm>
                  <a:off x="6447047" y="6094541"/>
                  <a:ext cx="414034" cy="202057"/>
                </a:xfrm>
                <a:custGeom>
                  <a:avLst/>
                  <a:gdLst>
                    <a:gd name="T0" fmla="*/ 56 w 56"/>
                    <a:gd name="T1" fmla="*/ 28 h 28"/>
                    <a:gd name="T2" fmla="*/ 28 w 56"/>
                    <a:gd name="T3" fmla="*/ 0 h 28"/>
                    <a:gd name="T4" fmla="*/ 0 w 56"/>
                    <a:gd name="T5" fmla="*/ 28 h 28"/>
                  </a:gdLst>
                  <a:ahLst/>
                  <a:cxnLst>
                    <a:cxn ang="0">
                      <a:pos x="T0" y="T1"/>
                    </a:cxn>
                    <a:cxn ang="0">
                      <a:pos x="T2" y="T3"/>
                    </a:cxn>
                    <a:cxn ang="0">
                      <a:pos x="T4" y="T5"/>
                    </a:cxn>
                  </a:cxnLst>
                  <a:rect l="0" t="0" r="r" b="b"/>
                  <a:pathLst>
                    <a:path w="56" h="28">
                      <a:moveTo>
                        <a:pt x="56" y="28"/>
                      </a:moveTo>
                      <a:cubicBezTo>
                        <a:pt x="56" y="13"/>
                        <a:pt x="44" y="0"/>
                        <a:pt x="28" y="0"/>
                      </a:cubicBezTo>
                      <a:cubicBezTo>
                        <a:pt x="12" y="0"/>
                        <a:pt x="0" y="13"/>
                        <a:pt x="0" y="28"/>
                      </a:cubicBezTo>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14224">
                    <a:defRPr/>
                  </a:pPr>
                  <a:endParaRPr lang="en-US" sz="1836" kern="0">
                    <a:solidFill>
                      <a:srgbClr val="353535"/>
                    </a:solidFill>
                  </a:endParaRPr>
                </a:p>
              </p:txBody>
            </p:sp>
            <p:sp>
              <p:nvSpPr>
                <p:cNvPr id="102" name="Oval 101">
                  <a:extLst>
                    <a:ext uri="{FF2B5EF4-FFF2-40B4-BE49-F238E27FC236}">
                      <a16:creationId xmlns:a16="http://schemas.microsoft.com/office/drawing/2014/main" id="{67EADE1B-E9C2-4464-B913-293ED176B396}"/>
                    </a:ext>
                  </a:extLst>
                </p:cNvPr>
                <p:cNvSpPr>
                  <a:spLocks noChangeArrowheads="1"/>
                </p:cNvSpPr>
                <p:nvPr/>
              </p:nvSpPr>
              <p:spPr bwMode="auto">
                <a:xfrm>
                  <a:off x="6507270" y="5804307"/>
                  <a:ext cx="293587" cy="290228"/>
                </a:xfrm>
                <a:prstGeom prst="ellipse">
                  <a:avLst/>
                </a:prstGeom>
                <a:noFill/>
                <a:ln w="12700" cap="flat">
                  <a:solidFill>
                    <a:schemeClr val="accent1"/>
                  </a:solidFill>
                  <a:prstDash val="solid"/>
                  <a:miter lim="800000"/>
                  <a:headEnd/>
                  <a:tailEnd/>
                </a:ln>
              </p:spPr>
              <p:txBody>
                <a:bodyPr vert="horz" wrap="square" lIns="93247" tIns="46623" rIns="93247" bIns="46623" numCol="1" anchor="t" anchorCtr="0" compatLnSpc="1">
                  <a:prstTxWarp prst="textNoShape">
                    <a:avLst/>
                  </a:prstTxWarp>
                </a:bodyPr>
                <a:lstStyle/>
                <a:p>
                  <a:pPr defTabSz="914224">
                    <a:defRPr/>
                  </a:pPr>
                  <a:endParaRPr lang="en-US" sz="1836" kern="0">
                    <a:solidFill>
                      <a:srgbClr val="353535"/>
                    </a:solidFill>
                  </a:endParaRPr>
                </a:p>
              </p:txBody>
            </p:sp>
          </p:grpSp>
        </p:grpSp>
      </p:grpSp>
      <p:cxnSp>
        <p:nvCxnSpPr>
          <p:cNvPr id="104" name="Straight Arrow Connector 103">
            <a:extLst>
              <a:ext uri="{FF2B5EF4-FFF2-40B4-BE49-F238E27FC236}">
                <a16:creationId xmlns:a16="http://schemas.microsoft.com/office/drawing/2014/main" id="{833E9D44-8266-4273-9CAE-D2309D7DB624}"/>
              </a:ext>
            </a:extLst>
          </p:cNvPr>
          <p:cNvCxnSpPr>
            <a:cxnSpLocks/>
          </p:cNvCxnSpPr>
          <p:nvPr/>
        </p:nvCxnSpPr>
        <p:spPr>
          <a:xfrm flipV="1">
            <a:off x="3140502" y="3399928"/>
            <a:ext cx="5955525" cy="1671102"/>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64911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94"/>
                                        </p:tgtEl>
                                        <p:attrNameLst>
                                          <p:attrName>style.visibility</p:attrName>
                                        </p:attrNameLst>
                                      </p:cBhvr>
                                      <p:to>
                                        <p:strVal val="visible"/>
                                      </p:to>
                                    </p:set>
                                    <p:animEffect transition="in" filter="wipe(left)">
                                      <p:cBhvr>
                                        <p:cTn id="7" dur="500"/>
                                        <p:tgtEl>
                                          <p:spTgt spid="9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91"/>
                                        </p:tgtEl>
                                        <p:attrNameLst>
                                          <p:attrName>style.visibility</p:attrName>
                                        </p:attrNameLst>
                                      </p:cBhvr>
                                      <p:to>
                                        <p:strVal val="visible"/>
                                      </p:to>
                                    </p:set>
                                    <p:animEffect transition="in" filter="fade">
                                      <p:cBhvr>
                                        <p:cTn id="11" dur="500"/>
                                        <p:tgtEl>
                                          <p:spTgt spid="91"/>
                                        </p:tgtEl>
                                      </p:cBhvr>
                                    </p:animEffect>
                                  </p:childTnLst>
                                </p:cTn>
                              </p:par>
                            </p:childTnLst>
                          </p:cTn>
                        </p:par>
                      </p:childTnLst>
                    </p:cTn>
                  </p:par>
                  <p:par>
                    <p:cTn id="12" fill="hold">
                      <p:stCondLst>
                        <p:cond delay="indefinite"/>
                      </p:stCondLst>
                      <p:childTnLst>
                        <p:par>
                          <p:cTn id="13" fill="hold">
                            <p:stCondLst>
                              <p:cond delay="0"/>
                            </p:stCondLst>
                            <p:childTnLst>
                              <p:par>
                                <p:cTn id="14" presetID="42" presetClass="path" presetSubtype="0" decel="100000" fill="hold" nodeType="clickEffect">
                                  <p:stCondLst>
                                    <p:cond delay="0"/>
                                  </p:stCondLst>
                                  <p:childTnLst>
                                    <p:animMotion origin="layout" path="M -3.33333E-6 -1.85185E-6 L -0.61744 0.30671 " pathEditMode="relative" rAng="0" ptsTypes="AA">
                                      <p:cBhvr>
                                        <p:cTn id="15" dur="2000" fill="hold"/>
                                        <p:tgtEl>
                                          <p:spTgt spid="3"/>
                                        </p:tgtEl>
                                        <p:attrNameLst>
                                          <p:attrName>ppt_x</p:attrName>
                                          <p:attrName>ppt_y</p:attrName>
                                        </p:attrNameLst>
                                      </p:cBhvr>
                                      <p:rCtr x="-30872" y="15324"/>
                                    </p:animMotion>
                                  </p:childTnLst>
                                </p:cTn>
                              </p:par>
                              <p:par>
                                <p:cTn id="16" presetID="22" presetClass="entr" presetSubtype="8" fill="hold" nodeType="withEffect">
                                  <p:stCondLst>
                                    <p:cond delay="1750"/>
                                  </p:stCondLst>
                                  <p:childTnLst>
                                    <p:set>
                                      <p:cBhvr>
                                        <p:cTn id="17" dur="1" fill="hold">
                                          <p:stCondLst>
                                            <p:cond delay="0"/>
                                          </p:stCondLst>
                                        </p:cTn>
                                        <p:tgtEl>
                                          <p:spTgt spid="104"/>
                                        </p:tgtEl>
                                        <p:attrNameLst>
                                          <p:attrName>style.visibility</p:attrName>
                                        </p:attrNameLst>
                                      </p:cBhvr>
                                      <p:to>
                                        <p:strVal val="visible"/>
                                      </p:to>
                                    </p:set>
                                    <p:animEffect transition="in" filter="wipe(left)">
                                      <p:cBhvr>
                                        <p:cTn id="18" dur="500"/>
                                        <p:tgtEl>
                                          <p:spTgt spid="104"/>
                                        </p:tgtEl>
                                      </p:cBhvr>
                                    </p:animEffect>
                                  </p:childTnLst>
                                </p:cTn>
                              </p:par>
                            </p:childTnLst>
                          </p:cTn>
                        </p:par>
                        <p:par>
                          <p:cTn id="19" fill="hold">
                            <p:stCondLst>
                              <p:cond delay="2250"/>
                            </p:stCondLst>
                            <p:childTnLst>
                              <p:par>
                                <p:cTn id="20" presetID="22" presetClass="entr" presetSubtype="8" fill="hold" nodeType="afterEffect">
                                  <p:stCondLst>
                                    <p:cond delay="0"/>
                                  </p:stCondLst>
                                  <p:childTnLst>
                                    <p:set>
                                      <p:cBhvr>
                                        <p:cTn id="21" dur="1" fill="hold">
                                          <p:stCondLst>
                                            <p:cond delay="0"/>
                                          </p:stCondLst>
                                        </p:cTn>
                                        <p:tgtEl>
                                          <p:spTgt spid="107"/>
                                        </p:tgtEl>
                                        <p:attrNameLst>
                                          <p:attrName>style.visibility</p:attrName>
                                        </p:attrNameLst>
                                      </p:cBhvr>
                                      <p:to>
                                        <p:strVal val="visible"/>
                                      </p:to>
                                    </p:set>
                                    <p:animEffect transition="in" filter="wipe(left)">
                                      <p:cBhvr>
                                        <p:cTn id="22" dur="500"/>
                                        <p:tgtEl>
                                          <p:spTgt spid="1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Azure Active Directory B2C</a:t>
            </a:r>
          </a:p>
        </p:txBody>
      </p:sp>
      <p:grpSp>
        <p:nvGrpSpPr>
          <p:cNvPr id="7" name="Group 6">
            <a:extLst>
              <a:ext uri="{FF2B5EF4-FFF2-40B4-BE49-F238E27FC236}">
                <a16:creationId xmlns:a16="http://schemas.microsoft.com/office/drawing/2014/main" id="{9032DBFE-CB5E-4839-B01B-5168D864B545}"/>
              </a:ext>
            </a:extLst>
          </p:cNvPr>
          <p:cNvGrpSpPr/>
          <p:nvPr/>
        </p:nvGrpSpPr>
        <p:grpSpPr>
          <a:xfrm>
            <a:off x="3912577" y="4949251"/>
            <a:ext cx="8181506" cy="1486210"/>
            <a:chOff x="4337681" y="3394990"/>
            <a:chExt cx="8182670" cy="1486420"/>
          </a:xfrm>
        </p:grpSpPr>
        <p:sp>
          <p:nvSpPr>
            <p:cNvPr id="60" name="Rectangle 59">
              <a:extLst>
                <a:ext uri="{FF2B5EF4-FFF2-40B4-BE49-F238E27FC236}">
                  <a16:creationId xmlns:a16="http://schemas.microsoft.com/office/drawing/2014/main" id="{F389771A-2E8C-4886-AE13-0A951384418B}"/>
                </a:ext>
              </a:extLst>
            </p:cNvPr>
            <p:cNvSpPr/>
            <p:nvPr/>
          </p:nvSpPr>
          <p:spPr>
            <a:xfrm>
              <a:off x="4737202" y="3394990"/>
              <a:ext cx="7783149" cy="346619"/>
            </a:xfrm>
            <a:prstGeom prst="rect">
              <a:avLst/>
            </a:prstGeom>
          </p:spPr>
          <p:txBody>
            <a:bodyPr wrap="square">
              <a:spAutoFit/>
            </a:bodyPr>
            <a:lstStyle/>
            <a:p>
              <a:pPr defTabSz="932293" fontAlgn="base">
                <a:lnSpc>
                  <a:spcPct val="90000"/>
                </a:lnSpc>
                <a:spcBef>
                  <a:spcPts val="600"/>
                </a:spcBef>
                <a:spcAft>
                  <a:spcPct val="0"/>
                </a:spcAft>
              </a:pPr>
              <a:r>
                <a:rPr lang="en-US" sz="1836">
                  <a:solidFill>
                    <a:srgbClr val="505050"/>
                  </a:solidFill>
                  <a:latin typeface="Segoe UI Semilight"/>
                  <a:ea typeface="Segoe UI" pitchFamily="34" charset="0"/>
                  <a:cs typeface="Segoe UI" pitchFamily="34" charset="0"/>
                </a:rPr>
                <a:t>Securely authenticate your customers using their preferred identity provider</a:t>
              </a:r>
            </a:p>
          </p:txBody>
        </p:sp>
        <p:sp>
          <p:nvSpPr>
            <p:cNvPr id="68" name="Rectangle 67">
              <a:extLst>
                <a:ext uri="{FF2B5EF4-FFF2-40B4-BE49-F238E27FC236}">
                  <a16:creationId xmlns:a16="http://schemas.microsoft.com/office/drawing/2014/main" id="{EC5366A6-409E-4858-87FF-4ACBF52CDA42}"/>
                </a:ext>
              </a:extLst>
            </p:cNvPr>
            <p:cNvSpPr/>
            <p:nvPr/>
          </p:nvSpPr>
          <p:spPr>
            <a:xfrm>
              <a:off x="4737202" y="3950961"/>
              <a:ext cx="6716902" cy="353519"/>
            </a:xfrm>
            <a:prstGeom prst="rect">
              <a:avLst/>
            </a:prstGeom>
          </p:spPr>
          <p:txBody>
            <a:bodyPr wrap="square">
              <a:spAutoFit/>
            </a:bodyPr>
            <a:lstStyle/>
            <a:p>
              <a:pPr defTabSz="932293" fontAlgn="base">
                <a:lnSpc>
                  <a:spcPct val="90000"/>
                </a:lnSpc>
                <a:spcBef>
                  <a:spcPts val="600"/>
                </a:spcBef>
                <a:spcAft>
                  <a:spcPct val="0"/>
                </a:spcAft>
              </a:pPr>
              <a:r>
                <a:rPr lang="en-US" sz="1836">
                  <a:solidFill>
                    <a:srgbClr val="505050"/>
                  </a:solidFill>
                  <a:latin typeface="Segoe UI Semilight"/>
                  <a:ea typeface="Segoe UI" pitchFamily="34" charset="0"/>
                  <a:cs typeface="Segoe UI" pitchFamily="34" charset="0"/>
                </a:rPr>
                <a:t>Capture login, preference, and conversion data for customers</a:t>
              </a:r>
            </a:p>
          </p:txBody>
        </p:sp>
        <p:sp>
          <p:nvSpPr>
            <p:cNvPr id="69" name="Rectangle 68">
              <a:extLst>
                <a:ext uri="{FF2B5EF4-FFF2-40B4-BE49-F238E27FC236}">
                  <a16:creationId xmlns:a16="http://schemas.microsoft.com/office/drawing/2014/main" id="{F7F69A80-1749-4ED5-BA5E-A436C0068F7D}"/>
                </a:ext>
              </a:extLst>
            </p:cNvPr>
            <p:cNvSpPr/>
            <p:nvPr/>
          </p:nvSpPr>
          <p:spPr>
            <a:xfrm>
              <a:off x="4737203" y="4506932"/>
              <a:ext cx="6678237" cy="346619"/>
            </a:xfrm>
            <a:prstGeom prst="rect">
              <a:avLst/>
            </a:prstGeom>
          </p:spPr>
          <p:txBody>
            <a:bodyPr wrap="square">
              <a:spAutoFit/>
            </a:bodyPr>
            <a:lstStyle/>
            <a:p>
              <a:pPr defTabSz="932293" fontAlgn="base">
                <a:lnSpc>
                  <a:spcPct val="90000"/>
                </a:lnSpc>
                <a:spcBef>
                  <a:spcPts val="600"/>
                </a:spcBef>
                <a:spcAft>
                  <a:spcPct val="0"/>
                </a:spcAft>
              </a:pPr>
              <a:r>
                <a:rPr lang="en-US" sz="1836">
                  <a:solidFill>
                    <a:srgbClr val="505050"/>
                  </a:solidFill>
                  <a:latin typeface="Segoe UI Semilight"/>
                  <a:cs typeface="Segoe UI" pitchFamily="34" charset="0"/>
                </a:rPr>
                <a:t>Provide branded (white-label) registration and login experiences</a:t>
              </a:r>
            </a:p>
          </p:txBody>
        </p:sp>
        <p:sp>
          <p:nvSpPr>
            <p:cNvPr id="308" name="Freeform 9">
              <a:extLst>
                <a:ext uri="{FF2B5EF4-FFF2-40B4-BE49-F238E27FC236}">
                  <a16:creationId xmlns:a16="http://schemas.microsoft.com/office/drawing/2014/main" id="{0627F9C1-7E23-424F-9BBB-AE9AECE505D6}"/>
                </a:ext>
              </a:extLst>
            </p:cNvPr>
            <p:cNvSpPr>
              <a:spLocks noEditPoints="1"/>
            </p:cNvSpPr>
            <p:nvPr/>
          </p:nvSpPr>
          <p:spPr bwMode="black">
            <a:xfrm>
              <a:off x="4337681" y="3415292"/>
              <a:ext cx="365760" cy="365760"/>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accent4"/>
            </a:solidFill>
            <a:ln>
              <a:solidFill>
                <a:srgbClr val="E6E6E6"/>
              </a:solidFill>
            </a:ln>
          </p:spPr>
          <p:txBody>
            <a:bodyPr vert="horz" wrap="square" lIns="93264" tIns="46632" rIns="93264" bIns="46632" numCol="1" anchor="t" anchorCtr="0" compatLnSpc="1">
              <a:prstTxWarp prst="textNoShape">
                <a:avLst/>
              </a:prstTxWarp>
            </a:bodyPr>
            <a:lstStyle/>
            <a:p>
              <a:pPr defTabSz="932563"/>
              <a:endParaRPr lang="en-US" sz="1836">
                <a:solidFill>
                  <a:srgbClr val="000000"/>
                </a:solidFill>
                <a:latin typeface="Segoe UI Semilight"/>
              </a:endParaRPr>
            </a:p>
          </p:txBody>
        </p:sp>
        <p:sp>
          <p:nvSpPr>
            <p:cNvPr id="309" name="Freeform 9">
              <a:extLst>
                <a:ext uri="{FF2B5EF4-FFF2-40B4-BE49-F238E27FC236}">
                  <a16:creationId xmlns:a16="http://schemas.microsoft.com/office/drawing/2014/main" id="{E8C06C47-6D96-448C-906F-B2CFB1204221}"/>
                </a:ext>
              </a:extLst>
            </p:cNvPr>
            <p:cNvSpPr>
              <a:spLocks noEditPoints="1"/>
            </p:cNvSpPr>
            <p:nvPr/>
          </p:nvSpPr>
          <p:spPr bwMode="black">
            <a:xfrm>
              <a:off x="4337681" y="4515650"/>
              <a:ext cx="365760" cy="365760"/>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accent4"/>
            </a:solidFill>
            <a:ln>
              <a:solidFill>
                <a:srgbClr val="E6E6E6"/>
              </a:solidFill>
            </a:ln>
          </p:spPr>
          <p:txBody>
            <a:bodyPr vert="horz" wrap="square" lIns="93264" tIns="46632" rIns="93264" bIns="46632" numCol="1" anchor="t" anchorCtr="0" compatLnSpc="1">
              <a:prstTxWarp prst="textNoShape">
                <a:avLst/>
              </a:prstTxWarp>
            </a:bodyPr>
            <a:lstStyle/>
            <a:p>
              <a:pPr defTabSz="932563"/>
              <a:endParaRPr lang="en-US" sz="1836">
                <a:solidFill>
                  <a:srgbClr val="000000"/>
                </a:solidFill>
                <a:latin typeface="Segoe UI Semilight"/>
              </a:endParaRPr>
            </a:p>
          </p:txBody>
        </p:sp>
        <p:sp>
          <p:nvSpPr>
            <p:cNvPr id="310" name="Freeform 9">
              <a:extLst>
                <a:ext uri="{FF2B5EF4-FFF2-40B4-BE49-F238E27FC236}">
                  <a16:creationId xmlns:a16="http://schemas.microsoft.com/office/drawing/2014/main" id="{9C05ED93-5019-4036-83DF-738D8BA7EE02}"/>
                </a:ext>
              </a:extLst>
            </p:cNvPr>
            <p:cNvSpPr>
              <a:spLocks noEditPoints="1"/>
            </p:cNvSpPr>
            <p:nvPr/>
          </p:nvSpPr>
          <p:spPr bwMode="black">
            <a:xfrm>
              <a:off x="4337681" y="3965471"/>
              <a:ext cx="365760" cy="365760"/>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accent4"/>
            </a:solidFill>
            <a:ln>
              <a:solidFill>
                <a:srgbClr val="E6E6E6"/>
              </a:solidFill>
            </a:ln>
          </p:spPr>
          <p:txBody>
            <a:bodyPr vert="horz" wrap="square" lIns="93264" tIns="46632" rIns="93264" bIns="46632" numCol="1" anchor="t" anchorCtr="0" compatLnSpc="1">
              <a:prstTxWarp prst="textNoShape">
                <a:avLst/>
              </a:prstTxWarp>
            </a:bodyPr>
            <a:lstStyle/>
            <a:p>
              <a:pPr defTabSz="932563"/>
              <a:endParaRPr lang="en-US" sz="1836">
                <a:solidFill>
                  <a:srgbClr val="000000"/>
                </a:solidFill>
                <a:latin typeface="Segoe UI Semilight"/>
              </a:endParaRPr>
            </a:p>
          </p:txBody>
        </p:sp>
      </p:grpSp>
      <p:grpSp>
        <p:nvGrpSpPr>
          <p:cNvPr id="311" name="Group 310">
            <a:extLst>
              <a:ext uri="{FF2B5EF4-FFF2-40B4-BE49-F238E27FC236}">
                <a16:creationId xmlns:a16="http://schemas.microsoft.com/office/drawing/2014/main" id="{DB686DBC-ABC0-4E21-98BC-BC6D356992A6}"/>
              </a:ext>
            </a:extLst>
          </p:cNvPr>
          <p:cNvGrpSpPr/>
          <p:nvPr/>
        </p:nvGrpSpPr>
        <p:grpSpPr>
          <a:xfrm>
            <a:off x="5223935" y="1957240"/>
            <a:ext cx="2779395" cy="1534019"/>
            <a:chOff x="4733428" y="2676962"/>
            <a:chExt cx="2725144" cy="1504077"/>
          </a:xfrm>
        </p:grpSpPr>
        <p:sp>
          <p:nvSpPr>
            <p:cNvPr id="312" name="Freeform: Shape 311">
              <a:extLst>
                <a:ext uri="{FF2B5EF4-FFF2-40B4-BE49-F238E27FC236}">
                  <a16:creationId xmlns:a16="http://schemas.microsoft.com/office/drawing/2014/main" id="{7621F8E1-A0B0-4586-9D8F-F3BE784EAFAB}"/>
                </a:ext>
              </a:extLst>
            </p:cNvPr>
            <p:cNvSpPr/>
            <p:nvPr/>
          </p:nvSpPr>
          <p:spPr bwMode="auto">
            <a:xfrm>
              <a:off x="4733428" y="2676962"/>
              <a:ext cx="2725144" cy="1504077"/>
            </a:xfrm>
            <a:custGeom>
              <a:avLst/>
              <a:gdLst>
                <a:gd name="connsiteX0" fmla="*/ 3361107 w 6810924"/>
                <a:gd name="connsiteY0" fmla="*/ 0 h 3759126"/>
                <a:gd name="connsiteX1" fmla="*/ 4838321 w 6810924"/>
                <a:gd name="connsiteY1" fmla="*/ 979163 h 3759126"/>
                <a:gd name="connsiteX2" fmla="*/ 4860282 w 6810924"/>
                <a:gd name="connsiteY2" fmla="*/ 1039166 h 3759126"/>
                <a:gd name="connsiteX3" fmla="*/ 4977487 w 6810924"/>
                <a:gd name="connsiteY3" fmla="*/ 996268 h 3759126"/>
                <a:gd name="connsiteX4" fmla="*/ 5397728 w 6810924"/>
                <a:gd name="connsiteY4" fmla="*/ 932734 h 3759126"/>
                <a:gd name="connsiteX5" fmla="*/ 6810924 w 6810924"/>
                <a:gd name="connsiteY5" fmla="*/ 2345930 h 3759126"/>
                <a:gd name="connsiteX6" fmla="*/ 5542219 w 6810924"/>
                <a:gd name="connsiteY6" fmla="*/ 3751830 h 3759126"/>
                <a:gd name="connsiteX7" fmla="*/ 5469009 w 6810924"/>
                <a:gd name="connsiteY7" fmla="*/ 3755527 h 3759126"/>
                <a:gd name="connsiteX8" fmla="*/ 5469009 w 6810924"/>
                <a:gd name="connsiteY8" fmla="*/ 3759125 h 3759126"/>
                <a:gd name="connsiteX9" fmla="*/ 5397748 w 6810924"/>
                <a:gd name="connsiteY9" fmla="*/ 3759125 h 3759126"/>
                <a:gd name="connsiteX10" fmla="*/ 5397728 w 6810924"/>
                <a:gd name="connsiteY10" fmla="*/ 3759126 h 3759126"/>
                <a:gd name="connsiteX11" fmla="*/ 5397708 w 6810924"/>
                <a:gd name="connsiteY11" fmla="*/ 3759125 h 3759126"/>
                <a:gd name="connsiteX12" fmla="*/ 779509 w 6810924"/>
                <a:gd name="connsiteY12" fmla="*/ 3759125 h 3759126"/>
                <a:gd name="connsiteX13" fmla="*/ 779489 w 6810924"/>
                <a:gd name="connsiteY13" fmla="*/ 3759126 h 3759126"/>
                <a:gd name="connsiteX14" fmla="*/ 779470 w 6810924"/>
                <a:gd name="connsiteY14" fmla="*/ 3759125 h 3759126"/>
                <a:gd name="connsiteX15" fmla="*/ 760443 w 6810924"/>
                <a:gd name="connsiteY15" fmla="*/ 3759125 h 3759126"/>
                <a:gd name="connsiteX16" fmla="*/ 760443 w 6810924"/>
                <a:gd name="connsiteY16" fmla="*/ 3758165 h 3759126"/>
                <a:gd name="connsiteX17" fmla="*/ 699791 w 6810924"/>
                <a:gd name="connsiteY17" fmla="*/ 3755102 h 3759126"/>
                <a:gd name="connsiteX18" fmla="*/ 0 w 6810924"/>
                <a:gd name="connsiteY18" fmla="*/ 2979637 h 3759126"/>
                <a:gd name="connsiteX19" fmla="*/ 779489 w 6810924"/>
                <a:gd name="connsiteY19" fmla="*/ 2200148 h 3759126"/>
                <a:gd name="connsiteX20" fmla="*/ 869383 w 6810924"/>
                <a:gd name="connsiteY20" fmla="*/ 2205818 h 3759126"/>
                <a:gd name="connsiteX21" fmla="*/ 855381 w 6810924"/>
                <a:gd name="connsiteY21" fmla="*/ 2066924 h 3759126"/>
                <a:gd name="connsiteX22" fmla="*/ 1782273 w 6810924"/>
                <a:gd name="connsiteY22" fmla="*/ 1140032 h 3759126"/>
                <a:gd name="connsiteX23" fmla="*/ 1825926 w 6810924"/>
                <a:gd name="connsiteY23" fmla="*/ 1142236 h 3759126"/>
                <a:gd name="connsiteX24" fmla="*/ 1829983 w 6810924"/>
                <a:gd name="connsiteY24" fmla="*/ 1126458 h 3759126"/>
                <a:gd name="connsiteX25" fmla="*/ 3361107 w 6810924"/>
                <a:gd name="connsiteY25" fmla="*/ 0 h 3759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810924" h="3759126">
                  <a:moveTo>
                    <a:pt x="3361107" y="0"/>
                  </a:moveTo>
                  <a:cubicBezTo>
                    <a:pt x="4025175" y="0"/>
                    <a:pt x="4594941" y="403750"/>
                    <a:pt x="4838321" y="979163"/>
                  </a:cubicBezTo>
                  <a:lnTo>
                    <a:pt x="4860282" y="1039166"/>
                  </a:lnTo>
                  <a:lnTo>
                    <a:pt x="4977487" y="996268"/>
                  </a:lnTo>
                  <a:cubicBezTo>
                    <a:pt x="5110241" y="954978"/>
                    <a:pt x="5251387" y="932734"/>
                    <a:pt x="5397728" y="932734"/>
                  </a:cubicBezTo>
                  <a:cubicBezTo>
                    <a:pt x="6178215" y="932734"/>
                    <a:pt x="6810924" y="1565443"/>
                    <a:pt x="6810924" y="2345930"/>
                  </a:cubicBezTo>
                  <a:cubicBezTo>
                    <a:pt x="6810924" y="3077637"/>
                    <a:pt x="6254832" y="3679460"/>
                    <a:pt x="5542219" y="3751830"/>
                  </a:cubicBezTo>
                  <a:lnTo>
                    <a:pt x="5469009" y="3755527"/>
                  </a:lnTo>
                  <a:lnTo>
                    <a:pt x="5469009" y="3759125"/>
                  </a:lnTo>
                  <a:lnTo>
                    <a:pt x="5397748" y="3759125"/>
                  </a:lnTo>
                  <a:lnTo>
                    <a:pt x="5397728" y="3759126"/>
                  </a:lnTo>
                  <a:lnTo>
                    <a:pt x="5397708" y="3759125"/>
                  </a:lnTo>
                  <a:lnTo>
                    <a:pt x="779509" y="3759125"/>
                  </a:lnTo>
                  <a:lnTo>
                    <a:pt x="779489" y="3759126"/>
                  </a:lnTo>
                  <a:lnTo>
                    <a:pt x="779470" y="3759125"/>
                  </a:lnTo>
                  <a:lnTo>
                    <a:pt x="760443" y="3759125"/>
                  </a:lnTo>
                  <a:lnTo>
                    <a:pt x="760443" y="3758165"/>
                  </a:lnTo>
                  <a:lnTo>
                    <a:pt x="699791" y="3755102"/>
                  </a:lnTo>
                  <a:cubicBezTo>
                    <a:pt x="306729" y="3715184"/>
                    <a:pt x="0" y="3383231"/>
                    <a:pt x="0" y="2979637"/>
                  </a:cubicBezTo>
                  <a:cubicBezTo>
                    <a:pt x="0" y="2549137"/>
                    <a:pt x="348989" y="2200148"/>
                    <a:pt x="779489" y="2200148"/>
                  </a:cubicBezTo>
                  <a:lnTo>
                    <a:pt x="869383" y="2205818"/>
                  </a:lnTo>
                  <a:lnTo>
                    <a:pt x="855381" y="2066924"/>
                  </a:lnTo>
                  <a:cubicBezTo>
                    <a:pt x="855381" y="1555016"/>
                    <a:pt x="1270365" y="1140032"/>
                    <a:pt x="1782273" y="1140032"/>
                  </a:cubicBezTo>
                  <a:lnTo>
                    <a:pt x="1825926" y="1142236"/>
                  </a:lnTo>
                  <a:lnTo>
                    <a:pt x="1829983" y="1126458"/>
                  </a:lnTo>
                  <a:cubicBezTo>
                    <a:pt x="2032967" y="473846"/>
                    <a:pt x="2641701" y="0"/>
                    <a:pt x="3361107" y="0"/>
                  </a:cubicBezTo>
                  <a:close/>
                </a:path>
              </a:pathLst>
            </a:custGeom>
            <a:solidFill>
              <a:schemeClr val="bg1"/>
            </a:solidFill>
            <a:ln w="190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856">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13" name="MS cloud text">
              <a:extLst>
                <a:ext uri="{FF2B5EF4-FFF2-40B4-BE49-F238E27FC236}">
                  <a16:creationId xmlns:a16="http://schemas.microsoft.com/office/drawing/2014/main" id="{CB85124E-1A3E-40EF-9438-E298A5388A91}"/>
                </a:ext>
              </a:extLst>
            </p:cNvPr>
            <p:cNvSpPr txBox="1">
              <a:spLocks/>
            </p:cNvSpPr>
            <p:nvPr/>
          </p:nvSpPr>
          <p:spPr>
            <a:xfrm>
              <a:off x="5019924" y="3233713"/>
              <a:ext cx="2391863" cy="407826"/>
            </a:xfrm>
            <a:prstGeom prst="rect">
              <a:avLst/>
            </a:prstGeom>
          </p:spPr>
          <p:txBody>
            <a:bodyPr vert="horz" wrap="square" lIns="149217" tIns="93260" rIns="149217" bIns="93260" rtlCol="0" anchor="t">
              <a:noAutofit/>
            </a:bodyPr>
            <a:lstStyle>
              <a:lvl1pPr algn="ctr">
                <a:lnSpc>
                  <a:spcPct val="90000"/>
                </a:lnSpc>
                <a:spcBef>
                  <a:spcPct val="0"/>
                </a:spcBef>
                <a:buNone/>
                <a:defRPr lang="en-US" sz="4800" b="0" cap="none" spc="-102" baseline="0" dirty="0" smtClean="0">
                  <a:ln w="3175">
                    <a:noFill/>
                  </a:ln>
                  <a:gradFill>
                    <a:gsLst>
                      <a:gs pos="21239">
                        <a:schemeClr val="bg2">
                          <a:lumMod val="50000"/>
                        </a:schemeClr>
                      </a:gs>
                      <a:gs pos="84000">
                        <a:schemeClr val="bg2">
                          <a:lumMod val="50000"/>
                        </a:schemeClr>
                      </a:gs>
                    </a:gsLst>
                    <a:lin ang="5400000" scaled="0"/>
                  </a:gradFill>
                  <a:effectLst/>
                  <a:latin typeface="+mj-lt"/>
                  <a:cs typeface="Segoe UI" pitchFamily="34" charset="0"/>
                </a:defRPr>
              </a:lvl1pPr>
            </a:lstStyle>
            <a:p>
              <a:pPr lvl="0">
                <a:defRPr/>
              </a:pPr>
              <a:r>
                <a:rPr lang="en-US" sz="2040" kern="0" spc="0">
                  <a:solidFill>
                    <a:srgbClr val="002050"/>
                  </a:solidFill>
                  <a:latin typeface="Segoe UI Semilight"/>
                  <a:cs typeface="Segoe UI Semilight" panose="020B0402040204020203" pitchFamily="34" charset="0"/>
                </a:rPr>
                <a:t>Microsoft Azure </a:t>
              </a:r>
              <a:br>
                <a:rPr lang="en-US" sz="2040" kern="0" spc="0">
                  <a:solidFill>
                    <a:srgbClr val="002050"/>
                  </a:solidFill>
                  <a:latin typeface="Segoe UI Semilight"/>
                  <a:cs typeface="Segoe UI Semilight" panose="020B0402040204020203" pitchFamily="34" charset="0"/>
                </a:rPr>
              </a:br>
              <a:r>
                <a:rPr lang="en-US" sz="2040" kern="0" spc="0">
                  <a:solidFill>
                    <a:srgbClr val="002050"/>
                  </a:solidFill>
                  <a:latin typeface="Segoe UI Semilight"/>
                  <a:cs typeface="Segoe UI Semilight" panose="020B0402040204020203" pitchFamily="34" charset="0"/>
                </a:rPr>
                <a:t>Active Directory</a:t>
              </a:r>
            </a:p>
          </p:txBody>
        </p:sp>
      </p:grpSp>
      <p:sp>
        <p:nvSpPr>
          <p:cNvPr id="370" name="Rectangle 369">
            <a:extLst>
              <a:ext uri="{FF2B5EF4-FFF2-40B4-BE49-F238E27FC236}">
                <a16:creationId xmlns:a16="http://schemas.microsoft.com/office/drawing/2014/main" id="{E6A55119-24D3-42A3-A35C-A6054A416DD3}"/>
              </a:ext>
            </a:extLst>
          </p:cNvPr>
          <p:cNvSpPr/>
          <p:nvPr/>
        </p:nvSpPr>
        <p:spPr bwMode="auto">
          <a:xfrm>
            <a:off x="2313656" y="1516692"/>
            <a:ext cx="457135" cy="457135"/>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a:gradFill>
                <a:gsLst>
                  <a:gs pos="0">
                    <a:srgbClr val="FFFFFF"/>
                  </a:gs>
                  <a:gs pos="100000">
                    <a:srgbClr val="FFFFFF"/>
                  </a:gs>
                </a:gsLst>
                <a:lin ang="5400000" scaled="0"/>
              </a:gradFill>
              <a:latin typeface="Segoe UI Semilight"/>
            </a:endParaRPr>
          </a:p>
        </p:txBody>
      </p:sp>
      <p:grpSp>
        <p:nvGrpSpPr>
          <p:cNvPr id="22" name="Group 21">
            <a:extLst>
              <a:ext uri="{FF2B5EF4-FFF2-40B4-BE49-F238E27FC236}">
                <a16:creationId xmlns:a16="http://schemas.microsoft.com/office/drawing/2014/main" id="{48FA9664-8560-43C5-8F67-671AE18E2995}"/>
              </a:ext>
            </a:extLst>
          </p:cNvPr>
          <p:cNvGrpSpPr/>
          <p:nvPr/>
        </p:nvGrpSpPr>
        <p:grpSpPr>
          <a:xfrm>
            <a:off x="2313656" y="1516693"/>
            <a:ext cx="457135" cy="954992"/>
            <a:chOff x="2267632" y="1487089"/>
            <a:chExt cx="448212" cy="936352"/>
          </a:xfrm>
        </p:grpSpPr>
        <p:grpSp>
          <p:nvGrpSpPr>
            <p:cNvPr id="369" name="Group 368">
              <a:extLst>
                <a:ext uri="{FF2B5EF4-FFF2-40B4-BE49-F238E27FC236}">
                  <a16:creationId xmlns:a16="http://schemas.microsoft.com/office/drawing/2014/main" id="{0DF817A5-342E-4743-ACB2-101F17DE3020}"/>
                </a:ext>
              </a:extLst>
            </p:cNvPr>
            <p:cNvGrpSpPr/>
            <p:nvPr/>
          </p:nvGrpSpPr>
          <p:grpSpPr>
            <a:xfrm>
              <a:off x="2267632" y="1975229"/>
              <a:ext cx="448212" cy="448212"/>
              <a:chOff x="2701231" y="2673849"/>
              <a:chExt cx="457200" cy="457200"/>
            </a:xfrm>
          </p:grpSpPr>
          <p:sp>
            <p:nvSpPr>
              <p:cNvPr id="377" name="Rectangle 376">
                <a:extLst>
                  <a:ext uri="{FF2B5EF4-FFF2-40B4-BE49-F238E27FC236}">
                    <a16:creationId xmlns:a16="http://schemas.microsoft.com/office/drawing/2014/main" id="{7BC08FEE-A212-4D9C-8C04-CFA0DD5B1B6A}"/>
                  </a:ext>
                </a:extLst>
              </p:cNvPr>
              <p:cNvSpPr/>
              <p:nvPr/>
            </p:nvSpPr>
            <p:spPr bwMode="auto">
              <a:xfrm>
                <a:off x="2701231" y="2673849"/>
                <a:ext cx="457200" cy="457200"/>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a:gradFill>
                    <a:gsLst>
                      <a:gs pos="0">
                        <a:srgbClr val="FFFFFF"/>
                      </a:gs>
                      <a:gs pos="100000">
                        <a:srgbClr val="FFFFFF"/>
                      </a:gs>
                    </a:gsLst>
                    <a:lin ang="5400000" scaled="0"/>
                  </a:gradFill>
                  <a:latin typeface="Segoe UI Semilight"/>
                </a:endParaRPr>
              </a:p>
            </p:txBody>
          </p:sp>
          <p:pic>
            <p:nvPicPr>
              <p:cNvPr id="378" name="Picture 4">
                <a:extLst>
                  <a:ext uri="{FF2B5EF4-FFF2-40B4-BE49-F238E27FC236}">
                    <a16:creationId xmlns:a16="http://schemas.microsoft.com/office/drawing/2014/main" id="{EBF18CD8-7C5F-4B10-8E3E-676FB7C7D1EB}"/>
                  </a:ext>
                </a:extLst>
              </p:cNvPr>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2714625" y="2707480"/>
                <a:ext cx="434578" cy="385183"/>
              </a:xfrm>
              <a:prstGeom prst="roundRect">
                <a:avLst>
                  <a:gd name="adj" fmla="val 19647"/>
                </a:avLst>
              </a:prstGeom>
              <a:noFill/>
              <a:extLst>
                <a:ext uri="{909E8E84-426E-40DD-AFC4-6F175D3DCCD1}">
                  <a14:hiddenFill xmlns:a14="http://schemas.microsoft.com/office/drawing/2010/main">
                    <a:solidFill>
                      <a:srgbClr val="FFFFFF"/>
                    </a:solidFill>
                  </a14:hiddenFill>
                </a:ext>
              </a:extLst>
            </p:spPr>
          </p:pic>
        </p:grpSp>
        <p:pic>
          <p:nvPicPr>
            <p:cNvPr id="371" name="Picture 370">
              <a:extLst>
                <a:ext uri="{FF2B5EF4-FFF2-40B4-BE49-F238E27FC236}">
                  <a16:creationId xmlns:a16="http://schemas.microsoft.com/office/drawing/2014/main" id="{8246199F-43E2-49BB-A7AA-161738A148BC}"/>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267632" y="1487089"/>
              <a:ext cx="448212" cy="448212"/>
            </a:xfrm>
            <a:prstGeom prst="rect">
              <a:avLst/>
            </a:prstGeom>
          </p:spPr>
        </p:pic>
      </p:grpSp>
      <p:grpSp>
        <p:nvGrpSpPr>
          <p:cNvPr id="20" name="Group 19">
            <a:extLst>
              <a:ext uri="{FF2B5EF4-FFF2-40B4-BE49-F238E27FC236}">
                <a16:creationId xmlns:a16="http://schemas.microsoft.com/office/drawing/2014/main" id="{F3E3ED2C-6F6D-4957-9267-3ED60291AC20}"/>
              </a:ext>
            </a:extLst>
          </p:cNvPr>
          <p:cNvGrpSpPr/>
          <p:nvPr/>
        </p:nvGrpSpPr>
        <p:grpSpPr>
          <a:xfrm>
            <a:off x="1236653" y="1516693"/>
            <a:ext cx="462991" cy="954992"/>
            <a:chOff x="1211651" y="1487089"/>
            <a:chExt cx="453954" cy="936352"/>
          </a:xfrm>
        </p:grpSpPr>
        <p:pic>
          <p:nvPicPr>
            <p:cNvPr id="366" name="Picture 365" descr="A close up of a sign&#10;&#10;Description generated with high confidence">
              <a:extLst>
                <a:ext uri="{FF2B5EF4-FFF2-40B4-BE49-F238E27FC236}">
                  <a16:creationId xmlns:a16="http://schemas.microsoft.com/office/drawing/2014/main" id="{2CEFC53D-D469-4675-B99C-E76DF36CE6C4}"/>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1217393" y="1487089"/>
              <a:ext cx="448212" cy="448212"/>
            </a:xfrm>
            <a:prstGeom prst="rect">
              <a:avLst/>
            </a:prstGeom>
          </p:spPr>
        </p:pic>
        <p:pic>
          <p:nvPicPr>
            <p:cNvPr id="373" name="Picture 54" descr="https://az495088.vo.msecnd.net/app-logo/amazonuk_215.png">
              <a:extLst>
                <a:ext uri="{FF2B5EF4-FFF2-40B4-BE49-F238E27FC236}">
                  <a16:creationId xmlns:a16="http://schemas.microsoft.com/office/drawing/2014/main" id="{9F5C8929-C1E9-4B12-A528-2D666B74C617}"/>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1211651" y="1975229"/>
              <a:ext cx="448212" cy="448212"/>
            </a:xfrm>
            <a:prstGeom prst="rect">
              <a:avLst/>
            </a:prstGeom>
            <a:noFill/>
            <a:ln w="3175">
              <a:noFill/>
            </a:ln>
            <a:extLst>
              <a:ext uri="{909E8E84-426E-40DD-AFC4-6F175D3DCCD1}">
                <a14:hiddenFill xmlns:a14="http://schemas.microsoft.com/office/drawing/2010/main">
                  <a:solidFill>
                    <a:srgbClr val="FFFFFF"/>
                  </a:solidFill>
                </a14:hiddenFill>
              </a:ext>
            </a:extLst>
          </p:spPr>
        </p:pic>
      </p:grpSp>
      <p:grpSp>
        <p:nvGrpSpPr>
          <p:cNvPr id="21" name="Group 20">
            <a:extLst>
              <a:ext uri="{FF2B5EF4-FFF2-40B4-BE49-F238E27FC236}">
                <a16:creationId xmlns:a16="http://schemas.microsoft.com/office/drawing/2014/main" id="{A7CB9C9F-4E92-4CA0-A46C-B43334917464}"/>
              </a:ext>
            </a:extLst>
          </p:cNvPr>
          <p:cNvGrpSpPr/>
          <p:nvPr/>
        </p:nvGrpSpPr>
        <p:grpSpPr>
          <a:xfrm>
            <a:off x="1774442" y="1516693"/>
            <a:ext cx="467720" cy="954992"/>
            <a:chOff x="1738942" y="1487089"/>
            <a:chExt cx="458591" cy="936352"/>
          </a:xfrm>
          <a:solidFill>
            <a:srgbClr val="E6E6E6"/>
          </a:solidFill>
        </p:grpSpPr>
        <p:pic>
          <p:nvPicPr>
            <p:cNvPr id="368" name="Picture 367">
              <a:extLst>
                <a:ext uri="{FF2B5EF4-FFF2-40B4-BE49-F238E27FC236}">
                  <a16:creationId xmlns:a16="http://schemas.microsoft.com/office/drawing/2014/main" id="{834D6F60-EBB6-474B-9AA7-914EBAF5C5E0}"/>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749321" y="1487089"/>
              <a:ext cx="448212" cy="448212"/>
            </a:xfrm>
            <a:prstGeom prst="rect">
              <a:avLst/>
            </a:prstGeom>
            <a:grpFill/>
          </p:spPr>
        </p:pic>
        <p:pic>
          <p:nvPicPr>
            <p:cNvPr id="374" name="Picture 56" descr="https://az495088.vo.msecnd.net/app-logo/linkedin_215.png">
              <a:extLst>
                <a:ext uri="{FF2B5EF4-FFF2-40B4-BE49-F238E27FC236}">
                  <a16:creationId xmlns:a16="http://schemas.microsoft.com/office/drawing/2014/main" id="{0CAAFC63-AFBE-465F-B870-74F03E61B582}"/>
                </a:ext>
              </a:extLst>
            </p:cNvPr>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1738942" y="1975229"/>
              <a:ext cx="448212" cy="448212"/>
            </a:xfrm>
            <a:prstGeom prst="rect">
              <a:avLst/>
            </a:prstGeom>
            <a:grpFill/>
          </p:spPr>
        </p:pic>
      </p:grpSp>
      <p:grpSp>
        <p:nvGrpSpPr>
          <p:cNvPr id="19" name="Group 18">
            <a:extLst>
              <a:ext uri="{FF2B5EF4-FFF2-40B4-BE49-F238E27FC236}">
                <a16:creationId xmlns:a16="http://schemas.microsoft.com/office/drawing/2014/main" id="{8FEDA944-2DD7-42CA-85CC-B81749B1DA6F}"/>
              </a:ext>
            </a:extLst>
          </p:cNvPr>
          <p:cNvGrpSpPr/>
          <p:nvPr/>
        </p:nvGrpSpPr>
        <p:grpSpPr>
          <a:xfrm>
            <a:off x="622666" y="1516693"/>
            <a:ext cx="1048307" cy="1323953"/>
            <a:chOff x="609648" y="1487089"/>
            <a:chExt cx="1027845" cy="1298111"/>
          </a:xfrm>
        </p:grpSpPr>
        <p:pic>
          <p:nvPicPr>
            <p:cNvPr id="367" name="Picture 366" descr="A close up of a fish&#10;&#10;Description generated with high confidence">
              <a:extLst>
                <a:ext uri="{FF2B5EF4-FFF2-40B4-BE49-F238E27FC236}">
                  <a16:creationId xmlns:a16="http://schemas.microsoft.com/office/drawing/2014/main" id="{AFC0DBC4-C8AF-49CE-BE5B-1DF5230C4A83}"/>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700708" y="1487089"/>
              <a:ext cx="448212" cy="448212"/>
            </a:xfrm>
            <a:prstGeom prst="rect">
              <a:avLst/>
            </a:prstGeom>
          </p:spPr>
        </p:pic>
        <p:grpSp>
          <p:nvGrpSpPr>
            <p:cNvPr id="372" name="Group 371">
              <a:extLst>
                <a:ext uri="{FF2B5EF4-FFF2-40B4-BE49-F238E27FC236}">
                  <a16:creationId xmlns:a16="http://schemas.microsoft.com/office/drawing/2014/main" id="{93B0140F-6BA2-4946-B0C8-104C2478F86C}"/>
                </a:ext>
              </a:extLst>
            </p:cNvPr>
            <p:cNvGrpSpPr/>
            <p:nvPr/>
          </p:nvGrpSpPr>
          <p:grpSpPr>
            <a:xfrm>
              <a:off x="696045" y="1975229"/>
              <a:ext cx="448212" cy="448212"/>
              <a:chOff x="569427" y="3896425"/>
              <a:chExt cx="457200" cy="457200"/>
            </a:xfrm>
          </p:grpSpPr>
          <p:sp>
            <p:nvSpPr>
              <p:cNvPr id="375" name="Rectangle 374">
                <a:extLst>
                  <a:ext uri="{FF2B5EF4-FFF2-40B4-BE49-F238E27FC236}">
                    <a16:creationId xmlns:a16="http://schemas.microsoft.com/office/drawing/2014/main" id="{E4802B00-7B36-4722-AC85-73AC87DAC9AE}"/>
                  </a:ext>
                </a:extLst>
              </p:cNvPr>
              <p:cNvSpPr/>
              <p:nvPr/>
            </p:nvSpPr>
            <p:spPr bwMode="auto">
              <a:xfrm>
                <a:off x="569427" y="3896425"/>
                <a:ext cx="457200" cy="457200"/>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a:gradFill>
                    <a:gsLst>
                      <a:gs pos="0">
                        <a:srgbClr val="FFFFFF"/>
                      </a:gs>
                      <a:gs pos="100000">
                        <a:srgbClr val="FFFFFF"/>
                      </a:gs>
                    </a:gsLst>
                    <a:lin ang="5400000" scaled="0"/>
                  </a:gradFill>
                  <a:latin typeface="Segoe UI Semilight"/>
                </a:endParaRPr>
              </a:p>
            </p:txBody>
          </p:sp>
          <p:pic>
            <p:nvPicPr>
              <p:cNvPr id="376" name="Picture 375">
                <a:extLst>
                  <a:ext uri="{FF2B5EF4-FFF2-40B4-BE49-F238E27FC236}">
                    <a16:creationId xmlns:a16="http://schemas.microsoft.com/office/drawing/2014/main" id="{02315024-EC7C-4E69-B6D9-93453362F999}"/>
                  </a:ext>
                </a:extLst>
              </p:cNvPr>
              <p:cNvPicPr>
                <a:picLocks noChangeAspect="1"/>
              </p:cNvPicPr>
              <p:nvPr/>
            </p:nvPicPr>
            <p:blipFill rotWithShape="1">
              <a:blip r:embed="rId10" cstate="email">
                <a:extLst>
                  <a:ext uri="{28A0092B-C50C-407E-A947-70E740481C1C}">
                    <a14:useLocalDpi xmlns:a14="http://schemas.microsoft.com/office/drawing/2010/main"/>
                  </a:ext>
                </a:extLst>
              </a:blip>
              <a:srcRect/>
              <a:stretch/>
            </p:blipFill>
            <p:spPr>
              <a:xfrm>
                <a:off x="569427" y="3896425"/>
                <a:ext cx="457200" cy="457200"/>
              </a:xfrm>
              <a:prstGeom prst="rect">
                <a:avLst/>
              </a:prstGeom>
            </p:spPr>
          </p:pic>
        </p:grpSp>
        <p:sp>
          <p:nvSpPr>
            <p:cNvPr id="364" name="Rectangle 363">
              <a:extLst>
                <a:ext uri="{FF2B5EF4-FFF2-40B4-BE49-F238E27FC236}">
                  <a16:creationId xmlns:a16="http://schemas.microsoft.com/office/drawing/2014/main" id="{0CDFE931-01F3-4AE5-9073-BD338DBBE83C}"/>
                </a:ext>
              </a:extLst>
            </p:cNvPr>
            <p:cNvSpPr/>
            <p:nvPr/>
          </p:nvSpPr>
          <p:spPr>
            <a:xfrm>
              <a:off x="609648" y="2471396"/>
              <a:ext cx="1027845" cy="313804"/>
            </a:xfrm>
            <a:prstGeom prst="rect">
              <a:avLst/>
            </a:prstGeom>
          </p:spPr>
          <p:txBody>
            <a:bodyPr wrap="none">
              <a:spAutoFit/>
            </a:bodyPr>
            <a:lstStyle/>
            <a:p>
              <a:pPr defTabSz="932293" fontAlgn="base">
                <a:lnSpc>
                  <a:spcPct val="90000"/>
                </a:lnSpc>
                <a:spcBef>
                  <a:spcPts val="600"/>
                </a:spcBef>
                <a:spcAft>
                  <a:spcPct val="0"/>
                </a:spcAft>
              </a:pPr>
              <a:r>
                <a:rPr lang="en-US" sz="1599">
                  <a:solidFill>
                    <a:srgbClr val="353535"/>
                  </a:solidFill>
                  <a:latin typeface="Segoe UI Semilight"/>
                  <a:cs typeface="Segoe UI" pitchFamily="34" charset="0"/>
                </a:rPr>
                <a:t>Social IDs</a:t>
              </a:r>
            </a:p>
          </p:txBody>
        </p:sp>
      </p:grpSp>
      <p:grpSp>
        <p:nvGrpSpPr>
          <p:cNvPr id="382" name="Group 381">
            <a:extLst>
              <a:ext uri="{FF2B5EF4-FFF2-40B4-BE49-F238E27FC236}">
                <a16:creationId xmlns:a16="http://schemas.microsoft.com/office/drawing/2014/main" id="{85F27B67-C449-45DF-9753-DA6FED5C92CC}"/>
              </a:ext>
            </a:extLst>
          </p:cNvPr>
          <p:cNvGrpSpPr/>
          <p:nvPr/>
        </p:nvGrpSpPr>
        <p:grpSpPr>
          <a:xfrm>
            <a:off x="710783" y="3044978"/>
            <a:ext cx="582550" cy="957240"/>
            <a:chOff x="638332" y="4687711"/>
            <a:chExt cx="582632" cy="957376"/>
          </a:xfrm>
        </p:grpSpPr>
        <p:grpSp>
          <p:nvGrpSpPr>
            <p:cNvPr id="400" name="Group 399">
              <a:extLst>
                <a:ext uri="{FF2B5EF4-FFF2-40B4-BE49-F238E27FC236}">
                  <a16:creationId xmlns:a16="http://schemas.microsoft.com/office/drawing/2014/main" id="{16BF625B-0886-4B5E-9937-3EAFFADAB92B}"/>
                </a:ext>
              </a:extLst>
            </p:cNvPr>
            <p:cNvGrpSpPr/>
            <p:nvPr/>
          </p:nvGrpSpPr>
          <p:grpSpPr>
            <a:xfrm>
              <a:off x="638332" y="4687711"/>
              <a:ext cx="582632" cy="957376"/>
              <a:chOff x="2397241" y="4380340"/>
              <a:chExt cx="677654" cy="1113516"/>
            </a:xfrm>
          </p:grpSpPr>
          <p:sp>
            <p:nvSpPr>
              <p:cNvPr id="402" name="Freeform: Shape 401">
                <a:extLst>
                  <a:ext uri="{FF2B5EF4-FFF2-40B4-BE49-F238E27FC236}">
                    <a16:creationId xmlns:a16="http://schemas.microsoft.com/office/drawing/2014/main" id="{E69ED7F5-F42B-4E73-B2D9-7AF7EAE348B6}"/>
                  </a:ext>
                </a:extLst>
              </p:cNvPr>
              <p:cNvSpPr>
                <a:spLocks noChangeAspect="1"/>
              </p:cNvSpPr>
              <p:nvPr/>
            </p:nvSpPr>
            <p:spPr bwMode="auto">
              <a:xfrm>
                <a:off x="2397241" y="4380340"/>
                <a:ext cx="677654" cy="1113516"/>
              </a:xfrm>
              <a:custGeom>
                <a:avLst/>
                <a:gdLst>
                  <a:gd name="connsiteX0" fmla="*/ 767228 w 1947672"/>
                  <a:gd name="connsiteY0" fmla="*/ 197644 h 3200400"/>
                  <a:gd name="connsiteX1" fmla="*/ 699516 w 1947672"/>
                  <a:gd name="connsiteY1" fmla="*/ 265356 h 3200400"/>
                  <a:gd name="connsiteX2" fmla="*/ 699516 w 1947672"/>
                  <a:gd name="connsiteY2" fmla="*/ 276236 h 3200400"/>
                  <a:gd name="connsiteX3" fmla="*/ 767228 w 1947672"/>
                  <a:gd name="connsiteY3" fmla="*/ 343948 h 3200400"/>
                  <a:gd name="connsiteX4" fmla="*/ 1180444 w 1947672"/>
                  <a:gd name="connsiteY4" fmla="*/ 343948 h 3200400"/>
                  <a:gd name="connsiteX5" fmla="*/ 1248156 w 1947672"/>
                  <a:gd name="connsiteY5" fmla="*/ 276236 h 3200400"/>
                  <a:gd name="connsiteX6" fmla="*/ 1248156 w 1947672"/>
                  <a:gd name="connsiteY6" fmla="*/ 265356 h 3200400"/>
                  <a:gd name="connsiteX7" fmla="*/ 1180444 w 1947672"/>
                  <a:gd name="connsiteY7" fmla="*/ 197644 h 3200400"/>
                  <a:gd name="connsiteX8" fmla="*/ 89885 w 1947672"/>
                  <a:gd name="connsiteY8" fmla="*/ 0 h 3200400"/>
                  <a:gd name="connsiteX9" fmla="*/ 1857787 w 1947672"/>
                  <a:gd name="connsiteY9" fmla="*/ 0 h 3200400"/>
                  <a:gd name="connsiteX10" fmla="*/ 1947672 w 1947672"/>
                  <a:gd name="connsiteY10" fmla="*/ 89885 h 3200400"/>
                  <a:gd name="connsiteX11" fmla="*/ 1947672 w 1947672"/>
                  <a:gd name="connsiteY11" fmla="*/ 3110515 h 3200400"/>
                  <a:gd name="connsiteX12" fmla="*/ 1857787 w 1947672"/>
                  <a:gd name="connsiteY12" fmla="*/ 3200400 h 3200400"/>
                  <a:gd name="connsiteX13" fmla="*/ 89885 w 1947672"/>
                  <a:gd name="connsiteY13" fmla="*/ 3200400 h 3200400"/>
                  <a:gd name="connsiteX14" fmla="*/ 0 w 1947672"/>
                  <a:gd name="connsiteY14" fmla="*/ 3110515 h 3200400"/>
                  <a:gd name="connsiteX15" fmla="*/ 0 w 1947672"/>
                  <a:gd name="connsiteY15" fmla="*/ 89885 h 3200400"/>
                  <a:gd name="connsiteX16" fmla="*/ 89885 w 1947672"/>
                  <a:gd name="connsiteY16" fmla="*/ 0 h 320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47672" h="3200400">
                    <a:moveTo>
                      <a:pt x="767228" y="197644"/>
                    </a:moveTo>
                    <a:cubicBezTo>
                      <a:pt x="729832" y="197644"/>
                      <a:pt x="699516" y="227960"/>
                      <a:pt x="699516" y="265356"/>
                    </a:cubicBezTo>
                    <a:lnTo>
                      <a:pt x="699516" y="276236"/>
                    </a:lnTo>
                    <a:cubicBezTo>
                      <a:pt x="699516" y="313632"/>
                      <a:pt x="729832" y="343948"/>
                      <a:pt x="767228" y="343948"/>
                    </a:cubicBezTo>
                    <a:lnTo>
                      <a:pt x="1180444" y="343948"/>
                    </a:lnTo>
                    <a:cubicBezTo>
                      <a:pt x="1217840" y="343948"/>
                      <a:pt x="1248156" y="313632"/>
                      <a:pt x="1248156" y="276236"/>
                    </a:cubicBezTo>
                    <a:lnTo>
                      <a:pt x="1248156" y="265356"/>
                    </a:lnTo>
                    <a:cubicBezTo>
                      <a:pt x="1248156" y="227960"/>
                      <a:pt x="1217840" y="197644"/>
                      <a:pt x="1180444" y="197644"/>
                    </a:cubicBezTo>
                    <a:close/>
                    <a:moveTo>
                      <a:pt x="89885" y="0"/>
                    </a:moveTo>
                    <a:lnTo>
                      <a:pt x="1857787" y="0"/>
                    </a:lnTo>
                    <a:cubicBezTo>
                      <a:pt x="1907429" y="0"/>
                      <a:pt x="1947672" y="40243"/>
                      <a:pt x="1947672" y="89885"/>
                    </a:cubicBezTo>
                    <a:lnTo>
                      <a:pt x="1947672" y="3110515"/>
                    </a:lnTo>
                    <a:cubicBezTo>
                      <a:pt x="1947672" y="3160157"/>
                      <a:pt x="1907429" y="3200400"/>
                      <a:pt x="1857787" y="3200400"/>
                    </a:cubicBezTo>
                    <a:lnTo>
                      <a:pt x="89885" y="3200400"/>
                    </a:lnTo>
                    <a:cubicBezTo>
                      <a:pt x="40243" y="3200400"/>
                      <a:pt x="0" y="3160157"/>
                      <a:pt x="0" y="3110515"/>
                    </a:cubicBezTo>
                    <a:lnTo>
                      <a:pt x="0" y="89885"/>
                    </a:lnTo>
                    <a:cubicBezTo>
                      <a:pt x="0" y="40243"/>
                      <a:pt x="40243" y="0"/>
                      <a:pt x="89885" y="0"/>
                    </a:cubicBezTo>
                    <a:close/>
                  </a:path>
                </a:pathLst>
              </a:cu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03" name="Oval 402">
                <a:extLst>
                  <a:ext uri="{FF2B5EF4-FFF2-40B4-BE49-F238E27FC236}">
                    <a16:creationId xmlns:a16="http://schemas.microsoft.com/office/drawing/2014/main" id="{94FE30DF-A898-470F-953D-BE17D068A1BD}"/>
                  </a:ext>
                </a:extLst>
              </p:cNvPr>
              <p:cNvSpPr/>
              <p:nvPr/>
            </p:nvSpPr>
            <p:spPr bwMode="auto">
              <a:xfrm>
                <a:off x="2539628" y="4595904"/>
                <a:ext cx="392881" cy="392880"/>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404" name="Group 403">
                <a:extLst>
                  <a:ext uri="{FF2B5EF4-FFF2-40B4-BE49-F238E27FC236}">
                    <a16:creationId xmlns:a16="http://schemas.microsoft.com/office/drawing/2014/main" id="{24CACEE5-8799-44E3-B84A-B1145B9EE585}"/>
                  </a:ext>
                </a:extLst>
              </p:cNvPr>
              <p:cNvGrpSpPr/>
              <p:nvPr/>
            </p:nvGrpSpPr>
            <p:grpSpPr>
              <a:xfrm>
                <a:off x="2620879" y="4640420"/>
                <a:ext cx="230378" cy="277325"/>
                <a:chOff x="7132637" y="5315797"/>
                <a:chExt cx="413352" cy="497587"/>
              </a:xfrm>
            </p:grpSpPr>
            <p:sp>
              <p:nvSpPr>
                <p:cNvPr id="405" name="Oval 8">
                  <a:extLst>
                    <a:ext uri="{FF2B5EF4-FFF2-40B4-BE49-F238E27FC236}">
                      <a16:creationId xmlns:a16="http://schemas.microsoft.com/office/drawing/2014/main" id="{54016E59-4C47-4D5E-97E9-EA9109A07A26}"/>
                    </a:ext>
                  </a:extLst>
                </p:cNvPr>
                <p:cNvSpPr>
                  <a:spLocks noChangeArrowheads="1"/>
                </p:cNvSpPr>
                <p:nvPr/>
              </p:nvSpPr>
              <p:spPr bwMode="auto">
                <a:xfrm>
                  <a:off x="7192760" y="5315797"/>
                  <a:ext cx="293104" cy="293350"/>
                </a:xfrm>
                <a:prstGeom prst="ellipse">
                  <a:avLst/>
                </a:prstGeom>
                <a:noFill/>
                <a:ln w="12700" cap="flat">
                  <a:solidFill>
                    <a:schemeClr val="accent4"/>
                  </a:solidFill>
                  <a:prstDash val="solid"/>
                  <a:miter lim="800000"/>
                  <a:headEnd/>
                  <a:tailEnd/>
                </a:ln>
              </p:spPr>
              <p:txBody>
                <a:bodyPr vert="horz" wrap="square" lIns="93247" tIns="46623" rIns="93247" bIns="46623" numCol="1" anchor="t" anchorCtr="0" compatLnSpc="1">
                  <a:prstTxWarp prst="textNoShape">
                    <a:avLst/>
                  </a:prstTxWarp>
                </a:bodyPr>
                <a:lstStyle/>
                <a:p>
                  <a:pPr defTabSz="932563"/>
                  <a:endParaRPr lang="en-US" sz="1836">
                    <a:solidFill>
                      <a:srgbClr val="353535"/>
                    </a:solidFill>
                    <a:latin typeface="Segoe UI Semilight"/>
                  </a:endParaRPr>
                </a:p>
              </p:txBody>
            </p:sp>
            <p:sp>
              <p:nvSpPr>
                <p:cNvPr id="406" name="Freeform 9">
                  <a:extLst>
                    <a:ext uri="{FF2B5EF4-FFF2-40B4-BE49-F238E27FC236}">
                      <a16:creationId xmlns:a16="http://schemas.microsoft.com/office/drawing/2014/main" id="{FD7BA978-51E4-4DA3-BD3B-EF584A1FB1AD}"/>
                    </a:ext>
                  </a:extLst>
                </p:cNvPr>
                <p:cNvSpPr>
                  <a:spLocks/>
                </p:cNvSpPr>
                <p:nvPr/>
              </p:nvSpPr>
              <p:spPr bwMode="auto">
                <a:xfrm>
                  <a:off x="7132637" y="5609153"/>
                  <a:ext cx="413352" cy="204231"/>
                </a:xfrm>
                <a:custGeom>
                  <a:avLst/>
                  <a:gdLst>
                    <a:gd name="T0" fmla="*/ 56 w 56"/>
                    <a:gd name="T1" fmla="*/ 28 h 28"/>
                    <a:gd name="T2" fmla="*/ 28 w 56"/>
                    <a:gd name="T3" fmla="*/ 0 h 28"/>
                    <a:gd name="T4" fmla="*/ 0 w 56"/>
                    <a:gd name="T5" fmla="*/ 28 h 28"/>
                  </a:gdLst>
                  <a:ahLst/>
                  <a:cxnLst>
                    <a:cxn ang="0">
                      <a:pos x="T0" y="T1"/>
                    </a:cxn>
                    <a:cxn ang="0">
                      <a:pos x="T2" y="T3"/>
                    </a:cxn>
                    <a:cxn ang="0">
                      <a:pos x="T4" y="T5"/>
                    </a:cxn>
                  </a:cxnLst>
                  <a:rect l="0" t="0" r="r" b="b"/>
                  <a:pathLst>
                    <a:path w="56" h="28">
                      <a:moveTo>
                        <a:pt x="56" y="28"/>
                      </a:moveTo>
                      <a:cubicBezTo>
                        <a:pt x="56" y="13"/>
                        <a:pt x="44" y="0"/>
                        <a:pt x="28" y="0"/>
                      </a:cubicBezTo>
                      <a:cubicBezTo>
                        <a:pt x="12" y="0"/>
                        <a:pt x="0" y="13"/>
                        <a:pt x="0" y="28"/>
                      </a:cubicBezTo>
                    </a:path>
                  </a:pathLst>
                </a:custGeom>
                <a:noFill/>
                <a:ln w="12700" cap="flat">
                  <a:solidFill>
                    <a:schemeClr val="accent4"/>
                  </a:solidFill>
                  <a:prstDash val="solid"/>
                  <a:miter lim="800000"/>
                  <a:headEnd/>
                  <a:tailEnd/>
                </a:ln>
              </p:spPr>
              <p:txBody>
                <a:bodyPr vert="horz" wrap="square" lIns="93247" tIns="46623" rIns="93247" bIns="46623" numCol="1" anchor="t" anchorCtr="0" compatLnSpc="1">
                  <a:prstTxWarp prst="textNoShape">
                    <a:avLst/>
                  </a:prstTxWarp>
                </a:bodyPr>
                <a:lstStyle/>
                <a:p>
                  <a:pPr defTabSz="932563"/>
                  <a:endParaRPr lang="en-US" sz="1836">
                    <a:solidFill>
                      <a:srgbClr val="353535"/>
                    </a:solidFill>
                    <a:latin typeface="Segoe UI Semilight"/>
                  </a:endParaRPr>
                </a:p>
              </p:txBody>
            </p:sp>
          </p:grpSp>
        </p:grpSp>
        <p:pic>
          <p:nvPicPr>
            <p:cNvPr id="401" name="Picture 400">
              <a:extLst>
                <a:ext uri="{FF2B5EF4-FFF2-40B4-BE49-F238E27FC236}">
                  <a16:creationId xmlns:a16="http://schemas.microsoft.com/office/drawing/2014/main" id="{AB6C0FF8-27D0-459D-9141-9F280BFE2FBF}"/>
                </a:ext>
              </a:extLst>
            </p:cNvPr>
            <p:cNvPicPr>
              <a:picLocks noChangeAspect="1"/>
            </p:cNvPicPr>
            <p:nvPr/>
          </p:nvPicPr>
          <p:blipFill>
            <a:blip r:embed="rId11" cstate="email">
              <a:biLevel thresh="25000"/>
              <a:extLst>
                <a:ext uri="{28A0092B-C50C-407E-A947-70E740481C1C}">
                  <a14:useLocalDpi xmlns:a14="http://schemas.microsoft.com/office/drawing/2010/main"/>
                </a:ext>
              </a:extLst>
            </a:blip>
            <a:stretch>
              <a:fillRect/>
            </a:stretch>
          </p:blipFill>
          <p:spPr>
            <a:xfrm>
              <a:off x="769628" y="5267941"/>
              <a:ext cx="320040" cy="320040"/>
            </a:xfrm>
            <a:prstGeom prst="rect">
              <a:avLst/>
            </a:prstGeom>
          </p:spPr>
        </p:pic>
      </p:grpSp>
      <p:grpSp>
        <p:nvGrpSpPr>
          <p:cNvPr id="383" name="Group 382">
            <a:extLst>
              <a:ext uri="{FF2B5EF4-FFF2-40B4-BE49-F238E27FC236}">
                <a16:creationId xmlns:a16="http://schemas.microsoft.com/office/drawing/2014/main" id="{F2F46AAC-C188-4C52-B0AD-14E1D594B1BD}"/>
              </a:ext>
            </a:extLst>
          </p:cNvPr>
          <p:cNvGrpSpPr/>
          <p:nvPr/>
        </p:nvGrpSpPr>
        <p:grpSpPr>
          <a:xfrm>
            <a:off x="1385704" y="3044977"/>
            <a:ext cx="582550" cy="957240"/>
            <a:chOff x="1313349" y="4687710"/>
            <a:chExt cx="582632" cy="957376"/>
          </a:xfrm>
        </p:grpSpPr>
        <p:grpSp>
          <p:nvGrpSpPr>
            <p:cNvPr id="393" name="Group 392">
              <a:extLst>
                <a:ext uri="{FF2B5EF4-FFF2-40B4-BE49-F238E27FC236}">
                  <a16:creationId xmlns:a16="http://schemas.microsoft.com/office/drawing/2014/main" id="{98201E5A-119E-4C9B-940E-EECF3FF25DB0}"/>
                </a:ext>
              </a:extLst>
            </p:cNvPr>
            <p:cNvGrpSpPr/>
            <p:nvPr/>
          </p:nvGrpSpPr>
          <p:grpSpPr>
            <a:xfrm>
              <a:off x="1313349" y="4687710"/>
              <a:ext cx="582632" cy="957376"/>
              <a:chOff x="2397241" y="4380340"/>
              <a:chExt cx="677654" cy="1113516"/>
            </a:xfrm>
          </p:grpSpPr>
          <p:sp>
            <p:nvSpPr>
              <p:cNvPr id="395" name="Freeform: Shape 394">
                <a:extLst>
                  <a:ext uri="{FF2B5EF4-FFF2-40B4-BE49-F238E27FC236}">
                    <a16:creationId xmlns:a16="http://schemas.microsoft.com/office/drawing/2014/main" id="{600EE2C8-3BC1-4A36-80BB-14AFB2DF6F2B}"/>
                  </a:ext>
                </a:extLst>
              </p:cNvPr>
              <p:cNvSpPr>
                <a:spLocks noChangeAspect="1"/>
              </p:cNvSpPr>
              <p:nvPr/>
            </p:nvSpPr>
            <p:spPr bwMode="auto">
              <a:xfrm>
                <a:off x="2397241" y="4380340"/>
                <a:ext cx="677654" cy="1113516"/>
              </a:xfrm>
              <a:custGeom>
                <a:avLst/>
                <a:gdLst>
                  <a:gd name="connsiteX0" fmla="*/ 767228 w 1947672"/>
                  <a:gd name="connsiteY0" fmla="*/ 197644 h 3200400"/>
                  <a:gd name="connsiteX1" fmla="*/ 699516 w 1947672"/>
                  <a:gd name="connsiteY1" fmla="*/ 265356 h 3200400"/>
                  <a:gd name="connsiteX2" fmla="*/ 699516 w 1947672"/>
                  <a:gd name="connsiteY2" fmla="*/ 276236 h 3200400"/>
                  <a:gd name="connsiteX3" fmla="*/ 767228 w 1947672"/>
                  <a:gd name="connsiteY3" fmla="*/ 343948 h 3200400"/>
                  <a:gd name="connsiteX4" fmla="*/ 1180444 w 1947672"/>
                  <a:gd name="connsiteY4" fmla="*/ 343948 h 3200400"/>
                  <a:gd name="connsiteX5" fmla="*/ 1248156 w 1947672"/>
                  <a:gd name="connsiteY5" fmla="*/ 276236 h 3200400"/>
                  <a:gd name="connsiteX6" fmla="*/ 1248156 w 1947672"/>
                  <a:gd name="connsiteY6" fmla="*/ 265356 h 3200400"/>
                  <a:gd name="connsiteX7" fmla="*/ 1180444 w 1947672"/>
                  <a:gd name="connsiteY7" fmla="*/ 197644 h 3200400"/>
                  <a:gd name="connsiteX8" fmla="*/ 89885 w 1947672"/>
                  <a:gd name="connsiteY8" fmla="*/ 0 h 3200400"/>
                  <a:gd name="connsiteX9" fmla="*/ 1857787 w 1947672"/>
                  <a:gd name="connsiteY9" fmla="*/ 0 h 3200400"/>
                  <a:gd name="connsiteX10" fmla="*/ 1947672 w 1947672"/>
                  <a:gd name="connsiteY10" fmla="*/ 89885 h 3200400"/>
                  <a:gd name="connsiteX11" fmla="*/ 1947672 w 1947672"/>
                  <a:gd name="connsiteY11" fmla="*/ 3110515 h 3200400"/>
                  <a:gd name="connsiteX12" fmla="*/ 1857787 w 1947672"/>
                  <a:gd name="connsiteY12" fmla="*/ 3200400 h 3200400"/>
                  <a:gd name="connsiteX13" fmla="*/ 89885 w 1947672"/>
                  <a:gd name="connsiteY13" fmla="*/ 3200400 h 3200400"/>
                  <a:gd name="connsiteX14" fmla="*/ 0 w 1947672"/>
                  <a:gd name="connsiteY14" fmla="*/ 3110515 h 3200400"/>
                  <a:gd name="connsiteX15" fmla="*/ 0 w 1947672"/>
                  <a:gd name="connsiteY15" fmla="*/ 89885 h 3200400"/>
                  <a:gd name="connsiteX16" fmla="*/ 89885 w 1947672"/>
                  <a:gd name="connsiteY16" fmla="*/ 0 h 320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47672" h="3200400">
                    <a:moveTo>
                      <a:pt x="767228" y="197644"/>
                    </a:moveTo>
                    <a:cubicBezTo>
                      <a:pt x="729832" y="197644"/>
                      <a:pt x="699516" y="227960"/>
                      <a:pt x="699516" y="265356"/>
                    </a:cubicBezTo>
                    <a:lnTo>
                      <a:pt x="699516" y="276236"/>
                    </a:lnTo>
                    <a:cubicBezTo>
                      <a:pt x="699516" y="313632"/>
                      <a:pt x="729832" y="343948"/>
                      <a:pt x="767228" y="343948"/>
                    </a:cubicBezTo>
                    <a:lnTo>
                      <a:pt x="1180444" y="343948"/>
                    </a:lnTo>
                    <a:cubicBezTo>
                      <a:pt x="1217840" y="343948"/>
                      <a:pt x="1248156" y="313632"/>
                      <a:pt x="1248156" y="276236"/>
                    </a:cubicBezTo>
                    <a:lnTo>
                      <a:pt x="1248156" y="265356"/>
                    </a:lnTo>
                    <a:cubicBezTo>
                      <a:pt x="1248156" y="227960"/>
                      <a:pt x="1217840" y="197644"/>
                      <a:pt x="1180444" y="197644"/>
                    </a:cubicBezTo>
                    <a:close/>
                    <a:moveTo>
                      <a:pt x="89885" y="0"/>
                    </a:moveTo>
                    <a:lnTo>
                      <a:pt x="1857787" y="0"/>
                    </a:lnTo>
                    <a:cubicBezTo>
                      <a:pt x="1907429" y="0"/>
                      <a:pt x="1947672" y="40243"/>
                      <a:pt x="1947672" y="89885"/>
                    </a:cubicBezTo>
                    <a:lnTo>
                      <a:pt x="1947672" y="3110515"/>
                    </a:lnTo>
                    <a:cubicBezTo>
                      <a:pt x="1947672" y="3160157"/>
                      <a:pt x="1907429" y="3200400"/>
                      <a:pt x="1857787" y="3200400"/>
                    </a:cubicBezTo>
                    <a:lnTo>
                      <a:pt x="89885" y="3200400"/>
                    </a:lnTo>
                    <a:cubicBezTo>
                      <a:pt x="40243" y="3200400"/>
                      <a:pt x="0" y="3160157"/>
                      <a:pt x="0" y="3110515"/>
                    </a:cubicBezTo>
                    <a:lnTo>
                      <a:pt x="0" y="89885"/>
                    </a:lnTo>
                    <a:cubicBezTo>
                      <a:pt x="0" y="40243"/>
                      <a:pt x="40243" y="0"/>
                      <a:pt x="89885"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96" name="Oval 395">
                <a:extLst>
                  <a:ext uri="{FF2B5EF4-FFF2-40B4-BE49-F238E27FC236}">
                    <a16:creationId xmlns:a16="http://schemas.microsoft.com/office/drawing/2014/main" id="{60F0770D-9C31-47FB-AA1B-19B1B58D3379}"/>
                  </a:ext>
                </a:extLst>
              </p:cNvPr>
              <p:cNvSpPr/>
              <p:nvPr/>
            </p:nvSpPr>
            <p:spPr bwMode="auto">
              <a:xfrm>
                <a:off x="2539628" y="4595906"/>
                <a:ext cx="392881" cy="392880"/>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397" name="Group 396">
                <a:extLst>
                  <a:ext uri="{FF2B5EF4-FFF2-40B4-BE49-F238E27FC236}">
                    <a16:creationId xmlns:a16="http://schemas.microsoft.com/office/drawing/2014/main" id="{B4B3B681-FD15-4516-B933-FE168B42D913}"/>
                  </a:ext>
                </a:extLst>
              </p:cNvPr>
              <p:cNvGrpSpPr/>
              <p:nvPr/>
            </p:nvGrpSpPr>
            <p:grpSpPr>
              <a:xfrm>
                <a:off x="2620879" y="4640422"/>
                <a:ext cx="230378" cy="277320"/>
                <a:chOff x="7132637" y="5315801"/>
                <a:chExt cx="413352" cy="497578"/>
              </a:xfrm>
            </p:grpSpPr>
            <p:sp>
              <p:nvSpPr>
                <p:cNvPr id="398" name="Oval 8">
                  <a:extLst>
                    <a:ext uri="{FF2B5EF4-FFF2-40B4-BE49-F238E27FC236}">
                      <a16:creationId xmlns:a16="http://schemas.microsoft.com/office/drawing/2014/main" id="{2B37D8BB-9D4A-463B-8C1D-A2C89A98C9EE}"/>
                    </a:ext>
                  </a:extLst>
                </p:cNvPr>
                <p:cNvSpPr>
                  <a:spLocks noChangeArrowheads="1"/>
                </p:cNvSpPr>
                <p:nvPr/>
              </p:nvSpPr>
              <p:spPr bwMode="auto">
                <a:xfrm>
                  <a:off x="7192760" y="5315801"/>
                  <a:ext cx="293104" cy="293349"/>
                </a:xfrm>
                <a:prstGeom prst="ellipse">
                  <a:avLst/>
                </a:prstGeom>
                <a:noFill/>
                <a:ln w="12700" cap="flat">
                  <a:solidFill>
                    <a:schemeClr val="accent2"/>
                  </a:solidFill>
                  <a:prstDash val="solid"/>
                  <a:miter lim="800000"/>
                  <a:headEnd/>
                  <a:tailEnd/>
                </a:ln>
              </p:spPr>
              <p:txBody>
                <a:bodyPr vert="horz" wrap="square" lIns="93247" tIns="46623" rIns="93247" bIns="46623" numCol="1" anchor="t" anchorCtr="0" compatLnSpc="1">
                  <a:prstTxWarp prst="textNoShape">
                    <a:avLst/>
                  </a:prstTxWarp>
                </a:bodyPr>
                <a:lstStyle/>
                <a:p>
                  <a:pPr defTabSz="932563"/>
                  <a:endParaRPr lang="en-US" sz="1836">
                    <a:solidFill>
                      <a:srgbClr val="353535"/>
                    </a:solidFill>
                    <a:latin typeface="Segoe UI Semilight"/>
                  </a:endParaRPr>
                </a:p>
              </p:txBody>
            </p:sp>
            <p:sp>
              <p:nvSpPr>
                <p:cNvPr id="399" name="Freeform 9">
                  <a:extLst>
                    <a:ext uri="{FF2B5EF4-FFF2-40B4-BE49-F238E27FC236}">
                      <a16:creationId xmlns:a16="http://schemas.microsoft.com/office/drawing/2014/main" id="{49E425A6-F162-49F2-8C41-9A7C14EB4E44}"/>
                    </a:ext>
                  </a:extLst>
                </p:cNvPr>
                <p:cNvSpPr>
                  <a:spLocks/>
                </p:cNvSpPr>
                <p:nvPr/>
              </p:nvSpPr>
              <p:spPr bwMode="auto">
                <a:xfrm>
                  <a:off x="7132637" y="5609150"/>
                  <a:ext cx="413352" cy="204229"/>
                </a:xfrm>
                <a:custGeom>
                  <a:avLst/>
                  <a:gdLst>
                    <a:gd name="T0" fmla="*/ 56 w 56"/>
                    <a:gd name="T1" fmla="*/ 28 h 28"/>
                    <a:gd name="T2" fmla="*/ 28 w 56"/>
                    <a:gd name="T3" fmla="*/ 0 h 28"/>
                    <a:gd name="T4" fmla="*/ 0 w 56"/>
                    <a:gd name="T5" fmla="*/ 28 h 28"/>
                  </a:gdLst>
                  <a:ahLst/>
                  <a:cxnLst>
                    <a:cxn ang="0">
                      <a:pos x="T0" y="T1"/>
                    </a:cxn>
                    <a:cxn ang="0">
                      <a:pos x="T2" y="T3"/>
                    </a:cxn>
                    <a:cxn ang="0">
                      <a:pos x="T4" y="T5"/>
                    </a:cxn>
                  </a:cxnLst>
                  <a:rect l="0" t="0" r="r" b="b"/>
                  <a:pathLst>
                    <a:path w="56" h="28">
                      <a:moveTo>
                        <a:pt x="56" y="28"/>
                      </a:moveTo>
                      <a:cubicBezTo>
                        <a:pt x="56" y="13"/>
                        <a:pt x="44" y="0"/>
                        <a:pt x="28" y="0"/>
                      </a:cubicBezTo>
                      <a:cubicBezTo>
                        <a:pt x="12" y="0"/>
                        <a:pt x="0" y="13"/>
                        <a:pt x="0" y="28"/>
                      </a:cubicBezTo>
                    </a:path>
                  </a:pathLst>
                </a:custGeom>
                <a:noFill/>
                <a:ln w="12700" cap="flat">
                  <a:solidFill>
                    <a:schemeClr val="accent2"/>
                  </a:solidFill>
                  <a:prstDash val="solid"/>
                  <a:miter lim="800000"/>
                  <a:headEnd/>
                  <a:tailEnd/>
                </a:ln>
              </p:spPr>
              <p:txBody>
                <a:bodyPr vert="horz" wrap="square" lIns="93247" tIns="46623" rIns="93247" bIns="46623" numCol="1" anchor="t" anchorCtr="0" compatLnSpc="1">
                  <a:prstTxWarp prst="textNoShape">
                    <a:avLst/>
                  </a:prstTxWarp>
                </a:bodyPr>
                <a:lstStyle/>
                <a:p>
                  <a:pPr defTabSz="932563"/>
                  <a:endParaRPr lang="en-US" sz="1836">
                    <a:solidFill>
                      <a:srgbClr val="353535"/>
                    </a:solidFill>
                    <a:latin typeface="Segoe UI Semilight"/>
                  </a:endParaRPr>
                </a:p>
              </p:txBody>
            </p:sp>
          </p:grpSp>
        </p:grpSp>
        <p:sp>
          <p:nvSpPr>
            <p:cNvPr id="394" name="Freeform: Shape 393">
              <a:extLst>
                <a:ext uri="{FF2B5EF4-FFF2-40B4-BE49-F238E27FC236}">
                  <a16:creationId xmlns:a16="http://schemas.microsoft.com/office/drawing/2014/main" id="{7A7CBEA7-2A30-4789-8F60-B52AB41BD649}"/>
                </a:ext>
              </a:extLst>
            </p:cNvPr>
            <p:cNvSpPr>
              <a:spLocks noChangeAspect="1"/>
            </p:cNvSpPr>
            <p:nvPr/>
          </p:nvSpPr>
          <p:spPr bwMode="auto">
            <a:xfrm flipH="1">
              <a:off x="1444645" y="5298099"/>
              <a:ext cx="320040" cy="275894"/>
            </a:xfrm>
            <a:custGeom>
              <a:avLst/>
              <a:gdLst>
                <a:gd name="connsiteX0" fmla="*/ 3585965 w 7177436"/>
                <a:gd name="connsiteY0" fmla="*/ 4180339 h 6187444"/>
                <a:gd name="connsiteX1" fmla="*/ 3209692 w 7177436"/>
                <a:gd name="connsiteY1" fmla="*/ 4556612 h 6187444"/>
                <a:gd name="connsiteX2" fmla="*/ 3585965 w 7177436"/>
                <a:gd name="connsiteY2" fmla="*/ 4932885 h 6187444"/>
                <a:gd name="connsiteX3" fmla="*/ 3962238 w 7177436"/>
                <a:gd name="connsiteY3" fmla="*/ 4556612 h 6187444"/>
                <a:gd name="connsiteX4" fmla="*/ 3585965 w 7177436"/>
                <a:gd name="connsiteY4" fmla="*/ 4180339 h 6187444"/>
                <a:gd name="connsiteX5" fmla="*/ 4566363 w 7177436"/>
                <a:gd name="connsiteY5" fmla="*/ 3386311 h 6187444"/>
                <a:gd name="connsiteX6" fmla="*/ 4274662 w 7177436"/>
                <a:gd name="connsiteY6" fmla="*/ 3678012 h 6187444"/>
                <a:gd name="connsiteX7" fmla="*/ 4566363 w 7177436"/>
                <a:gd name="connsiteY7" fmla="*/ 3969713 h 6187444"/>
                <a:gd name="connsiteX8" fmla="*/ 4858064 w 7177436"/>
                <a:gd name="connsiteY8" fmla="*/ 3678012 h 6187444"/>
                <a:gd name="connsiteX9" fmla="*/ 4566363 w 7177436"/>
                <a:gd name="connsiteY9" fmla="*/ 3386311 h 6187444"/>
                <a:gd name="connsiteX10" fmla="*/ 2611073 w 7177436"/>
                <a:gd name="connsiteY10" fmla="*/ 3386164 h 6187444"/>
                <a:gd name="connsiteX11" fmla="*/ 2319225 w 7177436"/>
                <a:gd name="connsiteY11" fmla="*/ 3678012 h 6187444"/>
                <a:gd name="connsiteX12" fmla="*/ 2611073 w 7177436"/>
                <a:gd name="connsiteY12" fmla="*/ 3969860 h 6187444"/>
                <a:gd name="connsiteX13" fmla="*/ 2902921 w 7177436"/>
                <a:gd name="connsiteY13" fmla="*/ 3678012 h 6187444"/>
                <a:gd name="connsiteX14" fmla="*/ 2611073 w 7177436"/>
                <a:gd name="connsiteY14" fmla="*/ 3386164 h 6187444"/>
                <a:gd name="connsiteX15" fmla="*/ 2611073 w 7177436"/>
                <a:gd name="connsiteY15" fmla="*/ 3188400 h 6187444"/>
                <a:gd name="connsiteX16" fmla="*/ 3100685 w 7177436"/>
                <a:gd name="connsiteY16" fmla="*/ 3678012 h 6187444"/>
                <a:gd name="connsiteX17" fmla="*/ 2957281 w 7177436"/>
                <a:gd name="connsiteY17" fmla="*/ 4024220 h 6187444"/>
                <a:gd name="connsiteX18" fmla="*/ 2911722 w 7177436"/>
                <a:gd name="connsiteY18" fmla="*/ 4061809 h 6187444"/>
                <a:gd name="connsiteX19" fmla="*/ 3002153 w 7177436"/>
                <a:gd name="connsiteY19" fmla="*/ 4126074 h 6187444"/>
                <a:gd name="connsiteX20" fmla="*/ 3093376 w 7177436"/>
                <a:gd name="connsiteY20" fmla="*/ 4231413 h 6187444"/>
                <a:gd name="connsiteX21" fmla="*/ 3098519 w 7177436"/>
                <a:gd name="connsiteY21" fmla="*/ 4240889 h 6187444"/>
                <a:gd name="connsiteX22" fmla="*/ 3103663 w 7177436"/>
                <a:gd name="connsiteY22" fmla="*/ 4231413 h 6187444"/>
                <a:gd name="connsiteX23" fmla="*/ 3585965 w 7177436"/>
                <a:gd name="connsiteY23" fmla="*/ 3974975 h 6187444"/>
                <a:gd name="connsiteX24" fmla="*/ 4068268 w 7177436"/>
                <a:gd name="connsiteY24" fmla="*/ 4231413 h 6187444"/>
                <a:gd name="connsiteX25" fmla="*/ 4076164 w 7177436"/>
                <a:gd name="connsiteY25" fmla="*/ 4245961 h 6187444"/>
                <a:gd name="connsiteX26" fmla="*/ 4084061 w 7177436"/>
                <a:gd name="connsiteY26" fmla="*/ 4231413 h 6187444"/>
                <a:gd name="connsiteX27" fmla="*/ 4241165 w 7177436"/>
                <a:gd name="connsiteY27" fmla="*/ 4074309 h 6187444"/>
                <a:gd name="connsiteX28" fmla="*/ 4265111 w 7177436"/>
                <a:gd name="connsiteY28" fmla="*/ 4061312 h 6187444"/>
                <a:gd name="connsiteX29" fmla="*/ 4220155 w 7177436"/>
                <a:gd name="connsiteY29" fmla="*/ 4024220 h 6187444"/>
                <a:gd name="connsiteX30" fmla="*/ 4076751 w 7177436"/>
                <a:gd name="connsiteY30" fmla="*/ 3678012 h 6187444"/>
                <a:gd name="connsiteX31" fmla="*/ 4566363 w 7177436"/>
                <a:gd name="connsiteY31" fmla="*/ 3188400 h 6187444"/>
                <a:gd name="connsiteX32" fmla="*/ 5055975 w 7177436"/>
                <a:gd name="connsiteY32" fmla="*/ 3678012 h 6187444"/>
                <a:gd name="connsiteX33" fmla="*/ 4912571 w 7177436"/>
                <a:gd name="connsiteY33" fmla="*/ 4024220 h 6187444"/>
                <a:gd name="connsiteX34" fmla="*/ 4867615 w 7177436"/>
                <a:gd name="connsiteY34" fmla="*/ 4061312 h 6187444"/>
                <a:gd name="connsiteX35" fmla="*/ 4891562 w 7177436"/>
                <a:gd name="connsiteY35" fmla="*/ 4074309 h 6187444"/>
                <a:gd name="connsiteX36" fmla="*/ 5148000 w 7177436"/>
                <a:gd name="connsiteY36" fmla="*/ 4556612 h 6187444"/>
                <a:gd name="connsiteX37" fmla="*/ 5146625 w 7177436"/>
                <a:gd name="connsiteY37" fmla="*/ 4570249 h 6187444"/>
                <a:gd name="connsiteX38" fmla="*/ 4958600 w 7177436"/>
                <a:gd name="connsiteY38" fmla="*/ 4570249 h 6187444"/>
                <a:gd name="connsiteX39" fmla="*/ 4961353 w 7177436"/>
                <a:gd name="connsiteY39" fmla="*/ 4556612 h 6187444"/>
                <a:gd name="connsiteX40" fmla="*/ 4645968 w 7177436"/>
                <a:gd name="connsiteY40" fmla="*/ 4169647 h 6187444"/>
                <a:gd name="connsiteX41" fmla="*/ 4596132 w 7177436"/>
                <a:gd name="connsiteY41" fmla="*/ 4164623 h 6187444"/>
                <a:gd name="connsiteX42" fmla="*/ 4566363 w 7177436"/>
                <a:gd name="connsiteY42" fmla="*/ 4167624 h 6187444"/>
                <a:gd name="connsiteX43" fmla="*/ 4536594 w 7177436"/>
                <a:gd name="connsiteY43" fmla="*/ 4164623 h 6187444"/>
                <a:gd name="connsiteX44" fmla="*/ 4486759 w 7177436"/>
                <a:gd name="connsiteY44" fmla="*/ 4169647 h 6187444"/>
                <a:gd name="connsiteX45" fmla="*/ 4171373 w 7177436"/>
                <a:gd name="connsiteY45" fmla="*/ 4556612 h 6187444"/>
                <a:gd name="connsiteX46" fmla="*/ 4174126 w 7177436"/>
                <a:gd name="connsiteY46" fmla="*/ 4570249 h 6187444"/>
                <a:gd name="connsiteX47" fmla="*/ 4166742 w 7177436"/>
                <a:gd name="connsiteY47" fmla="*/ 4570249 h 6187444"/>
                <a:gd name="connsiteX48" fmla="*/ 4162929 w 7177436"/>
                <a:gd name="connsiteY48" fmla="*/ 4630691 h 6187444"/>
                <a:gd name="connsiteX49" fmla="*/ 3911164 w 7177436"/>
                <a:gd name="connsiteY49" fmla="*/ 5038915 h 6187444"/>
                <a:gd name="connsiteX50" fmla="*/ 3906556 w 7177436"/>
                <a:gd name="connsiteY50" fmla="*/ 5041416 h 6187444"/>
                <a:gd name="connsiteX51" fmla="*/ 3975245 w 7177436"/>
                <a:gd name="connsiteY51" fmla="*/ 5074305 h 6187444"/>
                <a:gd name="connsiteX52" fmla="*/ 4352143 w 7177436"/>
                <a:gd name="connsiteY52" fmla="*/ 5608871 h 6187444"/>
                <a:gd name="connsiteX53" fmla="*/ 4365798 w 7177436"/>
                <a:gd name="connsiteY53" fmla="*/ 5747903 h 6187444"/>
                <a:gd name="connsiteX54" fmla="*/ 4173601 w 7177436"/>
                <a:gd name="connsiteY54" fmla="*/ 5747903 h 6187444"/>
                <a:gd name="connsiteX55" fmla="*/ 4163832 w 7177436"/>
                <a:gd name="connsiteY55" fmla="*/ 5647609 h 6187444"/>
                <a:gd name="connsiteX56" fmla="*/ 3585966 w 7177436"/>
                <a:gd name="connsiteY56" fmla="*/ 5160175 h 6187444"/>
                <a:gd name="connsiteX57" fmla="*/ 3008101 w 7177436"/>
                <a:gd name="connsiteY57" fmla="*/ 5647609 h 6187444"/>
                <a:gd name="connsiteX58" fmla="*/ 2998332 w 7177436"/>
                <a:gd name="connsiteY58" fmla="*/ 5747903 h 6187444"/>
                <a:gd name="connsiteX59" fmla="*/ 2806135 w 7177436"/>
                <a:gd name="connsiteY59" fmla="*/ 5747903 h 6187444"/>
                <a:gd name="connsiteX60" fmla="*/ 2819790 w 7177436"/>
                <a:gd name="connsiteY60" fmla="*/ 5608871 h 6187444"/>
                <a:gd name="connsiteX61" fmla="*/ 3196688 w 7177436"/>
                <a:gd name="connsiteY61" fmla="*/ 5074305 h 6187444"/>
                <a:gd name="connsiteX62" fmla="*/ 3265375 w 7177436"/>
                <a:gd name="connsiteY62" fmla="*/ 5041416 h 6187444"/>
                <a:gd name="connsiteX63" fmla="*/ 3260767 w 7177436"/>
                <a:gd name="connsiteY63" fmla="*/ 5038915 h 6187444"/>
                <a:gd name="connsiteX64" fmla="*/ 3022640 w 7177436"/>
                <a:gd name="connsiteY64" fmla="*/ 4701972 h 6187444"/>
                <a:gd name="connsiteX65" fmla="*/ 3006046 w 7177436"/>
                <a:gd name="connsiteY65" fmla="*/ 4570249 h 6187444"/>
                <a:gd name="connsiteX66" fmla="*/ 3002751 w 7177436"/>
                <a:gd name="connsiteY66" fmla="*/ 4570249 h 6187444"/>
                <a:gd name="connsiteX67" fmla="*/ 3004780 w 7177436"/>
                <a:gd name="connsiteY67" fmla="*/ 4560199 h 6187444"/>
                <a:gd name="connsiteX68" fmla="*/ 3004328 w 7177436"/>
                <a:gd name="connsiteY68" fmla="*/ 4556612 h 6187444"/>
                <a:gd name="connsiteX69" fmla="*/ 3004916 w 7177436"/>
                <a:gd name="connsiteY69" fmla="*/ 4550779 h 6187444"/>
                <a:gd name="connsiteX70" fmla="*/ 2997491 w 7177436"/>
                <a:gd name="connsiteY70" fmla="*/ 4477120 h 6187444"/>
                <a:gd name="connsiteX71" fmla="*/ 2680894 w 7177436"/>
                <a:gd name="connsiteY71" fmla="*/ 4168341 h 6187444"/>
                <a:gd name="connsiteX72" fmla="*/ 2639865 w 7177436"/>
                <a:gd name="connsiteY72" fmla="*/ 4164721 h 6187444"/>
                <a:gd name="connsiteX73" fmla="*/ 2611073 w 7177436"/>
                <a:gd name="connsiteY73" fmla="*/ 4167624 h 6187444"/>
                <a:gd name="connsiteX74" fmla="*/ 2584076 w 7177436"/>
                <a:gd name="connsiteY74" fmla="*/ 4164902 h 6187444"/>
                <a:gd name="connsiteX75" fmla="*/ 2531581 w 7177436"/>
                <a:gd name="connsiteY75" fmla="*/ 4170194 h 6187444"/>
                <a:gd name="connsiteX76" fmla="*/ 2216642 w 7177436"/>
                <a:gd name="connsiteY76" fmla="*/ 4556612 h 6187444"/>
                <a:gd name="connsiteX77" fmla="*/ 2219396 w 7177436"/>
                <a:gd name="connsiteY77" fmla="*/ 4570249 h 6187444"/>
                <a:gd name="connsiteX78" fmla="*/ 2030811 w 7177436"/>
                <a:gd name="connsiteY78" fmla="*/ 4570249 h 6187444"/>
                <a:gd name="connsiteX79" fmla="*/ 2029436 w 7177436"/>
                <a:gd name="connsiteY79" fmla="*/ 4556612 h 6187444"/>
                <a:gd name="connsiteX80" fmla="*/ 2285874 w 7177436"/>
                <a:gd name="connsiteY80" fmla="*/ 4074309 h 6187444"/>
                <a:gd name="connsiteX81" fmla="*/ 2309821 w 7177436"/>
                <a:gd name="connsiteY81" fmla="*/ 4061312 h 6187444"/>
                <a:gd name="connsiteX82" fmla="*/ 2264865 w 7177436"/>
                <a:gd name="connsiteY82" fmla="*/ 4024220 h 6187444"/>
                <a:gd name="connsiteX83" fmla="*/ 2121461 w 7177436"/>
                <a:gd name="connsiteY83" fmla="*/ 3678012 h 6187444"/>
                <a:gd name="connsiteX84" fmla="*/ 2611073 w 7177436"/>
                <a:gd name="connsiteY84" fmla="*/ 3188400 h 6187444"/>
                <a:gd name="connsiteX85" fmla="*/ 3588718 w 7177436"/>
                <a:gd name="connsiteY85" fmla="*/ 267928 h 6187444"/>
                <a:gd name="connsiteX86" fmla="*/ 234386 w 7177436"/>
                <a:gd name="connsiteY86" fmla="*/ 6051259 h 6187444"/>
                <a:gd name="connsiteX87" fmla="*/ 6943050 w 7177436"/>
                <a:gd name="connsiteY87" fmla="*/ 6051259 h 6187444"/>
                <a:gd name="connsiteX88" fmla="*/ 3588718 w 7177436"/>
                <a:gd name="connsiteY88" fmla="*/ 0 h 6187444"/>
                <a:gd name="connsiteX89" fmla="*/ 7177436 w 7177436"/>
                <a:gd name="connsiteY89" fmla="*/ 6187444 h 6187444"/>
                <a:gd name="connsiteX90" fmla="*/ 0 w 7177436"/>
                <a:gd name="connsiteY90" fmla="*/ 6187444 h 6187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7177436" h="6187444">
                  <a:moveTo>
                    <a:pt x="3585965" y="4180339"/>
                  </a:moveTo>
                  <a:cubicBezTo>
                    <a:pt x="3378155" y="4180339"/>
                    <a:pt x="3209692" y="4348802"/>
                    <a:pt x="3209692" y="4556612"/>
                  </a:cubicBezTo>
                  <a:cubicBezTo>
                    <a:pt x="3209692" y="4764422"/>
                    <a:pt x="3378155" y="4932885"/>
                    <a:pt x="3585965" y="4932885"/>
                  </a:cubicBezTo>
                  <a:cubicBezTo>
                    <a:pt x="3793775" y="4932885"/>
                    <a:pt x="3962238" y="4764422"/>
                    <a:pt x="3962238" y="4556612"/>
                  </a:cubicBezTo>
                  <a:cubicBezTo>
                    <a:pt x="3962238" y="4348802"/>
                    <a:pt x="3793775" y="4180339"/>
                    <a:pt x="3585965" y="4180339"/>
                  </a:cubicBezTo>
                  <a:close/>
                  <a:moveTo>
                    <a:pt x="4566363" y="3386311"/>
                  </a:moveTo>
                  <a:cubicBezTo>
                    <a:pt x="4405261" y="3386311"/>
                    <a:pt x="4274662" y="3516910"/>
                    <a:pt x="4274662" y="3678012"/>
                  </a:cubicBezTo>
                  <a:cubicBezTo>
                    <a:pt x="4274662" y="3839114"/>
                    <a:pt x="4405261" y="3969713"/>
                    <a:pt x="4566363" y="3969713"/>
                  </a:cubicBezTo>
                  <a:cubicBezTo>
                    <a:pt x="4727465" y="3969713"/>
                    <a:pt x="4858064" y="3839114"/>
                    <a:pt x="4858064" y="3678012"/>
                  </a:cubicBezTo>
                  <a:cubicBezTo>
                    <a:pt x="4858064" y="3516910"/>
                    <a:pt x="4727465" y="3386311"/>
                    <a:pt x="4566363" y="3386311"/>
                  </a:cubicBezTo>
                  <a:close/>
                  <a:moveTo>
                    <a:pt x="2611073" y="3386164"/>
                  </a:moveTo>
                  <a:cubicBezTo>
                    <a:pt x="2449890" y="3386164"/>
                    <a:pt x="2319225" y="3516829"/>
                    <a:pt x="2319225" y="3678012"/>
                  </a:cubicBezTo>
                  <a:cubicBezTo>
                    <a:pt x="2319225" y="3839195"/>
                    <a:pt x="2449890" y="3969860"/>
                    <a:pt x="2611073" y="3969860"/>
                  </a:cubicBezTo>
                  <a:cubicBezTo>
                    <a:pt x="2772256" y="3969860"/>
                    <a:pt x="2902921" y="3839195"/>
                    <a:pt x="2902921" y="3678012"/>
                  </a:cubicBezTo>
                  <a:cubicBezTo>
                    <a:pt x="2902921" y="3516829"/>
                    <a:pt x="2772256" y="3386164"/>
                    <a:pt x="2611073" y="3386164"/>
                  </a:cubicBezTo>
                  <a:close/>
                  <a:moveTo>
                    <a:pt x="2611073" y="3188400"/>
                  </a:moveTo>
                  <a:cubicBezTo>
                    <a:pt x="2881478" y="3188400"/>
                    <a:pt x="3100685" y="3407607"/>
                    <a:pt x="3100685" y="3678012"/>
                  </a:cubicBezTo>
                  <a:cubicBezTo>
                    <a:pt x="3100685" y="3813214"/>
                    <a:pt x="3045884" y="3935617"/>
                    <a:pt x="2957281" y="4024220"/>
                  </a:cubicBezTo>
                  <a:lnTo>
                    <a:pt x="2911722" y="4061809"/>
                  </a:lnTo>
                  <a:lnTo>
                    <a:pt x="3002153" y="4126074"/>
                  </a:lnTo>
                  <a:cubicBezTo>
                    <a:pt x="3036583" y="4157367"/>
                    <a:pt x="3067245" y="4192734"/>
                    <a:pt x="3093376" y="4231413"/>
                  </a:cubicBezTo>
                  <a:lnTo>
                    <a:pt x="3098519" y="4240889"/>
                  </a:lnTo>
                  <a:lnTo>
                    <a:pt x="3103663" y="4231413"/>
                  </a:lnTo>
                  <a:cubicBezTo>
                    <a:pt x="3208187" y="4076697"/>
                    <a:pt x="3385197" y="3974975"/>
                    <a:pt x="3585965" y="3974975"/>
                  </a:cubicBezTo>
                  <a:cubicBezTo>
                    <a:pt x="3786733" y="3974975"/>
                    <a:pt x="3963743" y="4076697"/>
                    <a:pt x="4068268" y="4231413"/>
                  </a:cubicBezTo>
                  <a:lnTo>
                    <a:pt x="4076164" y="4245961"/>
                  </a:lnTo>
                  <a:lnTo>
                    <a:pt x="4084061" y="4231413"/>
                  </a:lnTo>
                  <a:cubicBezTo>
                    <a:pt x="4125871" y="4169527"/>
                    <a:pt x="4179278" y="4116119"/>
                    <a:pt x="4241165" y="4074309"/>
                  </a:cubicBezTo>
                  <a:lnTo>
                    <a:pt x="4265111" y="4061312"/>
                  </a:lnTo>
                  <a:lnTo>
                    <a:pt x="4220155" y="4024220"/>
                  </a:lnTo>
                  <a:cubicBezTo>
                    <a:pt x="4131553" y="3935617"/>
                    <a:pt x="4076751" y="3813214"/>
                    <a:pt x="4076751" y="3678012"/>
                  </a:cubicBezTo>
                  <a:cubicBezTo>
                    <a:pt x="4076751" y="3407607"/>
                    <a:pt x="4295958" y="3188400"/>
                    <a:pt x="4566363" y="3188400"/>
                  </a:cubicBezTo>
                  <a:cubicBezTo>
                    <a:pt x="4836768" y="3188400"/>
                    <a:pt x="5055975" y="3407607"/>
                    <a:pt x="5055975" y="3678012"/>
                  </a:cubicBezTo>
                  <a:cubicBezTo>
                    <a:pt x="5055975" y="3813214"/>
                    <a:pt x="5001173" y="3935617"/>
                    <a:pt x="4912571" y="4024220"/>
                  </a:cubicBezTo>
                  <a:lnTo>
                    <a:pt x="4867615" y="4061312"/>
                  </a:lnTo>
                  <a:lnTo>
                    <a:pt x="4891562" y="4074309"/>
                  </a:lnTo>
                  <a:cubicBezTo>
                    <a:pt x="5046278" y="4178834"/>
                    <a:pt x="5148000" y="4355844"/>
                    <a:pt x="5148000" y="4556612"/>
                  </a:cubicBezTo>
                  <a:lnTo>
                    <a:pt x="5146625" y="4570249"/>
                  </a:lnTo>
                  <a:lnTo>
                    <a:pt x="4958600" y="4570249"/>
                  </a:lnTo>
                  <a:lnTo>
                    <a:pt x="4961353" y="4556612"/>
                  </a:lnTo>
                  <a:cubicBezTo>
                    <a:pt x="4961353" y="4365733"/>
                    <a:pt x="4825958" y="4206478"/>
                    <a:pt x="4645968" y="4169647"/>
                  </a:cubicBezTo>
                  <a:lnTo>
                    <a:pt x="4596132" y="4164623"/>
                  </a:lnTo>
                  <a:lnTo>
                    <a:pt x="4566363" y="4167624"/>
                  </a:lnTo>
                  <a:lnTo>
                    <a:pt x="4536594" y="4164623"/>
                  </a:lnTo>
                  <a:lnTo>
                    <a:pt x="4486759" y="4169647"/>
                  </a:lnTo>
                  <a:cubicBezTo>
                    <a:pt x="4306769" y="4206478"/>
                    <a:pt x="4171373" y="4365733"/>
                    <a:pt x="4171373" y="4556612"/>
                  </a:cubicBezTo>
                  <a:lnTo>
                    <a:pt x="4174126" y="4570249"/>
                  </a:lnTo>
                  <a:lnTo>
                    <a:pt x="4166742" y="4570249"/>
                  </a:lnTo>
                  <a:lnTo>
                    <a:pt x="4162929" y="4630691"/>
                  </a:lnTo>
                  <a:cubicBezTo>
                    <a:pt x="4141344" y="4800500"/>
                    <a:pt x="4046541" y="4947455"/>
                    <a:pt x="3911164" y="5038915"/>
                  </a:cubicBezTo>
                  <a:lnTo>
                    <a:pt x="3906556" y="5041416"/>
                  </a:lnTo>
                  <a:lnTo>
                    <a:pt x="3975245" y="5074305"/>
                  </a:lnTo>
                  <a:cubicBezTo>
                    <a:pt x="4166302" y="5187061"/>
                    <a:pt x="4306565" y="5380266"/>
                    <a:pt x="4352143" y="5608871"/>
                  </a:cubicBezTo>
                  <a:lnTo>
                    <a:pt x="4365798" y="5747903"/>
                  </a:lnTo>
                  <a:lnTo>
                    <a:pt x="4173601" y="5747903"/>
                  </a:lnTo>
                  <a:lnTo>
                    <a:pt x="4163832" y="5647609"/>
                  </a:lnTo>
                  <a:cubicBezTo>
                    <a:pt x="4108830" y="5369431"/>
                    <a:pt x="3871011" y="5160175"/>
                    <a:pt x="3585966" y="5160175"/>
                  </a:cubicBezTo>
                  <a:cubicBezTo>
                    <a:pt x="3300922" y="5160175"/>
                    <a:pt x="3063102" y="5369431"/>
                    <a:pt x="3008101" y="5647609"/>
                  </a:cubicBezTo>
                  <a:lnTo>
                    <a:pt x="2998332" y="5747903"/>
                  </a:lnTo>
                  <a:lnTo>
                    <a:pt x="2806135" y="5747903"/>
                  </a:lnTo>
                  <a:lnTo>
                    <a:pt x="2819790" y="5608871"/>
                  </a:lnTo>
                  <a:cubicBezTo>
                    <a:pt x="2865368" y="5380266"/>
                    <a:pt x="3005632" y="5187061"/>
                    <a:pt x="3196688" y="5074305"/>
                  </a:cubicBezTo>
                  <a:lnTo>
                    <a:pt x="3265375" y="5041416"/>
                  </a:lnTo>
                  <a:lnTo>
                    <a:pt x="3260767" y="5038915"/>
                  </a:lnTo>
                  <a:cubicBezTo>
                    <a:pt x="3144729" y="4960521"/>
                    <a:pt x="3058501" y="4841354"/>
                    <a:pt x="3022640" y="4701972"/>
                  </a:cubicBezTo>
                  <a:lnTo>
                    <a:pt x="3006046" y="4570249"/>
                  </a:lnTo>
                  <a:lnTo>
                    <a:pt x="3002751" y="4570249"/>
                  </a:lnTo>
                  <a:lnTo>
                    <a:pt x="3004780" y="4560199"/>
                  </a:lnTo>
                  <a:lnTo>
                    <a:pt x="3004328" y="4556612"/>
                  </a:lnTo>
                  <a:lnTo>
                    <a:pt x="3004916" y="4550779"/>
                  </a:lnTo>
                  <a:lnTo>
                    <a:pt x="2997491" y="4477120"/>
                  </a:lnTo>
                  <a:cubicBezTo>
                    <a:pt x="2965309" y="4319852"/>
                    <a:pt x="2839529" y="4196678"/>
                    <a:pt x="2680894" y="4168341"/>
                  </a:cubicBezTo>
                  <a:lnTo>
                    <a:pt x="2639865" y="4164721"/>
                  </a:lnTo>
                  <a:lnTo>
                    <a:pt x="2611073" y="4167624"/>
                  </a:lnTo>
                  <a:lnTo>
                    <a:pt x="2584076" y="4164902"/>
                  </a:lnTo>
                  <a:lnTo>
                    <a:pt x="2531581" y="4170194"/>
                  </a:lnTo>
                  <a:cubicBezTo>
                    <a:pt x="2351846" y="4206973"/>
                    <a:pt x="2216642" y="4366004"/>
                    <a:pt x="2216642" y="4556612"/>
                  </a:cubicBezTo>
                  <a:lnTo>
                    <a:pt x="2219396" y="4570249"/>
                  </a:lnTo>
                  <a:lnTo>
                    <a:pt x="2030811" y="4570249"/>
                  </a:lnTo>
                  <a:lnTo>
                    <a:pt x="2029436" y="4556612"/>
                  </a:lnTo>
                  <a:cubicBezTo>
                    <a:pt x="2029436" y="4355844"/>
                    <a:pt x="2131158" y="4178834"/>
                    <a:pt x="2285874" y="4074309"/>
                  </a:cubicBezTo>
                  <a:lnTo>
                    <a:pt x="2309821" y="4061312"/>
                  </a:lnTo>
                  <a:lnTo>
                    <a:pt x="2264865" y="4024220"/>
                  </a:lnTo>
                  <a:cubicBezTo>
                    <a:pt x="2176263" y="3935617"/>
                    <a:pt x="2121461" y="3813214"/>
                    <a:pt x="2121461" y="3678012"/>
                  </a:cubicBezTo>
                  <a:cubicBezTo>
                    <a:pt x="2121461" y="3407607"/>
                    <a:pt x="2340668" y="3188400"/>
                    <a:pt x="2611073" y="3188400"/>
                  </a:cubicBezTo>
                  <a:close/>
                  <a:moveTo>
                    <a:pt x="3588718" y="267928"/>
                  </a:moveTo>
                  <a:lnTo>
                    <a:pt x="234386" y="6051259"/>
                  </a:lnTo>
                  <a:lnTo>
                    <a:pt x="6943050" y="6051259"/>
                  </a:lnTo>
                  <a:close/>
                  <a:moveTo>
                    <a:pt x="3588718" y="0"/>
                  </a:moveTo>
                  <a:lnTo>
                    <a:pt x="7177436" y="6187444"/>
                  </a:lnTo>
                  <a:lnTo>
                    <a:pt x="0" y="6187444"/>
                  </a:lnTo>
                  <a:close/>
                </a:path>
              </a:pathLst>
            </a:custGeom>
            <a:solidFill>
              <a:schemeClr val="bg2"/>
            </a:solidFill>
            <a:ln w="152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16" name="Group 15">
            <a:extLst>
              <a:ext uri="{FF2B5EF4-FFF2-40B4-BE49-F238E27FC236}">
                <a16:creationId xmlns:a16="http://schemas.microsoft.com/office/drawing/2014/main" id="{CD5FDC71-3312-45F6-A626-F98BE8618D16}"/>
              </a:ext>
            </a:extLst>
          </p:cNvPr>
          <p:cNvGrpSpPr/>
          <p:nvPr/>
        </p:nvGrpSpPr>
        <p:grpSpPr>
          <a:xfrm>
            <a:off x="2047469" y="3044977"/>
            <a:ext cx="2252738" cy="1026236"/>
            <a:chOff x="2006640" y="2985543"/>
            <a:chExt cx="2208767" cy="1006205"/>
          </a:xfrm>
        </p:grpSpPr>
        <p:sp>
          <p:nvSpPr>
            <p:cNvPr id="380" name="Rectangle 379">
              <a:extLst>
                <a:ext uri="{FF2B5EF4-FFF2-40B4-BE49-F238E27FC236}">
                  <a16:creationId xmlns:a16="http://schemas.microsoft.com/office/drawing/2014/main" id="{1F21591D-4A33-4482-8DE2-86EB94E0E9B5}"/>
                </a:ext>
              </a:extLst>
            </p:cNvPr>
            <p:cNvSpPr/>
            <p:nvPr/>
          </p:nvSpPr>
          <p:spPr>
            <a:xfrm>
              <a:off x="2609997" y="3456473"/>
              <a:ext cx="1605410" cy="535275"/>
            </a:xfrm>
            <a:prstGeom prst="rect">
              <a:avLst/>
            </a:prstGeom>
          </p:spPr>
          <p:txBody>
            <a:bodyPr wrap="square">
              <a:spAutoFit/>
            </a:bodyPr>
            <a:lstStyle/>
            <a:p>
              <a:pPr defTabSz="932293" fontAlgn="base">
                <a:lnSpc>
                  <a:spcPct val="90000"/>
                </a:lnSpc>
                <a:spcBef>
                  <a:spcPts val="600"/>
                </a:spcBef>
                <a:spcAft>
                  <a:spcPct val="0"/>
                </a:spcAft>
              </a:pPr>
              <a:r>
                <a:rPr lang="en-US" sz="1599">
                  <a:solidFill>
                    <a:srgbClr val="353535"/>
                  </a:solidFill>
                  <a:latin typeface="Segoe UI Semilight"/>
                  <a:cs typeface="Segoe UI" pitchFamily="34" charset="0"/>
                </a:rPr>
                <a:t>Business &amp; </a:t>
              </a:r>
              <a:br>
                <a:rPr lang="en-US" sz="1599">
                  <a:solidFill>
                    <a:srgbClr val="353535"/>
                  </a:solidFill>
                  <a:latin typeface="Segoe UI Semilight"/>
                  <a:cs typeface="Segoe UI" pitchFamily="34" charset="0"/>
                </a:rPr>
              </a:br>
              <a:r>
                <a:rPr lang="en-US" sz="1599">
                  <a:solidFill>
                    <a:srgbClr val="353535"/>
                  </a:solidFill>
                  <a:latin typeface="Segoe UI Semilight"/>
                  <a:cs typeface="Segoe UI" pitchFamily="34" charset="0"/>
                </a:rPr>
                <a:t>Government IDs</a:t>
              </a:r>
            </a:p>
          </p:txBody>
        </p:sp>
        <p:grpSp>
          <p:nvGrpSpPr>
            <p:cNvPr id="384" name="Group 383">
              <a:extLst>
                <a:ext uri="{FF2B5EF4-FFF2-40B4-BE49-F238E27FC236}">
                  <a16:creationId xmlns:a16="http://schemas.microsoft.com/office/drawing/2014/main" id="{F100B119-F894-4F65-BF78-D42B7209065D}"/>
                </a:ext>
              </a:extLst>
            </p:cNvPr>
            <p:cNvGrpSpPr/>
            <p:nvPr/>
          </p:nvGrpSpPr>
          <p:grpSpPr>
            <a:xfrm>
              <a:off x="2006640" y="2985543"/>
              <a:ext cx="571179" cy="938556"/>
              <a:chOff x="1975208" y="4687710"/>
              <a:chExt cx="582632" cy="957376"/>
            </a:xfrm>
          </p:grpSpPr>
          <p:grpSp>
            <p:nvGrpSpPr>
              <p:cNvPr id="385" name="Group 384">
                <a:extLst>
                  <a:ext uri="{FF2B5EF4-FFF2-40B4-BE49-F238E27FC236}">
                    <a16:creationId xmlns:a16="http://schemas.microsoft.com/office/drawing/2014/main" id="{C7AEAF22-93E7-415B-BCC3-11BB16D96828}"/>
                  </a:ext>
                </a:extLst>
              </p:cNvPr>
              <p:cNvGrpSpPr/>
              <p:nvPr/>
            </p:nvGrpSpPr>
            <p:grpSpPr>
              <a:xfrm>
                <a:off x="1975208" y="4687710"/>
                <a:ext cx="582632" cy="957376"/>
                <a:chOff x="2397241" y="4380339"/>
                <a:chExt cx="677654" cy="1113516"/>
              </a:xfrm>
            </p:grpSpPr>
            <p:sp>
              <p:nvSpPr>
                <p:cNvPr id="388" name="Freeform: Shape 387">
                  <a:extLst>
                    <a:ext uri="{FF2B5EF4-FFF2-40B4-BE49-F238E27FC236}">
                      <a16:creationId xmlns:a16="http://schemas.microsoft.com/office/drawing/2014/main" id="{47A23CBF-2BE2-4193-9B2E-BB5ACBEB32A7}"/>
                    </a:ext>
                  </a:extLst>
                </p:cNvPr>
                <p:cNvSpPr>
                  <a:spLocks noChangeAspect="1"/>
                </p:cNvSpPr>
                <p:nvPr/>
              </p:nvSpPr>
              <p:spPr bwMode="auto">
                <a:xfrm>
                  <a:off x="2397241" y="4380339"/>
                  <a:ext cx="677654" cy="1113516"/>
                </a:xfrm>
                <a:custGeom>
                  <a:avLst/>
                  <a:gdLst>
                    <a:gd name="connsiteX0" fmla="*/ 767228 w 1947672"/>
                    <a:gd name="connsiteY0" fmla="*/ 197644 h 3200400"/>
                    <a:gd name="connsiteX1" fmla="*/ 699516 w 1947672"/>
                    <a:gd name="connsiteY1" fmla="*/ 265356 h 3200400"/>
                    <a:gd name="connsiteX2" fmla="*/ 699516 w 1947672"/>
                    <a:gd name="connsiteY2" fmla="*/ 276236 h 3200400"/>
                    <a:gd name="connsiteX3" fmla="*/ 767228 w 1947672"/>
                    <a:gd name="connsiteY3" fmla="*/ 343948 h 3200400"/>
                    <a:gd name="connsiteX4" fmla="*/ 1180444 w 1947672"/>
                    <a:gd name="connsiteY4" fmla="*/ 343948 h 3200400"/>
                    <a:gd name="connsiteX5" fmla="*/ 1248156 w 1947672"/>
                    <a:gd name="connsiteY5" fmla="*/ 276236 h 3200400"/>
                    <a:gd name="connsiteX6" fmla="*/ 1248156 w 1947672"/>
                    <a:gd name="connsiteY6" fmla="*/ 265356 h 3200400"/>
                    <a:gd name="connsiteX7" fmla="*/ 1180444 w 1947672"/>
                    <a:gd name="connsiteY7" fmla="*/ 197644 h 3200400"/>
                    <a:gd name="connsiteX8" fmla="*/ 89885 w 1947672"/>
                    <a:gd name="connsiteY8" fmla="*/ 0 h 3200400"/>
                    <a:gd name="connsiteX9" fmla="*/ 1857787 w 1947672"/>
                    <a:gd name="connsiteY9" fmla="*/ 0 h 3200400"/>
                    <a:gd name="connsiteX10" fmla="*/ 1947672 w 1947672"/>
                    <a:gd name="connsiteY10" fmla="*/ 89885 h 3200400"/>
                    <a:gd name="connsiteX11" fmla="*/ 1947672 w 1947672"/>
                    <a:gd name="connsiteY11" fmla="*/ 3110515 h 3200400"/>
                    <a:gd name="connsiteX12" fmla="*/ 1857787 w 1947672"/>
                    <a:gd name="connsiteY12" fmla="*/ 3200400 h 3200400"/>
                    <a:gd name="connsiteX13" fmla="*/ 89885 w 1947672"/>
                    <a:gd name="connsiteY13" fmla="*/ 3200400 h 3200400"/>
                    <a:gd name="connsiteX14" fmla="*/ 0 w 1947672"/>
                    <a:gd name="connsiteY14" fmla="*/ 3110515 h 3200400"/>
                    <a:gd name="connsiteX15" fmla="*/ 0 w 1947672"/>
                    <a:gd name="connsiteY15" fmla="*/ 89885 h 3200400"/>
                    <a:gd name="connsiteX16" fmla="*/ 89885 w 1947672"/>
                    <a:gd name="connsiteY16" fmla="*/ 0 h 320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47672" h="3200400">
                      <a:moveTo>
                        <a:pt x="767228" y="197644"/>
                      </a:moveTo>
                      <a:cubicBezTo>
                        <a:pt x="729832" y="197644"/>
                        <a:pt x="699516" y="227960"/>
                        <a:pt x="699516" y="265356"/>
                      </a:cubicBezTo>
                      <a:lnTo>
                        <a:pt x="699516" y="276236"/>
                      </a:lnTo>
                      <a:cubicBezTo>
                        <a:pt x="699516" y="313632"/>
                        <a:pt x="729832" y="343948"/>
                        <a:pt x="767228" y="343948"/>
                      </a:cubicBezTo>
                      <a:lnTo>
                        <a:pt x="1180444" y="343948"/>
                      </a:lnTo>
                      <a:cubicBezTo>
                        <a:pt x="1217840" y="343948"/>
                        <a:pt x="1248156" y="313632"/>
                        <a:pt x="1248156" y="276236"/>
                      </a:cubicBezTo>
                      <a:lnTo>
                        <a:pt x="1248156" y="265356"/>
                      </a:lnTo>
                      <a:cubicBezTo>
                        <a:pt x="1248156" y="227960"/>
                        <a:pt x="1217840" y="197644"/>
                        <a:pt x="1180444" y="197644"/>
                      </a:cubicBezTo>
                      <a:close/>
                      <a:moveTo>
                        <a:pt x="89885" y="0"/>
                      </a:moveTo>
                      <a:lnTo>
                        <a:pt x="1857787" y="0"/>
                      </a:lnTo>
                      <a:cubicBezTo>
                        <a:pt x="1907429" y="0"/>
                        <a:pt x="1947672" y="40243"/>
                        <a:pt x="1947672" y="89885"/>
                      </a:cubicBezTo>
                      <a:lnTo>
                        <a:pt x="1947672" y="3110515"/>
                      </a:lnTo>
                      <a:cubicBezTo>
                        <a:pt x="1947672" y="3160157"/>
                        <a:pt x="1907429" y="3200400"/>
                        <a:pt x="1857787" y="3200400"/>
                      </a:cubicBezTo>
                      <a:lnTo>
                        <a:pt x="89885" y="3200400"/>
                      </a:lnTo>
                      <a:cubicBezTo>
                        <a:pt x="40243" y="3200400"/>
                        <a:pt x="0" y="3160157"/>
                        <a:pt x="0" y="3110515"/>
                      </a:cubicBezTo>
                      <a:lnTo>
                        <a:pt x="0" y="89885"/>
                      </a:lnTo>
                      <a:cubicBezTo>
                        <a:pt x="0" y="40243"/>
                        <a:pt x="40243" y="0"/>
                        <a:pt x="89885"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89" name="Oval 388">
                  <a:extLst>
                    <a:ext uri="{FF2B5EF4-FFF2-40B4-BE49-F238E27FC236}">
                      <a16:creationId xmlns:a16="http://schemas.microsoft.com/office/drawing/2014/main" id="{452EF527-2FFB-429C-8B04-7D28F427DF38}"/>
                    </a:ext>
                  </a:extLst>
                </p:cNvPr>
                <p:cNvSpPr/>
                <p:nvPr/>
              </p:nvSpPr>
              <p:spPr bwMode="auto">
                <a:xfrm>
                  <a:off x="2539628" y="4595904"/>
                  <a:ext cx="392881" cy="392880"/>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390" name="Group 389">
                  <a:extLst>
                    <a:ext uri="{FF2B5EF4-FFF2-40B4-BE49-F238E27FC236}">
                      <a16:creationId xmlns:a16="http://schemas.microsoft.com/office/drawing/2014/main" id="{B53DD6E8-9328-4580-B872-C9A00013F6FE}"/>
                    </a:ext>
                  </a:extLst>
                </p:cNvPr>
                <p:cNvGrpSpPr/>
                <p:nvPr/>
              </p:nvGrpSpPr>
              <p:grpSpPr>
                <a:xfrm>
                  <a:off x="2620879" y="4640413"/>
                  <a:ext cx="230378" cy="277327"/>
                  <a:chOff x="7132637" y="5315790"/>
                  <a:chExt cx="413352" cy="497591"/>
                </a:xfrm>
              </p:grpSpPr>
              <p:sp>
                <p:nvSpPr>
                  <p:cNvPr id="391" name="Oval 8">
                    <a:extLst>
                      <a:ext uri="{FF2B5EF4-FFF2-40B4-BE49-F238E27FC236}">
                        <a16:creationId xmlns:a16="http://schemas.microsoft.com/office/drawing/2014/main" id="{14316310-7A02-4C55-9AE0-7844555B96A5}"/>
                      </a:ext>
                    </a:extLst>
                  </p:cNvPr>
                  <p:cNvSpPr>
                    <a:spLocks noChangeArrowheads="1"/>
                  </p:cNvSpPr>
                  <p:nvPr/>
                </p:nvSpPr>
                <p:spPr bwMode="auto">
                  <a:xfrm>
                    <a:off x="7192760" y="5315790"/>
                    <a:ext cx="293104" cy="293349"/>
                  </a:xfrm>
                  <a:prstGeom prst="ellipse">
                    <a:avLst/>
                  </a:prstGeom>
                  <a:noFill/>
                  <a:ln w="12700" cap="flat">
                    <a:solidFill>
                      <a:schemeClr val="tx1"/>
                    </a:solidFill>
                    <a:prstDash val="solid"/>
                    <a:miter lim="800000"/>
                    <a:headEnd/>
                    <a:tailEnd/>
                  </a:ln>
                </p:spPr>
                <p:txBody>
                  <a:bodyPr vert="horz" wrap="square" lIns="93247" tIns="46623" rIns="93247" bIns="46623" numCol="1" anchor="t" anchorCtr="0" compatLnSpc="1">
                    <a:prstTxWarp prst="textNoShape">
                      <a:avLst/>
                    </a:prstTxWarp>
                  </a:bodyPr>
                  <a:lstStyle/>
                  <a:p>
                    <a:pPr defTabSz="932563"/>
                    <a:endParaRPr lang="en-US" sz="1836">
                      <a:solidFill>
                        <a:srgbClr val="353535"/>
                      </a:solidFill>
                      <a:latin typeface="Segoe UI Semilight"/>
                    </a:endParaRPr>
                  </a:p>
                </p:txBody>
              </p:sp>
              <p:sp>
                <p:nvSpPr>
                  <p:cNvPr id="392" name="Freeform 9">
                    <a:extLst>
                      <a:ext uri="{FF2B5EF4-FFF2-40B4-BE49-F238E27FC236}">
                        <a16:creationId xmlns:a16="http://schemas.microsoft.com/office/drawing/2014/main" id="{08BF325D-CC60-43AA-96F5-D9974D0C102C}"/>
                      </a:ext>
                    </a:extLst>
                  </p:cNvPr>
                  <p:cNvSpPr>
                    <a:spLocks/>
                  </p:cNvSpPr>
                  <p:nvPr/>
                </p:nvSpPr>
                <p:spPr bwMode="auto">
                  <a:xfrm>
                    <a:off x="7132637" y="5609150"/>
                    <a:ext cx="413352" cy="204231"/>
                  </a:xfrm>
                  <a:custGeom>
                    <a:avLst/>
                    <a:gdLst>
                      <a:gd name="T0" fmla="*/ 56 w 56"/>
                      <a:gd name="T1" fmla="*/ 28 h 28"/>
                      <a:gd name="T2" fmla="*/ 28 w 56"/>
                      <a:gd name="T3" fmla="*/ 0 h 28"/>
                      <a:gd name="T4" fmla="*/ 0 w 56"/>
                      <a:gd name="T5" fmla="*/ 28 h 28"/>
                    </a:gdLst>
                    <a:ahLst/>
                    <a:cxnLst>
                      <a:cxn ang="0">
                        <a:pos x="T0" y="T1"/>
                      </a:cxn>
                      <a:cxn ang="0">
                        <a:pos x="T2" y="T3"/>
                      </a:cxn>
                      <a:cxn ang="0">
                        <a:pos x="T4" y="T5"/>
                      </a:cxn>
                    </a:cxnLst>
                    <a:rect l="0" t="0" r="r" b="b"/>
                    <a:pathLst>
                      <a:path w="56" h="28">
                        <a:moveTo>
                          <a:pt x="56" y="28"/>
                        </a:moveTo>
                        <a:cubicBezTo>
                          <a:pt x="56" y="13"/>
                          <a:pt x="44" y="0"/>
                          <a:pt x="28" y="0"/>
                        </a:cubicBezTo>
                        <a:cubicBezTo>
                          <a:pt x="12" y="0"/>
                          <a:pt x="0" y="13"/>
                          <a:pt x="0" y="28"/>
                        </a:cubicBezTo>
                      </a:path>
                    </a:pathLst>
                  </a:custGeom>
                  <a:noFill/>
                  <a:ln w="12700" cap="flat">
                    <a:solidFill>
                      <a:schemeClr val="tx1"/>
                    </a:solidFill>
                    <a:prstDash val="solid"/>
                    <a:miter lim="800000"/>
                    <a:headEnd/>
                    <a:tailEnd/>
                  </a:ln>
                </p:spPr>
                <p:txBody>
                  <a:bodyPr vert="horz" wrap="square" lIns="93247" tIns="46623" rIns="93247" bIns="46623" numCol="1" anchor="t" anchorCtr="0" compatLnSpc="1">
                    <a:prstTxWarp prst="textNoShape">
                      <a:avLst/>
                    </a:prstTxWarp>
                  </a:bodyPr>
                  <a:lstStyle/>
                  <a:p>
                    <a:pPr defTabSz="932563"/>
                    <a:endParaRPr lang="en-US" sz="1836">
                      <a:solidFill>
                        <a:srgbClr val="353535"/>
                      </a:solidFill>
                      <a:latin typeface="Segoe UI Semilight"/>
                    </a:endParaRPr>
                  </a:p>
                </p:txBody>
              </p:sp>
            </p:grpSp>
          </p:grpSp>
          <p:pic>
            <p:nvPicPr>
              <p:cNvPr id="386" name="Picture 385">
                <a:extLst>
                  <a:ext uri="{FF2B5EF4-FFF2-40B4-BE49-F238E27FC236}">
                    <a16:creationId xmlns:a16="http://schemas.microsoft.com/office/drawing/2014/main" id="{13DFBF32-4392-4D81-8DF5-7B6D30A8CDF0}"/>
                  </a:ext>
                </a:extLst>
              </p:cNvPr>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2168606" y="5288137"/>
                <a:ext cx="195836" cy="195836"/>
              </a:xfrm>
              <a:prstGeom prst="rect">
                <a:avLst/>
              </a:prstGeom>
            </p:spPr>
          </p:pic>
          <p:sp>
            <p:nvSpPr>
              <p:cNvPr id="387" name="TextBox 386">
                <a:extLst>
                  <a:ext uri="{FF2B5EF4-FFF2-40B4-BE49-F238E27FC236}">
                    <a16:creationId xmlns:a16="http://schemas.microsoft.com/office/drawing/2014/main" id="{4EB2C949-C586-4783-929C-C49EF730F2E9}"/>
                  </a:ext>
                </a:extLst>
              </p:cNvPr>
              <p:cNvSpPr txBox="1"/>
              <p:nvPr/>
            </p:nvSpPr>
            <p:spPr>
              <a:xfrm>
                <a:off x="2033099" y="5482185"/>
                <a:ext cx="466850" cy="98894"/>
              </a:xfrm>
              <a:prstGeom prst="rect">
                <a:avLst/>
              </a:prstGeom>
              <a:noFill/>
            </p:spPr>
            <p:txBody>
              <a:bodyPr wrap="square" lIns="0" tIns="0" rIns="0" bIns="0" rtlCol="0">
                <a:spAutoFit/>
              </a:bodyPr>
              <a:lstStyle/>
              <a:p>
                <a:pPr algn="ctr" defTabSz="932563">
                  <a:lnSpc>
                    <a:spcPct val="90000"/>
                  </a:lnSpc>
                  <a:spcAft>
                    <a:spcPts val="600"/>
                  </a:spcAft>
                </a:pPr>
                <a:r>
                  <a:rPr lang="en-US" sz="700">
                    <a:solidFill>
                      <a:srgbClr val="FFFFFF"/>
                    </a:solidFill>
                    <a:latin typeface="Georgia" panose="02040502050405020303" pitchFamily="18" charset="0"/>
                  </a:rPr>
                  <a:t>contoso</a:t>
                </a:r>
              </a:p>
            </p:txBody>
          </p:sp>
        </p:grpSp>
      </p:grpSp>
      <p:grpSp>
        <p:nvGrpSpPr>
          <p:cNvPr id="14" name="Group 13">
            <a:extLst>
              <a:ext uri="{FF2B5EF4-FFF2-40B4-BE49-F238E27FC236}">
                <a16:creationId xmlns:a16="http://schemas.microsoft.com/office/drawing/2014/main" id="{556D0AAD-C95F-4349-B1A8-3DC78891750A}"/>
              </a:ext>
            </a:extLst>
          </p:cNvPr>
          <p:cNvGrpSpPr/>
          <p:nvPr/>
        </p:nvGrpSpPr>
        <p:grpSpPr>
          <a:xfrm>
            <a:off x="2848343" y="2206120"/>
            <a:ext cx="1478908" cy="1099183"/>
            <a:chOff x="3110688" y="1759347"/>
            <a:chExt cx="1450041" cy="1077728"/>
          </a:xfrm>
        </p:grpSpPr>
        <p:sp>
          <p:nvSpPr>
            <p:cNvPr id="304" name="Rectangle 303">
              <a:extLst>
                <a:ext uri="{FF2B5EF4-FFF2-40B4-BE49-F238E27FC236}">
                  <a16:creationId xmlns:a16="http://schemas.microsoft.com/office/drawing/2014/main" id="{70D64B0E-8467-4E8B-95FD-346884FBAA4C}"/>
                </a:ext>
              </a:extLst>
            </p:cNvPr>
            <p:cNvSpPr/>
            <p:nvPr/>
          </p:nvSpPr>
          <p:spPr>
            <a:xfrm>
              <a:off x="3260996" y="1759347"/>
              <a:ext cx="1149424" cy="535275"/>
            </a:xfrm>
            <a:prstGeom prst="rect">
              <a:avLst/>
            </a:prstGeom>
          </p:spPr>
          <p:txBody>
            <a:bodyPr wrap="square">
              <a:spAutoFit/>
            </a:bodyPr>
            <a:lstStyle/>
            <a:p>
              <a:pPr algn="ctr" defTabSz="932293" fontAlgn="base">
                <a:lnSpc>
                  <a:spcPct val="90000"/>
                </a:lnSpc>
                <a:spcBef>
                  <a:spcPts val="600"/>
                </a:spcBef>
                <a:spcAft>
                  <a:spcPct val="0"/>
                </a:spcAft>
              </a:pPr>
              <a:r>
                <a:rPr lang="en-US" sz="1599">
                  <a:solidFill>
                    <a:srgbClr val="353535"/>
                  </a:solidFill>
                  <a:latin typeface="Segoe UI Semilight"/>
                  <a:cs typeface="Segoe UI" pitchFamily="34" charset="0"/>
                </a:rPr>
                <a:t>Any SAML </a:t>
              </a:r>
              <a:br>
                <a:rPr lang="en-US" sz="1599">
                  <a:solidFill>
                    <a:srgbClr val="353535"/>
                  </a:solidFill>
                  <a:latin typeface="Segoe UI Semilight"/>
                  <a:cs typeface="Segoe UI" pitchFamily="34" charset="0"/>
                </a:rPr>
              </a:br>
              <a:r>
                <a:rPr lang="en-US" sz="1599">
                  <a:solidFill>
                    <a:srgbClr val="353535"/>
                  </a:solidFill>
                  <a:latin typeface="Segoe UI Semilight"/>
                  <a:cs typeface="Segoe UI" pitchFamily="34" charset="0"/>
                </a:rPr>
                <a:t>provider</a:t>
              </a:r>
            </a:p>
          </p:txBody>
        </p:sp>
        <p:pic>
          <p:nvPicPr>
            <p:cNvPr id="324" name="Picture 323">
              <a:extLst>
                <a:ext uri="{FF2B5EF4-FFF2-40B4-BE49-F238E27FC236}">
                  <a16:creationId xmlns:a16="http://schemas.microsoft.com/office/drawing/2014/main" id="{AEE72C23-1B20-4E8A-91B2-5A429E3EBF21}"/>
                </a:ext>
              </a:extLst>
            </p:cNvPr>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3110688" y="2218268"/>
              <a:ext cx="1450041" cy="618807"/>
            </a:xfrm>
            <a:prstGeom prst="rect">
              <a:avLst/>
            </a:prstGeom>
          </p:spPr>
        </p:pic>
      </p:grpSp>
      <p:sp>
        <p:nvSpPr>
          <p:cNvPr id="325" name="Rectangle: Rounded Corners 324">
            <a:extLst>
              <a:ext uri="{FF2B5EF4-FFF2-40B4-BE49-F238E27FC236}">
                <a16:creationId xmlns:a16="http://schemas.microsoft.com/office/drawing/2014/main" id="{5D8C814F-72A1-4D39-84EF-ACEA9B7700E1}"/>
              </a:ext>
            </a:extLst>
          </p:cNvPr>
          <p:cNvSpPr/>
          <p:nvPr/>
        </p:nvSpPr>
        <p:spPr bwMode="auto">
          <a:xfrm>
            <a:off x="467184" y="1233512"/>
            <a:ext cx="4075575" cy="3104620"/>
          </a:xfrm>
          <a:prstGeom prst="roundRect">
            <a:avLst>
              <a:gd name="adj" fmla="val 14246"/>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7565" rIns="0" bIns="47565" numCol="1" spcCol="0" rtlCol="0" fromWordArt="0" anchor="ctr" anchorCtr="0" forceAA="0" compatLnSpc="1">
            <a:prstTxWarp prst="textNoShape">
              <a:avLst/>
            </a:prstTxWarp>
            <a:noAutofit/>
          </a:bodyPr>
          <a:lstStyle/>
          <a:p>
            <a:pPr algn="ctr" defTabSz="951028" fontAlgn="base">
              <a:spcBef>
                <a:spcPct val="0"/>
              </a:spcBef>
              <a:spcAft>
                <a:spcPct val="0"/>
              </a:spcAft>
              <a:defRPr/>
            </a:pPr>
            <a:endParaRPr lang="en-US" sz="2040">
              <a:gradFill>
                <a:gsLst>
                  <a:gs pos="0">
                    <a:srgbClr val="353535">
                      <a:alpha val="49000"/>
                    </a:srgbClr>
                  </a:gs>
                  <a:gs pos="100000">
                    <a:srgbClr val="353535">
                      <a:alpha val="49000"/>
                    </a:srgbClr>
                  </a:gs>
                </a:gsLst>
                <a:lin ang="5400000" scaled="0"/>
              </a:gradFill>
              <a:latin typeface="Segoe UI Semilight"/>
            </a:endParaRPr>
          </a:p>
        </p:txBody>
      </p:sp>
      <p:sp useBgFill="1">
        <p:nvSpPr>
          <p:cNvPr id="8" name="Rectangle 7">
            <a:extLst>
              <a:ext uri="{FF2B5EF4-FFF2-40B4-BE49-F238E27FC236}">
                <a16:creationId xmlns:a16="http://schemas.microsoft.com/office/drawing/2014/main" id="{33BEB387-2B12-4E61-B056-FF7A86DC6759}"/>
              </a:ext>
            </a:extLst>
          </p:cNvPr>
          <p:cNvSpPr/>
          <p:nvPr/>
        </p:nvSpPr>
        <p:spPr bwMode="auto">
          <a:xfrm>
            <a:off x="1599884" y="4130295"/>
            <a:ext cx="1810172" cy="515475"/>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26" name="TextBox 325">
            <a:extLst>
              <a:ext uri="{FF2B5EF4-FFF2-40B4-BE49-F238E27FC236}">
                <a16:creationId xmlns:a16="http://schemas.microsoft.com/office/drawing/2014/main" id="{0C700C97-0918-4E8A-BF85-6FB503EF9F40}"/>
              </a:ext>
            </a:extLst>
          </p:cNvPr>
          <p:cNvSpPr txBox="1"/>
          <p:nvPr/>
        </p:nvSpPr>
        <p:spPr>
          <a:xfrm>
            <a:off x="879791" y="4093755"/>
            <a:ext cx="3250359" cy="403433"/>
          </a:xfrm>
          <a:prstGeom prst="rect">
            <a:avLst/>
          </a:prstGeom>
          <a:noFill/>
        </p:spPr>
        <p:txBody>
          <a:bodyPr wrap="square" lIns="0" tIns="0" rIns="0" bIns="0" rtlCol="0" anchor="ctr" anchorCtr="0">
            <a:spAutoFit/>
          </a:bodyPr>
          <a:lstStyle/>
          <a:p>
            <a:pPr algn="ctr" defTabSz="951304">
              <a:lnSpc>
                <a:spcPct val="90000"/>
              </a:lnSpc>
              <a:spcBef>
                <a:spcPct val="0"/>
              </a:spcBef>
              <a:spcAft>
                <a:spcPts val="612"/>
              </a:spcAft>
              <a:defRPr/>
            </a:pPr>
            <a:r>
              <a:rPr lang="en-US" sz="2856">
                <a:ln w="3175">
                  <a:noFill/>
                </a:ln>
                <a:gradFill>
                  <a:gsLst>
                    <a:gs pos="32240">
                      <a:srgbClr val="002050"/>
                    </a:gs>
                    <a:gs pos="59000">
                      <a:srgbClr val="002050"/>
                    </a:gs>
                  </a:gsLst>
                  <a:lin ang="5400000" scaled="0"/>
                </a:gradFill>
                <a:cs typeface="Segoe UI" pitchFamily="34" charset="0"/>
              </a:rPr>
              <a:t>Customers</a:t>
            </a:r>
          </a:p>
        </p:txBody>
      </p:sp>
      <p:sp>
        <p:nvSpPr>
          <p:cNvPr id="327" name="Rectangle: Rounded Corners 326">
            <a:extLst>
              <a:ext uri="{FF2B5EF4-FFF2-40B4-BE49-F238E27FC236}">
                <a16:creationId xmlns:a16="http://schemas.microsoft.com/office/drawing/2014/main" id="{CE94AC3A-7148-4759-B816-EC56D6809720}"/>
              </a:ext>
            </a:extLst>
          </p:cNvPr>
          <p:cNvSpPr/>
          <p:nvPr/>
        </p:nvSpPr>
        <p:spPr bwMode="auto">
          <a:xfrm>
            <a:off x="8269077" y="1249572"/>
            <a:ext cx="3693299" cy="3104620"/>
          </a:xfrm>
          <a:prstGeom prst="roundRect">
            <a:avLst>
              <a:gd name="adj" fmla="val 14246"/>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7565" rIns="0" bIns="47565" numCol="1" spcCol="0" rtlCol="0" fromWordArt="0" anchor="ctr" anchorCtr="0" forceAA="0" compatLnSpc="1">
            <a:prstTxWarp prst="textNoShape">
              <a:avLst/>
            </a:prstTxWarp>
            <a:noAutofit/>
          </a:bodyPr>
          <a:lstStyle/>
          <a:p>
            <a:pPr algn="ctr" defTabSz="951028" fontAlgn="base">
              <a:spcBef>
                <a:spcPct val="0"/>
              </a:spcBef>
              <a:spcAft>
                <a:spcPct val="0"/>
              </a:spcAft>
              <a:defRPr/>
            </a:pPr>
            <a:endParaRPr lang="en-US" sz="2040">
              <a:gradFill>
                <a:gsLst>
                  <a:gs pos="0">
                    <a:srgbClr val="353535">
                      <a:alpha val="49000"/>
                    </a:srgbClr>
                  </a:gs>
                  <a:gs pos="100000">
                    <a:srgbClr val="353535">
                      <a:alpha val="49000"/>
                    </a:srgbClr>
                  </a:gs>
                </a:gsLst>
                <a:lin ang="5400000" scaled="0"/>
              </a:gradFill>
              <a:latin typeface="Segoe UI Semilight"/>
            </a:endParaRPr>
          </a:p>
        </p:txBody>
      </p:sp>
      <p:sp useBgFill="1">
        <p:nvSpPr>
          <p:cNvPr id="328" name="Rectangle 327">
            <a:extLst>
              <a:ext uri="{FF2B5EF4-FFF2-40B4-BE49-F238E27FC236}">
                <a16:creationId xmlns:a16="http://schemas.microsoft.com/office/drawing/2014/main" id="{053DF340-E3A9-4375-B6D1-9CDF41B32111}"/>
              </a:ext>
            </a:extLst>
          </p:cNvPr>
          <p:cNvSpPr/>
          <p:nvPr/>
        </p:nvSpPr>
        <p:spPr bwMode="auto">
          <a:xfrm>
            <a:off x="9409560" y="4146356"/>
            <a:ext cx="1412333" cy="515475"/>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29" name="TextBox 328">
            <a:extLst>
              <a:ext uri="{FF2B5EF4-FFF2-40B4-BE49-F238E27FC236}">
                <a16:creationId xmlns:a16="http://schemas.microsoft.com/office/drawing/2014/main" id="{D953538A-48BC-4B51-AAC2-37C183AB2681}"/>
              </a:ext>
            </a:extLst>
          </p:cNvPr>
          <p:cNvSpPr txBox="1"/>
          <p:nvPr/>
        </p:nvSpPr>
        <p:spPr>
          <a:xfrm>
            <a:off x="8269077" y="4109815"/>
            <a:ext cx="3693299" cy="403433"/>
          </a:xfrm>
          <a:prstGeom prst="rect">
            <a:avLst/>
          </a:prstGeom>
          <a:noFill/>
        </p:spPr>
        <p:txBody>
          <a:bodyPr wrap="square" lIns="0" tIns="0" rIns="0" bIns="0" rtlCol="0" anchor="ctr" anchorCtr="0">
            <a:spAutoFit/>
          </a:bodyPr>
          <a:lstStyle/>
          <a:p>
            <a:pPr algn="ctr" defTabSz="951304">
              <a:lnSpc>
                <a:spcPct val="90000"/>
              </a:lnSpc>
              <a:spcBef>
                <a:spcPct val="0"/>
              </a:spcBef>
              <a:spcAft>
                <a:spcPts val="612"/>
              </a:spcAft>
              <a:defRPr/>
            </a:pPr>
            <a:r>
              <a:rPr lang="en-US" sz="2856">
                <a:ln w="3175">
                  <a:noFill/>
                </a:ln>
                <a:gradFill>
                  <a:gsLst>
                    <a:gs pos="32240">
                      <a:srgbClr val="002050"/>
                    </a:gs>
                    <a:gs pos="59000">
                      <a:srgbClr val="002050"/>
                    </a:gs>
                  </a:gsLst>
                  <a:lin ang="5400000" scaled="0"/>
                </a:gradFill>
                <a:cs typeface="Segoe UI" pitchFamily="34" charset="0"/>
              </a:rPr>
              <a:t>Business</a:t>
            </a:r>
          </a:p>
        </p:txBody>
      </p:sp>
      <p:sp>
        <p:nvSpPr>
          <p:cNvPr id="331" name="Freeform: Shape 330">
            <a:extLst>
              <a:ext uri="{FF2B5EF4-FFF2-40B4-BE49-F238E27FC236}">
                <a16:creationId xmlns:a16="http://schemas.microsoft.com/office/drawing/2014/main" id="{BF7616C2-0922-4259-AB6B-9491D93226DE}"/>
              </a:ext>
            </a:extLst>
          </p:cNvPr>
          <p:cNvSpPr/>
          <p:nvPr/>
        </p:nvSpPr>
        <p:spPr bwMode="auto">
          <a:xfrm rot="13500000">
            <a:off x="9425855" y="2107366"/>
            <a:ext cx="1286641" cy="1155170"/>
          </a:xfrm>
          <a:custGeom>
            <a:avLst/>
            <a:gdLst>
              <a:gd name="connsiteX0" fmla="*/ 1261527 w 1261527"/>
              <a:gd name="connsiteY0" fmla="*/ 1132622 h 1132622"/>
              <a:gd name="connsiteX1" fmla="*/ 629758 w 1261527"/>
              <a:gd name="connsiteY1" fmla="*/ 500853 h 1132622"/>
              <a:gd name="connsiteX2" fmla="*/ 0 w 1261527"/>
              <a:gd name="connsiteY2" fmla="*/ 1130610 h 1132622"/>
              <a:gd name="connsiteX3" fmla="*/ 282653 w 1261527"/>
              <a:gd name="connsiteY3" fmla="*/ 0 h 1132622"/>
              <a:gd name="connsiteX4" fmla="*/ 978372 w 1261527"/>
              <a:gd name="connsiteY4" fmla="*/ 0 h 11326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1527" h="1132622">
                <a:moveTo>
                  <a:pt x="1261527" y="1132622"/>
                </a:moveTo>
                <a:lnTo>
                  <a:pt x="629758" y="500853"/>
                </a:lnTo>
                <a:lnTo>
                  <a:pt x="0" y="1130610"/>
                </a:lnTo>
                <a:lnTo>
                  <a:pt x="282653" y="0"/>
                </a:lnTo>
                <a:lnTo>
                  <a:pt x="978372" y="0"/>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cs typeface="Segoe UI" pitchFamily="34" charset="0"/>
            </a:endParaRPr>
          </a:p>
        </p:txBody>
      </p:sp>
      <p:grpSp>
        <p:nvGrpSpPr>
          <p:cNvPr id="23" name="Group 22">
            <a:extLst>
              <a:ext uri="{FF2B5EF4-FFF2-40B4-BE49-F238E27FC236}">
                <a16:creationId xmlns:a16="http://schemas.microsoft.com/office/drawing/2014/main" id="{F8C122CF-304A-42C6-9150-A393D6049E4A}"/>
              </a:ext>
            </a:extLst>
          </p:cNvPr>
          <p:cNvGrpSpPr/>
          <p:nvPr/>
        </p:nvGrpSpPr>
        <p:grpSpPr>
          <a:xfrm>
            <a:off x="8656658" y="2644352"/>
            <a:ext cx="1494537" cy="1160592"/>
            <a:chOff x="8486826" y="2592737"/>
            <a:chExt cx="1465365" cy="1137939"/>
          </a:xfrm>
        </p:grpSpPr>
        <p:sp>
          <p:nvSpPr>
            <p:cNvPr id="4" name="Rectangle 3">
              <a:extLst>
                <a:ext uri="{FF2B5EF4-FFF2-40B4-BE49-F238E27FC236}">
                  <a16:creationId xmlns:a16="http://schemas.microsoft.com/office/drawing/2014/main" id="{BC466327-2FFC-4797-A004-2DD77222C2E6}"/>
                </a:ext>
              </a:extLst>
            </p:cNvPr>
            <p:cNvSpPr/>
            <p:nvPr/>
          </p:nvSpPr>
          <p:spPr>
            <a:xfrm>
              <a:off x="8486826" y="3416872"/>
              <a:ext cx="631904" cy="313804"/>
            </a:xfrm>
            <a:prstGeom prst="rect">
              <a:avLst/>
            </a:prstGeom>
          </p:spPr>
          <p:txBody>
            <a:bodyPr wrap="none">
              <a:spAutoFit/>
            </a:bodyPr>
            <a:lstStyle/>
            <a:p>
              <a:pPr defTabSz="932293" fontAlgn="base">
                <a:lnSpc>
                  <a:spcPct val="90000"/>
                </a:lnSpc>
                <a:spcBef>
                  <a:spcPts val="600"/>
                </a:spcBef>
                <a:spcAft>
                  <a:spcPct val="0"/>
                </a:spcAft>
              </a:pPr>
              <a:r>
                <a:rPr lang="en-US" sz="1599">
                  <a:solidFill>
                    <a:srgbClr val="353535"/>
                  </a:solidFill>
                  <a:latin typeface="Segoe UI Semilight"/>
                  <a:ea typeface="Segoe UI" pitchFamily="34" charset="0"/>
                  <a:cs typeface="Segoe UI" pitchFamily="34" charset="0"/>
                </a:rPr>
                <a:t>Apps</a:t>
              </a:r>
            </a:p>
          </p:txBody>
        </p:sp>
        <p:grpSp>
          <p:nvGrpSpPr>
            <p:cNvPr id="92" name="Group 91">
              <a:extLst>
                <a:ext uri="{FF2B5EF4-FFF2-40B4-BE49-F238E27FC236}">
                  <a16:creationId xmlns:a16="http://schemas.microsoft.com/office/drawing/2014/main" id="{86FF2B8B-03C3-46EE-85BE-696F0DF303F8}"/>
                </a:ext>
              </a:extLst>
            </p:cNvPr>
            <p:cNvGrpSpPr/>
            <p:nvPr/>
          </p:nvGrpSpPr>
          <p:grpSpPr>
            <a:xfrm flipH="1">
              <a:off x="8525064" y="2592737"/>
              <a:ext cx="1427127" cy="770602"/>
              <a:chOff x="3529673" y="2550102"/>
              <a:chExt cx="1727147" cy="932603"/>
            </a:xfrm>
            <a:solidFill>
              <a:srgbClr val="F2F2F2"/>
            </a:solidFill>
          </p:grpSpPr>
          <p:grpSp>
            <p:nvGrpSpPr>
              <p:cNvPr id="94" name="Group 93">
                <a:extLst>
                  <a:ext uri="{FF2B5EF4-FFF2-40B4-BE49-F238E27FC236}">
                    <a16:creationId xmlns:a16="http://schemas.microsoft.com/office/drawing/2014/main" id="{12D78E3C-5511-4012-A33B-A8C35AB8E63E}"/>
                  </a:ext>
                </a:extLst>
              </p:cNvPr>
              <p:cNvGrpSpPr>
                <a:grpSpLocks noChangeAspect="1"/>
              </p:cNvGrpSpPr>
              <p:nvPr/>
            </p:nvGrpSpPr>
            <p:grpSpPr>
              <a:xfrm>
                <a:off x="4156130" y="2550102"/>
                <a:ext cx="1100690" cy="932603"/>
                <a:chOff x="4947743" y="5339803"/>
                <a:chExt cx="825499" cy="706436"/>
              </a:xfrm>
              <a:grpFill/>
            </p:grpSpPr>
            <p:sp>
              <p:nvSpPr>
                <p:cNvPr id="100" name="Freeform 5">
                  <a:extLst>
                    <a:ext uri="{FF2B5EF4-FFF2-40B4-BE49-F238E27FC236}">
                      <a16:creationId xmlns:a16="http://schemas.microsoft.com/office/drawing/2014/main" id="{5B8B530A-2295-405F-92AD-CED9F6AEEC9F}"/>
                    </a:ext>
                  </a:extLst>
                </p:cNvPr>
                <p:cNvSpPr>
                  <a:spLocks/>
                </p:cNvSpPr>
                <p:nvPr/>
              </p:nvSpPr>
              <p:spPr bwMode="auto">
                <a:xfrm>
                  <a:off x="5217618" y="5870026"/>
                  <a:ext cx="211136" cy="106364"/>
                </a:xfrm>
                <a:custGeom>
                  <a:avLst/>
                  <a:gdLst>
                    <a:gd name="T0" fmla="*/ 42 w 48"/>
                    <a:gd name="T1" fmla="*/ 0 h 24"/>
                    <a:gd name="T2" fmla="*/ 42 w 48"/>
                    <a:gd name="T3" fmla="*/ 11 h 24"/>
                    <a:gd name="T4" fmla="*/ 48 w 48"/>
                    <a:gd name="T5" fmla="*/ 22 h 24"/>
                    <a:gd name="T6" fmla="*/ 45 w 48"/>
                    <a:gd name="T7" fmla="*/ 23 h 24"/>
                    <a:gd name="T8" fmla="*/ 3 w 48"/>
                    <a:gd name="T9" fmla="*/ 23 h 24"/>
                    <a:gd name="T10" fmla="*/ 0 w 48"/>
                    <a:gd name="T11" fmla="*/ 22 h 24"/>
                    <a:gd name="T12" fmla="*/ 6 w 48"/>
                    <a:gd name="T13" fmla="*/ 11 h 24"/>
                    <a:gd name="T14" fmla="*/ 6 w 48"/>
                    <a:gd name="T15" fmla="*/ 0 h 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24">
                      <a:moveTo>
                        <a:pt x="42" y="0"/>
                      </a:moveTo>
                      <a:cubicBezTo>
                        <a:pt x="42" y="11"/>
                        <a:pt x="42" y="11"/>
                        <a:pt x="42" y="11"/>
                      </a:cubicBezTo>
                      <a:cubicBezTo>
                        <a:pt x="48" y="22"/>
                        <a:pt x="48" y="22"/>
                        <a:pt x="48" y="22"/>
                      </a:cubicBezTo>
                      <a:cubicBezTo>
                        <a:pt x="48" y="24"/>
                        <a:pt x="47" y="23"/>
                        <a:pt x="45" y="23"/>
                      </a:cubicBezTo>
                      <a:cubicBezTo>
                        <a:pt x="3" y="23"/>
                        <a:pt x="3" y="23"/>
                        <a:pt x="3" y="23"/>
                      </a:cubicBezTo>
                      <a:cubicBezTo>
                        <a:pt x="1" y="23"/>
                        <a:pt x="0" y="24"/>
                        <a:pt x="0" y="22"/>
                      </a:cubicBezTo>
                      <a:cubicBezTo>
                        <a:pt x="6" y="11"/>
                        <a:pt x="6" y="11"/>
                        <a:pt x="6" y="11"/>
                      </a:cubicBezTo>
                      <a:cubicBezTo>
                        <a:pt x="6" y="0"/>
                        <a:pt x="6" y="0"/>
                        <a:pt x="6" y="0"/>
                      </a:cubicBezTo>
                    </a:path>
                  </a:pathLst>
                </a:custGeom>
                <a:grpFill/>
                <a:ln w="12700" cap="flat">
                  <a:solidFill>
                    <a:schemeClr val="accent4"/>
                  </a:solidFill>
                  <a:prstDash val="solid"/>
                  <a:miter lim="800000"/>
                  <a:headEnd/>
                  <a:tailEnd/>
                </a:ln>
              </p:spPr>
              <p:txBody>
                <a:bodyPr vert="horz" wrap="square" lIns="93247" tIns="46623" rIns="93247" bIns="46623" numCol="1" anchor="t" anchorCtr="0" compatLnSpc="1">
                  <a:prstTxWarp prst="textNoShape">
                    <a:avLst/>
                  </a:prstTxWarp>
                </a:bodyPr>
                <a:lstStyle/>
                <a:p>
                  <a:pPr defTabSz="932563"/>
                  <a:endParaRPr lang="en-US" sz="1836">
                    <a:solidFill>
                      <a:srgbClr val="353535"/>
                    </a:solidFill>
                    <a:latin typeface="Segoe UI Semilight"/>
                  </a:endParaRPr>
                </a:p>
              </p:txBody>
            </p:sp>
            <p:sp>
              <p:nvSpPr>
                <p:cNvPr id="101" name="Freeform 6">
                  <a:extLst>
                    <a:ext uri="{FF2B5EF4-FFF2-40B4-BE49-F238E27FC236}">
                      <a16:creationId xmlns:a16="http://schemas.microsoft.com/office/drawing/2014/main" id="{AAE1349B-DD23-4F2B-A1D6-A08F7F8169E9}"/>
                    </a:ext>
                  </a:extLst>
                </p:cNvPr>
                <p:cNvSpPr>
                  <a:spLocks/>
                </p:cNvSpPr>
                <p:nvPr/>
              </p:nvSpPr>
              <p:spPr bwMode="auto">
                <a:xfrm>
                  <a:off x="4947743" y="5339803"/>
                  <a:ext cx="742950" cy="531812"/>
                </a:xfrm>
                <a:custGeom>
                  <a:avLst/>
                  <a:gdLst>
                    <a:gd name="T0" fmla="*/ 118 w 168"/>
                    <a:gd name="T1" fmla="*/ 120 h 120"/>
                    <a:gd name="T2" fmla="*/ 10 w 168"/>
                    <a:gd name="T3" fmla="*/ 120 h 120"/>
                    <a:gd name="T4" fmla="*/ 0 w 168"/>
                    <a:gd name="T5" fmla="*/ 110 h 120"/>
                    <a:gd name="T6" fmla="*/ 0 w 168"/>
                    <a:gd name="T7" fmla="*/ 10 h 120"/>
                    <a:gd name="T8" fmla="*/ 10 w 168"/>
                    <a:gd name="T9" fmla="*/ 0 h 120"/>
                    <a:gd name="T10" fmla="*/ 158 w 168"/>
                    <a:gd name="T11" fmla="*/ 0 h 120"/>
                    <a:gd name="T12" fmla="*/ 168 w 168"/>
                    <a:gd name="T13" fmla="*/ 10 h 120"/>
                    <a:gd name="T14" fmla="*/ 168 w 168"/>
                    <a:gd name="T15" fmla="*/ 29 h 1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 h="120">
                      <a:moveTo>
                        <a:pt x="118" y="120"/>
                      </a:moveTo>
                      <a:cubicBezTo>
                        <a:pt x="10" y="120"/>
                        <a:pt x="10" y="120"/>
                        <a:pt x="10" y="120"/>
                      </a:cubicBezTo>
                      <a:cubicBezTo>
                        <a:pt x="4" y="120"/>
                        <a:pt x="0" y="115"/>
                        <a:pt x="0" y="110"/>
                      </a:cubicBezTo>
                      <a:cubicBezTo>
                        <a:pt x="0" y="10"/>
                        <a:pt x="0" y="10"/>
                        <a:pt x="0" y="10"/>
                      </a:cubicBezTo>
                      <a:cubicBezTo>
                        <a:pt x="0" y="4"/>
                        <a:pt x="4" y="0"/>
                        <a:pt x="10" y="0"/>
                      </a:cubicBezTo>
                      <a:cubicBezTo>
                        <a:pt x="158" y="0"/>
                        <a:pt x="158" y="0"/>
                        <a:pt x="158" y="0"/>
                      </a:cubicBezTo>
                      <a:cubicBezTo>
                        <a:pt x="164" y="0"/>
                        <a:pt x="168" y="4"/>
                        <a:pt x="168" y="10"/>
                      </a:cubicBezTo>
                      <a:cubicBezTo>
                        <a:pt x="168" y="29"/>
                        <a:pt x="168" y="29"/>
                        <a:pt x="168" y="29"/>
                      </a:cubicBezTo>
                    </a:path>
                  </a:pathLst>
                </a:custGeom>
                <a:grpFill/>
                <a:ln w="12700" cap="flat">
                  <a:solidFill>
                    <a:schemeClr val="accent4"/>
                  </a:solidFill>
                  <a:prstDash val="solid"/>
                  <a:miter lim="800000"/>
                  <a:headEnd/>
                  <a:tailEnd/>
                </a:ln>
              </p:spPr>
              <p:txBody>
                <a:bodyPr vert="horz" wrap="square" lIns="93247" tIns="46623" rIns="93247" bIns="46623" numCol="1" anchor="t" anchorCtr="0" compatLnSpc="1">
                  <a:prstTxWarp prst="textNoShape">
                    <a:avLst/>
                  </a:prstTxWarp>
                </a:bodyPr>
                <a:lstStyle/>
                <a:p>
                  <a:pPr defTabSz="932563"/>
                  <a:endParaRPr lang="en-US" sz="1836">
                    <a:solidFill>
                      <a:srgbClr val="353535"/>
                    </a:solidFill>
                    <a:latin typeface="Segoe UI Semilight"/>
                  </a:endParaRPr>
                </a:p>
              </p:txBody>
            </p:sp>
            <p:sp>
              <p:nvSpPr>
                <p:cNvPr id="102" name="Freeform 7">
                  <a:extLst>
                    <a:ext uri="{FF2B5EF4-FFF2-40B4-BE49-F238E27FC236}">
                      <a16:creationId xmlns:a16="http://schemas.microsoft.com/office/drawing/2014/main" id="{BE618C2D-3CF0-4505-A0F1-E5622A6A4590}"/>
                    </a:ext>
                  </a:extLst>
                </p:cNvPr>
                <p:cNvSpPr>
                  <a:spLocks/>
                </p:cNvSpPr>
                <p:nvPr/>
              </p:nvSpPr>
              <p:spPr bwMode="auto">
                <a:xfrm>
                  <a:off x="4957269" y="5776364"/>
                  <a:ext cx="511173" cy="0"/>
                </a:xfrm>
                <a:custGeom>
                  <a:avLst/>
                  <a:gdLst>
                    <a:gd name="T0" fmla="*/ 0 w 321"/>
                    <a:gd name="T1" fmla="*/ 179 w 321"/>
                    <a:gd name="T2" fmla="*/ 321 w 321"/>
                  </a:gdLst>
                  <a:ahLst/>
                  <a:cxnLst>
                    <a:cxn ang="0">
                      <a:pos x="T0" y="0"/>
                    </a:cxn>
                    <a:cxn ang="0">
                      <a:pos x="T1" y="0"/>
                    </a:cxn>
                    <a:cxn ang="0">
                      <a:pos x="T2" y="0"/>
                    </a:cxn>
                  </a:cxnLst>
                  <a:rect l="0" t="0" r="r" b="b"/>
                  <a:pathLst>
                    <a:path w="321">
                      <a:moveTo>
                        <a:pt x="0" y="0"/>
                      </a:moveTo>
                      <a:lnTo>
                        <a:pt x="179" y="0"/>
                      </a:lnTo>
                      <a:lnTo>
                        <a:pt x="321" y="0"/>
                      </a:lnTo>
                    </a:path>
                  </a:pathLst>
                </a:custGeom>
                <a:grpFill/>
                <a:ln w="12700" cap="flat">
                  <a:solidFill>
                    <a:schemeClr val="accent4"/>
                  </a:solidFill>
                  <a:prstDash val="solid"/>
                  <a:miter lim="800000"/>
                  <a:headEnd/>
                  <a:tailEnd/>
                </a:ln>
              </p:spPr>
              <p:txBody>
                <a:bodyPr vert="horz" wrap="square" lIns="93247" tIns="46623" rIns="93247" bIns="46623" numCol="1" anchor="t" anchorCtr="0" compatLnSpc="1">
                  <a:prstTxWarp prst="textNoShape">
                    <a:avLst/>
                  </a:prstTxWarp>
                </a:bodyPr>
                <a:lstStyle/>
                <a:p>
                  <a:pPr defTabSz="932563"/>
                  <a:endParaRPr lang="en-US" sz="1836">
                    <a:solidFill>
                      <a:srgbClr val="353535"/>
                    </a:solidFill>
                    <a:latin typeface="Segoe UI Semilight"/>
                  </a:endParaRPr>
                </a:p>
              </p:txBody>
            </p:sp>
            <p:sp>
              <p:nvSpPr>
                <p:cNvPr id="103" name="Freeform 8">
                  <a:extLst>
                    <a:ext uri="{FF2B5EF4-FFF2-40B4-BE49-F238E27FC236}">
                      <a16:creationId xmlns:a16="http://schemas.microsoft.com/office/drawing/2014/main" id="{ABFC364D-5289-4BD8-BD53-6C291451C4CC}"/>
                    </a:ext>
                  </a:extLst>
                </p:cNvPr>
                <p:cNvSpPr>
                  <a:spLocks/>
                </p:cNvSpPr>
                <p:nvPr/>
              </p:nvSpPr>
              <p:spPr bwMode="auto">
                <a:xfrm>
                  <a:off x="5468442" y="5466803"/>
                  <a:ext cx="304800" cy="579436"/>
                </a:xfrm>
                <a:custGeom>
                  <a:avLst/>
                  <a:gdLst>
                    <a:gd name="T0" fmla="*/ 69 w 69"/>
                    <a:gd name="T1" fmla="*/ 118 h 131"/>
                    <a:gd name="T2" fmla="*/ 56 w 69"/>
                    <a:gd name="T3" fmla="*/ 131 h 131"/>
                    <a:gd name="T4" fmla="*/ 12 w 69"/>
                    <a:gd name="T5" fmla="*/ 131 h 131"/>
                    <a:gd name="T6" fmla="*/ 0 w 69"/>
                    <a:gd name="T7" fmla="*/ 118 h 131"/>
                    <a:gd name="T8" fmla="*/ 0 w 69"/>
                    <a:gd name="T9" fmla="*/ 13 h 131"/>
                    <a:gd name="T10" fmla="*/ 12 w 69"/>
                    <a:gd name="T11" fmla="*/ 0 h 131"/>
                    <a:gd name="T12" fmla="*/ 56 w 69"/>
                    <a:gd name="T13" fmla="*/ 0 h 131"/>
                    <a:gd name="T14" fmla="*/ 69 w 69"/>
                    <a:gd name="T15" fmla="*/ 13 h 131"/>
                    <a:gd name="T16" fmla="*/ 69 w 69"/>
                    <a:gd name="T17" fmla="*/ 118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131">
                      <a:moveTo>
                        <a:pt x="69" y="118"/>
                      </a:moveTo>
                      <a:cubicBezTo>
                        <a:pt x="69" y="126"/>
                        <a:pt x="64" y="131"/>
                        <a:pt x="56" y="131"/>
                      </a:cubicBezTo>
                      <a:cubicBezTo>
                        <a:pt x="12" y="131"/>
                        <a:pt x="12" y="131"/>
                        <a:pt x="12" y="131"/>
                      </a:cubicBezTo>
                      <a:cubicBezTo>
                        <a:pt x="4" y="131"/>
                        <a:pt x="0" y="126"/>
                        <a:pt x="0" y="118"/>
                      </a:cubicBezTo>
                      <a:cubicBezTo>
                        <a:pt x="0" y="13"/>
                        <a:pt x="0" y="13"/>
                        <a:pt x="0" y="13"/>
                      </a:cubicBezTo>
                      <a:cubicBezTo>
                        <a:pt x="0" y="4"/>
                        <a:pt x="4" y="0"/>
                        <a:pt x="12" y="0"/>
                      </a:cubicBezTo>
                      <a:cubicBezTo>
                        <a:pt x="56" y="0"/>
                        <a:pt x="56" y="0"/>
                        <a:pt x="56" y="0"/>
                      </a:cubicBezTo>
                      <a:cubicBezTo>
                        <a:pt x="64" y="0"/>
                        <a:pt x="69" y="4"/>
                        <a:pt x="69" y="13"/>
                      </a:cubicBezTo>
                      <a:lnTo>
                        <a:pt x="69" y="118"/>
                      </a:lnTo>
                      <a:close/>
                    </a:path>
                  </a:pathLst>
                </a:custGeom>
                <a:grpFill/>
                <a:ln w="12700" cap="flat">
                  <a:solidFill>
                    <a:schemeClr val="accent4"/>
                  </a:solidFill>
                  <a:prstDash val="solid"/>
                  <a:miter lim="800000"/>
                  <a:headEnd/>
                  <a:tailEnd/>
                </a:ln>
              </p:spPr>
              <p:txBody>
                <a:bodyPr vert="horz" wrap="square" lIns="93247" tIns="46623" rIns="93247" bIns="46623" numCol="1" anchor="t" anchorCtr="0" compatLnSpc="1">
                  <a:prstTxWarp prst="textNoShape">
                    <a:avLst/>
                  </a:prstTxWarp>
                </a:bodyPr>
                <a:lstStyle/>
                <a:p>
                  <a:pPr defTabSz="932563"/>
                  <a:endParaRPr lang="en-US" sz="1836">
                    <a:solidFill>
                      <a:srgbClr val="353535"/>
                    </a:solidFill>
                    <a:latin typeface="Segoe UI Semilight"/>
                  </a:endParaRPr>
                </a:p>
              </p:txBody>
            </p:sp>
            <p:sp>
              <p:nvSpPr>
                <p:cNvPr id="104" name="Line 9">
                  <a:extLst>
                    <a:ext uri="{FF2B5EF4-FFF2-40B4-BE49-F238E27FC236}">
                      <a16:creationId xmlns:a16="http://schemas.microsoft.com/office/drawing/2014/main" id="{288BDFAF-9353-46FD-ABF6-47B1D535A836}"/>
                    </a:ext>
                  </a:extLst>
                </p:cNvPr>
                <p:cNvSpPr>
                  <a:spLocks noChangeShapeType="1"/>
                </p:cNvSpPr>
                <p:nvPr/>
              </p:nvSpPr>
              <p:spPr bwMode="auto">
                <a:xfrm flipH="1" flipV="1">
                  <a:off x="5468442" y="5963690"/>
                  <a:ext cx="304800" cy="0"/>
                </a:xfrm>
                <a:prstGeom prst="line">
                  <a:avLst/>
                </a:prstGeom>
                <a:grpFill/>
                <a:ln w="12700" cap="flat">
                  <a:solidFill>
                    <a:schemeClr val="accent4"/>
                  </a:solidFill>
                  <a:prstDash val="solid"/>
                  <a:miter lim="800000"/>
                  <a:headEnd/>
                  <a:tailEnd/>
                </a:ln>
              </p:spPr>
              <p:txBody>
                <a:bodyPr vert="horz" wrap="square" lIns="93247" tIns="46623" rIns="93247" bIns="46623" numCol="1" anchor="t" anchorCtr="0" compatLnSpc="1">
                  <a:prstTxWarp prst="textNoShape">
                    <a:avLst/>
                  </a:prstTxWarp>
                </a:bodyPr>
                <a:lstStyle/>
                <a:p>
                  <a:pPr defTabSz="932563"/>
                  <a:endParaRPr lang="en-US" sz="1836">
                    <a:solidFill>
                      <a:srgbClr val="353535"/>
                    </a:solidFill>
                    <a:latin typeface="Segoe UI Semilight"/>
                  </a:endParaRPr>
                </a:p>
              </p:txBody>
            </p:sp>
            <p:sp>
              <p:nvSpPr>
                <p:cNvPr id="105" name="Line 10">
                  <a:extLst>
                    <a:ext uri="{FF2B5EF4-FFF2-40B4-BE49-F238E27FC236}">
                      <a16:creationId xmlns:a16="http://schemas.microsoft.com/office/drawing/2014/main" id="{244DE579-BBAA-40AC-9AC2-8DC1935677BB}"/>
                    </a:ext>
                  </a:extLst>
                </p:cNvPr>
                <p:cNvSpPr>
                  <a:spLocks noChangeShapeType="1"/>
                </p:cNvSpPr>
                <p:nvPr/>
              </p:nvSpPr>
              <p:spPr bwMode="auto">
                <a:xfrm>
                  <a:off x="5468442" y="5543002"/>
                  <a:ext cx="304800" cy="4763"/>
                </a:xfrm>
                <a:prstGeom prst="line">
                  <a:avLst/>
                </a:prstGeom>
                <a:grpFill/>
                <a:ln w="12700" cap="flat">
                  <a:solidFill>
                    <a:schemeClr val="accent4"/>
                  </a:solidFill>
                  <a:prstDash val="solid"/>
                  <a:miter lim="800000"/>
                  <a:headEnd/>
                  <a:tailEnd/>
                </a:ln>
              </p:spPr>
              <p:txBody>
                <a:bodyPr vert="horz" wrap="square" lIns="93247" tIns="46623" rIns="93247" bIns="46623" numCol="1" anchor="t" anchorCtr="0" compatLnSpc="1">
                  <a:prstTxWarp prst="textNoShape">
                    <a:avLst/>
                  </a:prstTxWarp>
                </a:bodyPr>
                <a:lstStyle/>
                <a:p>
                  <a:pPr defTabSz="932563"/>
                  <a:endParaRPr lang="en-US" sz="1836">
                    <a:solidFill>
                      <a:srgbClr val="353535"/>
                    </a:solidFill>
                    <a:latin typeface="Segoe UI Semilight"/>
                  </a:endParaRPr>
                </a:p>
              </p:txBody>
            </p:sp>
          </p:grpSp>
          <p:grpSp>
            <p:nvGrpSpPr>
              <p:cNvPr id="95" name="Group 94">
                <a:extLst>
                  <a:ext uri="{FF2B5EF4-FFF2-40B4-BE49-F238E27FC236}">
                    <a16:creationId xmlns:a16="http://schemas.microsoft.com/office/drawing/2014/main" id="{932E417A-F622-4578-B057-C0B32CA84EEE}"/>
                  </a:ext>
                </a:extLst>
              </p:cNvPr>
              <p:cNvGrpSpPr/>
              <p:nvPr/>
            </p:nvGrpSpPr>
            <p:grpSpPr>
              <a:xfrm>
                <a:off x="3529673" y="2926609"/>
                <a:ext cx="911334" cy="542544"/>
                <a:chOff x="3779314" y="3034045"/>
                <a:chExt cx="753632" cy="448660"/>
              </a:xfrm>
              <a:grpFill/>
            </p:grpSpPr>
            <p:sp>
              <p:nvSpPr>
                <p:cNvPr id="96" name="Freeform 328">
                  <a:extLst>
                    <a:ext uri="{FF2B5EF4-FFF2-40B4-BE49-F238E27FC236}">
                      <a16:creationId xmlns:a16="http://schemas.microsoft.com/office/drawing/2014/main" id="{18FB3EBF-6445-4C33-B5A7-625679397181}"/>
                    </a:ext>
                  </a:extLst>
                </p:cNvPr>
                <p:cNvSpPr>
                  <a:spLocks/>
                </p:cNvSpPr>
                <p:nvPr/>
              </p:nvSpPr>
              <p:spPr bwMode="auto">
                <a:xfrm>
                  <a:off x="3779314" y="3347814"/>
                  <a:ext cx="753632" cy="134891"/>
                </a:xfrm>
                <a:custGeom>
                  <a:avLst/>
                  <a:gdLst>
                    <a:gd name="T0" fmla="*/ 212 w 257"/>
                    <a:gd name="T1" fmla="*/ 1 h 46"/>
                    <a:gd name="T2" fmla="*/ 257 w 257"/>
                    <a:gd name="T3" fmla="*/ 46 h 46"/>
                    <a:gd name="T4" fmla="*/ 0 w 257"/>
                    <a:gd name="T5" fmla="*/ 46 h 46"/>
                    <a:gd name="T6" fmla="*/ 47 w 257"/>
                    <a:gd name="T7" fmla="*/ 0 h 46"/>
                  </a:gdLst>
                  <a:ahLst/>
                  <a:cxnLst>
                    <a:cxn ang="0">
                      <a:pos x="T0" y="T1"/>
                    </a:cxn>
                    <a:cxn ang="0">
                      <a:pos x="T2" y="T3"/>
                    </a:cxn>
                    <a:cxn ang="0">
                      <a:pos x="T4" y="T5"/>
                    </a:cxn>
                    <a:cxn ang="0">
                      <a:pos x="T6" y="T7"/>
                    </a:cxn>
                  </a:cxnLst>
                  <a:rect l="0" t="0" r="r" b="b"/>
                  <a:pathLst>
                    <a:path w="257" h="46">
                      <a:moveTo>
                        <a:pt x="212" y="1"/>
                      </a:moveTo>
                      <a:lnTo>
                        <a:pt x="257" y="46"/>
                      </a:lnTo>
                      <a:lnTo>
                        <a:pt x="0" y="46"/>
                      </a:lnTo>
                      <a:lnTo>
                        <a:pt x="47" y="0"/>
                      </a:lnTo>
                    </a:path>
                  </a:pathLst>
                </a:custGeom>
                <a:grpFill/>
                <a:ln w="15875">
                  <a:solidFill>
                    <a:schemeClr val="accent4"/>
                  </a:solidFill>
                  <a:headEnd type="none"/>
                  <a:tailEnd type="none"/>
                </a:ln>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Semilight"/>
                  </a:endParaRPr>
                </a:p>
              </p:txBody>
            </p:sp>
            <p:sp>
              <p:nvSpPr>
                <p:cNvPr id="97" name="Rectangle 327">
                  <a:extLst>
                    <a:ext uri="{FF2B5EF4-FFF2-40B4-BE49-F238E27FC236}">
                      <a16:creationId xmlns:a16="http://schemas.microsoft.com/office/drawing/2014/main" id="{AC45B550-92CC-4BCC-9E6C-A00845864255}"/>
                    </a:ext>
                  </a:extLst>
                </p:cNvPr>
                <p:cNvSpPr>
                  <a:spLocks noChangeArrowheads="1"/>
                </p:cNvSpPr>
                <p:nvPr/>
              </p:nvSpPr>
              <p:spPr bwMode="auto">
                <a:xfrm>
                  <a:off x="3905408" y="3034045"/>
                  <a:ext cx="495579" cy="313769"/>
                </a:xfrm>
                <a:prstGeom prst="rect">
                  <a:avLst/>
                </a:prstGeom>
                <a:grpFill/>
                <a:ln w="15875">
                  <a:solidFill>
                    <a:schemeClr val="accent4"/>
                  </a:solidFill>
                  <a:headEnd type="none"/>
                  <a:tailEnd type="none"/>
                </a:ln>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Semilight"/>
                  </a:endParaRPr>
                </a:p>
              </p:txBody>
            </p:sp>
          </p:grpSp>
        </p:grpSp>
      </p:grpSp>
      <p:grpSp>
        <p:nvGrpSpPr>
          <p:cNvPr id="24" name="Group 23">
            <a:extLst>
              <a:ext uri="{FF2B5EF4-FFF2-40B4-BE49-F238E27FC236}">
                <a16:creationId xmlns:a16="http://schemas.microsoft.com/office/drawing/2014/main" id="{3A4ADCA0-7419-49B6-8259-19F898CD1D5A}"/>
              </a:ext>
            </a:extLst>
          </p:cNvPr>
          <p:cNvGrpSpPr/>
          <p:nvPr/>
        </p:nvGrpSpPr>
        <p:grpSpPr>
          <a:xfrm>
            <a:off x="10022693" y="1804983"/>
            <a:ext cx="1568165" cy="1282956"/>
            <a:chOff x="9826198" y="1769752"/>
            <a:chExt cx="1537556" cy="1257914"/>
          </a:xfrm>
        </p:grpSpPr>
        <p:sp>
          <p:nvSpPr>
            <p:cNvPr id="72" name="Rectangle 71">
              <a:extLst>
                <a:ext uri="{FF2B5EF4-FFF2-40B4-BE49-F238E27FC236}">
                  <a16:creationId xmlns:a16="http://schemas.microsoft.com/office/drawing/2014/main" id="{B0809988-0438-45A2-A453-2F45EDDB8967}"/>
                </a:ext>
              </a:extLst>
            </p:cNvPr>
            <p:cNvSpPr/>
            <p:nvPr/>
          </p:nvSpPr>
          <p:spPr>
            <a:xfrm>
              <a:off x="10402657" y="2713862"/>
              <a:ext cx="961097" cy="313804"/>
            </a:xfrm>
            <a:prstGeom prst="rect">
              <a:avLst/>
            </a:prstGeom>
          </p:spPr>
          <p:txBody>
            <a:bodyPr wrap="none">
              <a:spAutoFit/>
            </a:bodyPr>
            <a:lstStyle/>
            <a:p>
              <a:pPr defTabSz="932293" fontAlgn="base">
                <a:lnSpc>
                  <a:spcPct val="90000"/>
                </a:lnSpc>
                <a:spcBef>
                  <a:spcPts val="600"/>
                </a:spcBef>
                <a:spcAft>
                  <a:spcPct val="0"/>
                </a:spcAft>
              </a:pPr>
              <a:r>
                <a:rPr lang="en-US" sz="1599">
                  <a:solidFill>
                    <a:srgbClr val="353535"/>
                  </a:solidFill>
                  <a:latin typeface="Segoe UI Semilight"/>
                  <a:ea typeface="Segoe UI" pitchFamily="34" charset="0"/>
                  <a:cs typeface="Segoe UI" pitchFamily="34" charset="0"/>
                </a:rPr>
                <a:t>Analytics</a:t>
              </a:r>
            </a:p>
          </p:txBody>
        </p:sp>
        <p:grpSp>
          <p:nvGrpSpPr>
            <p:cNvPr id="107" name="Group 106">
              <a:extLst>
                <a:ext uri="{FF2B5EF4-FFF2-40B4-BE49-F238E27FC236}">
                  <a16:creationId xmlns:a16="http://schemas.microsoft.com/office/drawing/2014/main" id="{60E5E84A-E8F3-422D-BC5A-097C7E219F9C}"/>
                </a:ext>
              </a:extLst>
            </p:cNvPr>
            <p:cNvGrpSpPr>
              <a:grpSpLocks noChangeAspect="1"/>
            </p:cNvGrpSpPr>
            <p:nvPr/>
          </p:nvGrpSpPr>
          <p:grpSpPr>
            <a:xfrm>
              <a:off x="9826198" y="1769752"/>
              <a:ext cx="1412448" cy="909790"/>
              <a:chOff x="3437254" y="1704700"/>
              <a:chExt cx="5678424" cy="3657600"/>
            </a:xfrm>
          </p:grpSpPr>
          <p:grpSp>
            <p:nvGrpSpPr>
              <p:cNvPr id="108" name="Group 107">
                <a:extLst>
                  <a:ext uri="{FF2B5EF4-FFF2-40B4-BE49-F238E27FC236}">
                    <a16:creationId xmlns:a16="http://schemas.microsoft.com/office/drawing/2014/main" id="{18C25105-EE9A-4AD8-9492-1A74A73D8167}"/>
                  </a:ext>
                </a:extLst>
              </p:cNvPr>
              <p:cNvGrpSpPr/>
              <p:nvPr/>
            </p:nvGrpSpPr>
            <p:grpSpPr>
              <a:xfrm>
                <a:off x="3691866" y="2308860"/>
                <a:ext cx="1664993" cy="845820"/>
                <a:chOff x="3691866" y="2308860"/>
                <a:chExt cx="1664993" cy="845820"/>
              </a:xfrm>
            </p:grpSpPr>
            <p:sp>
              <p:nvSpPr>
                <p:cNvPr id="294" name="Rectangle 293">
                  <a:extLst>
                    <a:ext uri="{FF2B5EF4-FFF2-40B4-BE49-F238E27FC236}">
                      <a16:creationId xmlns:a16="http://schemas.microsoft.com/office/drawing/2014/main" id="{5DC83FAC-C597-4C30-973D-ACDCAECF2472}"/>
                    </a:ext>
                  </a:extLst>
                </p:cNvPr>
                <p:cNvSpPr/>
                <p:nvPr/>
              </p:nvSpPr>
              <p:spPr bwMode="auto">
                <a:xfrm>
                  <a:off x="3691866" y="2308860"/>
                  <a:ext cx="1664993" cy="845820"/>
                </a:xfrm>
                <a:prstGeom prst="rect">
                  <a:avLst/>
                </a:prstGeom>
                <a:noFill/>
                <a:ln w="381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95" name="Rectangle 294">
                  <a:extLst>
                    <a:ext uri="{FF2B5EF4-FFF2-40B4-BE49-F238E27FC236}">
                      <a16:creationId xmlns:a16="http://schemas.microsoft.com/office/drawing/2014/main" id="{256A6ABE-1B02-4439-A7D1-71DF89A257C4}"/>
                    </a:ext>
                  </a:extLst>
                </p:cNvPr>
                <p:cNvSpPr/>
                <p:nvPr/>
              </p:nvSpPr>
              <p:spPr bwMode="auto">
                <a:xfrm>
                  <a:off x="3770305" y="2364345"/>
                  <a:ext cx="594360" cy="45719"/>
                </a:xfrm>
                <a:prstGeom prst="rect">
                  <a:avLst/>
                </a:prstGeom>
                <a:solidFill>
                  <a:schemeClr val="accent4"/>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96" name="Rectangle 295">
                  <a:extLst>
                    <a:ext uri="{FF2B5EF4-FFF2-40B4-BE49-F238E27FC236}">
                      <a16:creationId xmlns:a16="http://schemas.microsoft.com/office/drawing/2014/main" id="{745350FF-2538-4D90-AA8A-8B5F7C27F09D}"/>
                    </a:ext>
                  </a:extLst>
                </p:cNvPr>
                <p:cNvSpPr/>
                <p:nvPr/>
              </p:nvSpPr>
              <p:spPr bwMode="auto">
                <a:xfrm>
                  <a:off x="3808404" y="2699623"/>
                  <a:ext cx="146304" cy="341233"/>
                </a:xfrm>
                <a:prstGeom prst="rect">
                  <a:avLst/>
                </a:prstGeom>
                <a:solidFill>
                  <a:schemeClr val="accent4"/>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97" name="Rectangle 296">
                  <a:extLst>
                    <a:ext uri="{FF2B5EF4-FFF2-40B4-BE49-F238E27FC236}">
                      <a16:creationId xmlns:a16="http://schemas.microsoft.com/office/drawing/2014/main" id="{35D15048-53D2-45B2-81F7-2B9ADCA8AA04}"/>
                    </a:ext>
                  </a:extLst>
                </p:cNvPr>
                <p:cNvSpPr/>
                <p:nvPr/>
              </p:nvSpPr>
              <p:spPr bwMode="auto">
                <a:xfrm>
                  <a:off x="3989077" y="2783681"/>
                  <a:ext cx="146304" cy="257175"/>
                </a:xfrm>
                <a:prstGeom prst="rect">
                  <a:avLst/>
                </a:prstGeom>
                <a:solidFill>
                  <a:schemeClr val="accent4"/>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98" name="Rectangle 297">
                  <a:extLst>
                    <a:ext uri="{FF2B5EF4-FFF2-40B4-BE49-F238E27FC236}">
                      <a16:creationId xmlns:a16="http://schemas.microsoft.com/office/drawing/2014/main" id="{8EB8E23F-4B4D-4201-82B3-D34BCDF7BF14}"/>
                    </a:ext>
                  </a:extLst>
                </p:cNvPr>
                <p:cNvSpPr/>
                <p:nvPr/>
              </p:nvSpPr>
              <p:spPr bwMode="auto">
                <a:xfrm>
                  <a:off x="4169750" y="2901915"/>
                  <a:ext cx="146304" cy="138941"/>
                </a:xfrm>
                <a:prstGeom prst="rect">
                  <a:avLst/>
                </a:prstGeom>
                <a:solidFill>
                  <a:schemeClr val="accent4"/>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99" name="Rectangle 298">
                  <a:extLst>
                    <a:ext uri="{FF2B5EF4-FFF2-40B4-BE49-F238E27FC236}">
                      <a16:creationId xmlns:a16="http://schemas.microsoft.com/office/drawing/2014/main" id="{16DBCD3D-1C3C-42E0-95B6-965267CE546D}"/>
                    </a:ext>
                  </a:extLst>
                </p:cNvPr>
                <p:cNvSpPr/>
                <p:nvPr/>
              </p:nvSpPr>
              <p:spPr bwMode="auto">
                <a:xfrm>
                  <a:off x="4350423" y="2783681"/>
                  <a:ext cx="146304" cy="257175"/>
                </a:xfrm>
                <a:prstGeom prst="rect">
                  <a:avLst/>
                </a:prstGeom>
                <a:solidFill>
                  <a:schemeClr val="accent4"/>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00" name="Rectangle 299">
                  <a:extLst>
                    <a:ext uri="{FF2B5EF4-FFF2-40B4-BE49-F238E27FC236}">
                      <a16:creationId xmlns:a16="http://schemas.microsoft.com/office/drawing/2014/main" id="{0FAA80F4-606A-428C-9B7D-3571E2B38228}"/>
                    </a:ext>
                  </a:extLst>
                </p:cNvPr>
                <p:cNvSpPr/>
                <p:nvPr/>
              </p:nvSpPr>
              <p:spPr bwMode="auto">
                <a:xfrm>
                  <a:off x="4531096" y="2824163"/>
                  <a:ext cx="146304" cy="216693"/>
                </a:xfrm>
                <a:prstGeom prst="rect">
                  <a:avLst/>
                </a:prstGeom>
                <a:solidFill>
                  <a:schemeClr val="accent4"/>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01" name="Rectangle 300">
                  <a:extLst>
                    <a:ext uri="{FF2B5EF4-FFF2-40B4-BE49-F238E27FC236}">
                      <a16:creationId xmlns:a16="http://schemas.microsoft.com/office/drawing/2014/main" id="{CE0EEB91-8DDC-4421-8EE1-FD5309BF0FB8}"/>
                    </a:ext>
                  </a:extLst>
                </p:cNvPr>
                <p:cNvSpPr/>
                <p:nvPr/>
              </p:nvSpPr>
              <p:spPr bwMode="auto">
                <a:xfrm>
                  <a:off x="4711769" y="2893219"/>
                  <a:ext cx="146304" cy="147637"/>
                </a:xfrm>
                <a:prstGeom prst="rect">
                  <a:avLst/>
                </a:prstGeom>
                <a:solidFill>
                  <a:schemeClr val="accent4"/>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02" name="Rectangle 301">
                  <a:extLst>
                    <a:ext uri="{FF2B5EF4-FFF2-40B4-BE49-F238E27FC236}">
                      <a16:creationId xmlns:a16="http://schemas.microsoft.com/office/drawing/2014/main" id="{7DEA1FB3-E00E-49F2-AB68-F1ED1EF6B578}"/>
                    </a:ext>
                  </a:extLst>
                </p:cNvPr>
                <p:cNvSpPr/>
                <p:nvPr/>
              </p:nvSpPr>
              <p:spPr bwMode="auto">
                <a:xfrm>
                  <a:off x="4892442" y="2569369"/>
                  <a:ext cx="146304" cy="471487"/>
                </a:xfrm>
                <a:prstGeom prst="rect">
                  <a:avLst/>
                </a:prstGeom>
                <a:solidFill>
                  <a:schemeClr val="accent4"/>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03" name="Rectangle 302">
                  <a:extLst>
                    <a:ext uri="{FF2B5EF4-FFF2-40B4-BE49-F238E27FC236}">
                      <a16:creationId xmlns:a16="http://schemas.microsoft.com/office/drawing/2014/main" id="{07F735D5-AB38-453E-A345-0849AFC54C74}"/>
                    </a:ext>
                  </a:extLst>
                </p:cNvPr>
                <p:cNvSpPr/>
                <p:nvPr/>
              </p:nvSpPr>
              <p:spPr bwMode="auto">
                <a:xfrm>
                  <a:off x="5070731" y="2950369"/>
                  <a:ext cx="146304" cy="90487"/>
                </a:xfrm>
                <a:prstGeom prst="rect">
                  <a:avLst/>
                </a:prstGeom>
                <a:solidFill>
                  <a:schemeClr val="bg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109" name="Group 108">
                <a:extLst>
                  <a:ext uri="{FF2B5EF4-FFF2-40B4-BE49-F238E27FC236}">
                    <a16:creationId xmlns:a16="http://schemas.microsoft.com/office/drawing/2014/main" id="{EDB11328-09C7-4E8E-84E1-D1C88E3CD3B5}"/>
                  </a:ext>
                </a:extLst>
              </p:cNvPr>
              <p:cNvGrpSpPr/>
              <p:nvPr/>
            </p:nvGrpSpPr>
            <p:grpSpPr>
              <a:xfrm>
                <a:off x="3755548" y="3354886"/>
                <a:ext cx="1470468" cy="1765691"/>
                <a:chOff x="3755548" y="3354886"/>
                <a:chExt cx="1470468" cy="1765691"/>
              </a:xfrm>
            </p:grpSpPr>
            <p:grpSp>
              <p:nvGrpSpPr>
                <p:cNvPr id="216" name="Group 215">
                  <a:extLst>
                    <a:ext uri="{FF2B5EF4-FFF2-40B4-BE49-F238E27FC236}">
                      <a16:creationId xmlns:a16="http://schemas.microsoft.com/office/drawing/2014/main" id="{723664C5-779C-43D4-89F3-64C0F4C050CC}"/>
                    </a:ext>
                  </a:extLst>
                </p:cNvPr>
                <p:cNvGrpSpPr/>
                <p:nvPr/>
              </p:nvGrpSpPr>
              <p:grpSpPr>
                <a:xfrm>
                  <a:off x="3755548" y="3354886"/>
                  <a:ext cx="1333308" cy="45719"/>
                  <a:chOff x="3755548" y="3354886"/>
                  <a:chExt cx="1333308" cy="45719"/>
                </a:xfrm>
              </p:grpSpPr>
              <p:sp>
                <p:nvSpPr>
                  <p:cNvPr id="292" name="Rectangle 291">
                    <a:extLst>
                      <a:ext uri="{FF2B5EF4-FFF2-40B4-BE49-F238E27FC236}">
                        <a16:creationId xmlns:a16="http://schemas.microsoft.com/office/drawing/2014/main" id="{29895B2B-6608-4413-9A25-E8B3F86145C4}"/>
                      </a:ext>
                    </a:extLst>
                  </p:cNvPr>
                  <p:cNvSpPr/>
                  <p:nvPr/>
                </p:nvSpPr>
                <p:spPr bwMode="auto">
                  <a:xfrm>
                    <a:off x="3755548" y="3354886"/>
                    <a:ext cx="594360" cy="45719"/>
                  </a:xfrm>
                  <a:prstGeom prst="rect">
                    <a:avLst/>
                  </a:prstGeom>
                  <a:solidFill>
                    <a:srgbClr val="C4E5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93" name="Rectangle 292">
                    <a:extLst>
                      <a:ext uri="{FF2B5EF4-FFF2-40B4-BE49-F238E27FC236}">
                        <a16:creationId xmlns:a16="http://schemas.microsoft.com/office/drawing/2014/main" id="{9CFD0D07-D986-4C0E-B05D-A04562BAFC1A}"/>
                      </a:ext>
                    </a:extLst>
                  </p:cNvPr>
                  <p:cNvSpPr/>
                  <p:nvPr/>
                </p:nvSpPr>
                <p:spPr bwMode="auto">
                  <a:xfrm>
                    <a:off x="4631656" y="3354886"/>
                    <a:ext cx="457200" cy="45719"/>
                  </a:xfrm>
                  <a:prstGeom prst="rect">
                    <a:avLst/>
                  </a:prstGeom>
                  <a:solidFill>
                    <a:srgbClr val="C4E5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217" name="Group 216">
                  <a:extLst>
                    <a:ext uri="{FF2B5EF4-FFF2-40B4-BE49-F238E27FC236}">
                      <a16:creationId xmlns:a16="http://schemas.microsoft.com/office/drawing/2014/main" id="{79DD2AC7-A5D8-43A6-92C1-907B45A8503D}"/>
                    </a:ext>
                  </a:extLst>
                </p:cNvPr>
                <p:cNvGrpSpPr/>
                <p:nvPr/>
              </p:nvGrpSpPr>
              <p:grpSpPr>
                <a:xfrm>
                  <a:off x="3755548" y="3758840"/>
                  <a:ext cx="1470468" cy="45719"/>
                  <a:chOff x="3755548" y="3758840"/>
                  <a:chExt cx="1470468" cy="45719"/>
                </a:xfrm>
              </p:grpSpPr>
              <p:sp>
                <p:nvSpPr>
                  <p:cNvPr id="290" name="Rectangle 289">
                    <a:extLst>
                      <a:ext uri="{FF2B5EF4-FFF2-40B4-BE49-F238E27FC236}">
                        <a16:creationId xmlns:a16="http://schemas.microsoft.com/office/drawing/2014/main" id="{463924F3-6A0B-4291-A0F2-CAABD2631B4E}"/>
                      </a:ext>
                    </a:extLst>
                  </p:cNvPr>
                  <p:cNvSpPr/>
                  <p:nvPr/>
                </p:nvSpPr>
                <p:spPr bwMode="auto">
                  <a:xfrm>
                    <a:off x="3755548" y="3758840"/>
                    <a:ext cx="640080" cy="45719"/>
                  </a:xfrm>
                  <a:prstGeom prst="rect">
                    <a:avLst/>
                  </a:prstGeom>
                  <a:solidFill>
                    <a:srgbClr val="C4E5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91" name="Rectangle 290">
                    <a:extLst>
                      <a:ext uri="{FF2B5EF4-FFF2-40B4-BE49-F238E27FC236}">
                        <a16:creationId xmlns:a16="http://schemas.microsoft.com/office/drawing/2014/main" id="{60A6BF1F-1130-4593-A9C4-DDAB29638CC9}"/>
                      </a:ext>
                    </a:extLst>
                  </p:cNvPr>
                  <p:cNvSpPr/>
                  <p:nvPr/>
                </p:nvSpPr>
                <p:spPr bwMode="auto">
                  <a:xfrm>
                    <a:off x="4631656" y="3758840"/>
                    <a:ext cx="594360" cy="45719"/>
                  </a:xfrm>
                  <a:prstGeom prst="rect">
                    <a:avLst/>
                  </a:prstGeom>
                  <a:solidFill>
                    <a:srgbClr val="C4E5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218" name="Group 217">
                  <a:extLst>
                    <a:ext uri="{FF2B5EF4-FFF2-40B4-BE49-F238E27FC236}">
                      <a16:creationId xmlns:a16="http://schemas.microsoft.com/office/drawing/2014/main" id="{FBCFA722-A8E6-4AD2-A9A9-48B363A4B8B2}"/>
                    </a:ext>
                  </a:extLst>
                </p:cNvPr>
                <p:cNvGrpSpPr/>
                <p:nvPr/>
              </p:nvGrpSpPr>
              <p:grpSpPr>
                <a:xfrm>
                  <a:off x="3755548" y="4156616"/>
                  <a:ext cx="1397316" cy="45719"/>
                  <a:chOff x="3755548" y="4156616"/>
                  <a:chExt cx="1397316" cy="45719"/>
                </a:xfrm>
              </p:grpSpPr>
              <p:sp>
                <p:nvSpPr>
                  <p:cNvPr id="288" name="Rectangle 287">
                    <a:extLst>
                      <a:ext uri="{FF2B5EF4-FFF2-40B4-BE49-F238E27FC236}">
                        <a16:creationId xmlns:a16="http://schemas.microsoft.com/office/drawing/2014/main" id="{537FDF2B-3009-4751-8BF0-EB3269140D6A}"/>
                      </a:ext>
                    </a:extLst>
                  </p:cNvPr>
                  <p:cNvSpPr/>
                  <p:nvPr/>
                </p:nvSpPr>
                <p:spPr bwMode="auto">
                  <a:xfrm>
                    <a:off x="3755548" y="4156616"/>
                    <a:ext cx="411480" cy="45719"/>
                  </a:xfrm>
                  <a:prstGeom prst="rect">
                    <a:avLst/>
                  </a:prstGeom>
                  <a:solidFill>
                    <a:srgbClr val="C4E5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89" name="Rectangle 288">
                    <a:extLst>
                      <a:ext uri="{FF2B5EF4-FFF2-40B4-BE49-F238E27FC236}">
                        <a16:creationId xmlns:a16="http://schemas.microsoft.com/office/drawing/2014/main" id="{4193679A-E661-4393-8525-F2651CABC9D9}"/>
                      </a:ext>
                    </a:extLst>
                  </p:cNvPr>
                  <p:cNvSpPr/>
                  <p:nvPr/>
                </p:nvSpPr>
                <p:spPr bwMode="auto">
                  <a:xfrm>
                    <a:off x="4631656" y="4156616"/>
                    <a:ext cx="521208" cy="45719"/>
                  </a:xfrm>
                  <a:prstGeom prst="rect">
                    <a:avLst/>
                  </a:prstGeom>
                  <a:solidFill>
                    <a:srgbClr val="C4E5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219" name="Group 218">
                  <a:extLst>
                    <a:ext uri="{FF2B5EF4-FFF2-40B4-BE49-F238E27FC236}">
                      <a16:creationId xmlns:a16="http://schemas.microsoft.com/office/drawing/2014/main" id="{6E0FDF52-04CC-4110-AD9D-D9C37BE8E637}"/>
                    </a:ext>
                  </a:extLst>
                </p:cNvPr>
                <p:cNvGrpSpPr/>
                <p:nvPr/>
              </p:nvGrpSpPr>
              <p:grpSpPr>
                <a:xfrm>
                  <a:off x="3755548" y="3446404"/>
                  <a:ext cx="1169229" cy="64008"/>
                  <a:chOff x="3755548" y="3446404"/>
                  <a:chExt cx="1169229" cy="64008"/>
                </a:xfrm>
              </p:grpSpPr>
              <p:grpSp>
                <p:nvGrpSpPr>
                  <p:cNvPr id="279" name="Group 278">
                    <a:extLst>
                      <a:ext uri="{FF2B5EF4-FFF2-40B4-BE49-F238E27FC236}">
                        <a16:creationId xmlns:a16="http://schemas.microsoft.com/office/drawing/2014/main" id="{7E141439-D353-40D5-A7D2-3DF688A24328}"/>
                      </a:ext>
                    </a:extLst>
                  </p:cNvPr>
                  <p:cNvGrpSpPr/>
                  <p:nvPr/>
                </p:nvGrpSpPr>
                <p:grpSpPr>
                  <a:xfrm>
                    <a:off x="3755548" y="3446404"/>
                    <a:ext cx="198645" cy="64008"/>
                    <a:chOff x="3756063" y="3446404"/>
                    <a:chExt cx="198645" cy="64008"/>
                  </a:xfrm>
                </p:grpSpPr>
                <p:sp>
                  <p:nvSpPr>
                    <p:cNvPr id="285" name="Rectangle 284">
                      <a:extLst>
                        <a:ext uri="{FF2B5EF4-FFF2-40B4-BE49-F238E27FC236}">
                          <a16:creationId xmlns:a16="http://schemas.microsoft.com/office/drawing/2014/main" id="{43DC6000-F52F-45B0-9264-4B368692E6BB}"/>
                        </a:ext>
                      </a:extLst>
                    </p:cNvPr>
                    <p:cNvSpPr/>
                    <p:nvPr/>
                  </p:nvSpPr>
                  <p:spPr bwMode="auto">
                    <a:xfrm>
                      <a:off x="3756063" y="3446404"/>
                      <a:ext cx="45720"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86" name="Rectangle 285">
                      <a:extLst>
                        <a:ext uri="{FF2B5EF4-FFF2-40B4-BE49-F238E27FC236}">
                          <a16:creationId xmlns:a16="http://schemas.microsoft.com/office/drawing/2014/main" id="{C2208A0E-4F4D-4ED4-9333-3EA11EC23D0C}"/>
                        </a:ext>
                      </a:extLst>
                    </p:cNvPr>
                    <p:cNvSpPr/>
                    <p:nvPr/>
                  </p:nvSpPr>
                  <p:spPr bwMode="auto">
                    <a:xfrm>
                      <a:off x="3837098" y="3446404"/>
                      <a:ext cx="54864"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87" name="Rectangle 286">
                      <a:extLst>
                        <a:ext uri="{FF2B5EF4-FFF2-40B4-BE49-F238E27FC236}">
                          <a16:creationId xmlns:a16="http://schemas.microsoft.com/office/drawing/2014/main" id="{AD7C0D94-8145-4BE9-8289-BF736CE39840}"/>
                        </a:ext>
                      </a:extLst>
                    </p:cNvPr>
                    <p:cNvSpPr/>
                    <p:nvPr/>
                  </p:nvSpPr>
                  <p:spPr bwMode="auto">
                    <a:xfrm>
                      <a:off x="3927276" y="3446404"/>
                      <a:ext cx="27432"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280" name="Group 279">
                    <a:extLst>
                      <a:ext uri="{FF2B5EF4-FFF2-40B4-BE49-F238E27FC236}">
                        <a16:creationId xmlns:a16="http://schemas.microsoft.com/office/drawing/2014/main" id="{27A1A166-450E-4037-8321-A8D2981BACA0}"/>
                      </a:ext>
                    </a:extLst>
                  </p:cNvPr>
                  <p:cNvGrpSpPr/>
                  <p:nvPr/>
                </p:nvGrpSpPr>
                <p:grpSpPr>
                  <a:xfrm>
                    <a:off x="4631656" y="3446404"/>
                    <a:ext cx="293121" cy="64008"/>
                    <a:chOff x="4635062" y="3446404"/>
                    <a:chExt cx="293121" cy="64008"/>
                  </a:xfrm>
                </p:grpSpPr>
                <p:sp>
                  <p:nvSpPr>
                    <p:cNvPr id="281" name="Rectangle 280">
                      <a:extLst>
                        <a:ext uri="{FF2B5EF4-FFF2-40B4-BE49-F238E27FC236}">
                          <a16:creationId xmlns:a16="http://schemas.microsoft.com/office/drawing/2014/main" id="{DCCFC906-431A-441F-B84E-227BE9070334}"/>
                        </a:ext>
                      </a:extLst>
                    </p:cNvPr>
                    <p:cNvSpPr/>
                    <p:nvPr/>
                  </p:nvSpPr>
                  <p:spPr bwMode="auto">
                    <a:xfrm>
                      <a:off x="4705454" y="3446404"/>
                      <a:ext cx="54512"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82" name="Rectangle 281">
                      <a:extLst>
                        <a:ext uri="{FF2B5EF4-FFF2-40B4-BE49-F238E27FC236}">
                          <a16:creationId xmlns:a16="http://schemas.microsoft.com/office/drawing/2014/main" id="{586B0D87-8C05-40B2-A4BD-B8912AD55664}"/>
                        </a:ext>
                      </a:extLst>
                    </p:cNvPr>
                    <p:cNvSpPr/>
                    <p:nvPr/>
                  </p:nvSpPr>
                  <p:spPr bwMode="auto">
                    <a:xfrm>
                      <a:off x="4802926" y="3446404"/>
                      <a:ext cx="54864"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83" name="Rectangle 282">
                      <a:extLst>
                        <a:ext uri="{FF2B5EF4-FFF2-40B4-BE49-F238E27FC236}">
                          <a16:creationId xmlns:a16="http://schemas.microsoft.com/office/drawing/2014/main" id="{C2930B3F-23D5-48AC-9E79-26A351467B4A}"/>
                        </a:ext>
                      </a:extLst>
                    </p:cNvPr>
                    <p:cNvSpPr/>
                    <p:nvPr/>
                  </p:nvSpPr>
                  <p:spPr bwMode="auto">
                    <a:xfrm>
                      <a:off x="4900751" y="3446404"/>
                      <a:ext cx="27432"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84" name="Rectangle 283">
                      <a:extLst>
                        <a:ext uri="{FF2B5EF4-FFF2-40B4-BE49-F238E27FC236}">
                          <a16:creationId xmlns:a16="http://schemas.microsoft.com/office/drawing/2014/main" id="{E2520575-4406-4D5E-B302-90FE1E406769}"/>
                        </a:ext>
                      </a:extLst>
                    </p:cNvPr>
                    <p:cNvSpPr/>
                    <p:nvPr/>
                  </p:nvSpPr>
                  <p:spPr bwMode="auto">
                    <a:xfrm>
                      <a:off x="4635062" y="3446404"/>
                      <a:ext cx="27432"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grpSp>
              <p:nvGrpSpPr>
                <p:cNvPr id="220" name="Group 219">
                  <a:extLst>
                    <a:ext uri="{FF2B5EF4-FFF2-40B4-BE49-F238E27FC236}">
                      <a16:creationId xmlns:a16="http://schemas.microsoft.com/office/drawing/2014/main" id="{A9FA2753-9163-43A3-B2B0-5D0E2DC5A6E5}"/>
                    </a:ext>
                  </a:extLst>
                </p:cNvPr>
                <p:cNvGrpSpPr/>
                <p:nvPr/>
              </p:nvGrpSpPr>
              <p:grpSpPr>
                <a:xfrm>
                  <a:off x="3755548" y="3847814"/>
                  <a:ext cx="1392696" cy="64008"/>
                  <a:chOff x="3755548" y="3847814"/>
                  <a:chExt cx="1392696" cy="64008"/>
                </a:xfrm>
              </p:grpSpPr>
              <p:grpSp>
                <p:nvGrpSpPr>
                  <p:cNvPr id="266" name="Group 265">
                    <a:extLst>
                      <a:ext uri="{FF2B5EF4-FFF2-40B4-BE49-F238E27FC236}">
                        <a16:creationId xmlns:a16="http://schemas.microsoft.com/office/drawing/2014/main" id="{E7CAE37E-73B1-4820-8BF8-9591AC15621E}"/>
                      </a:ext>
                    </a:extLst>
                  </p:cNvPr>
                  <p:cNvGrpSpPr/>
                  <p:nvPr/>
                </p:nvGrpSpPr>
                <p:grpSpPr>
                  <a:xfrm>
                    <a:off x="3755548" y="3847814"/>
                    <a:ext cx="308341" cy="64008"/>
                    <a:chOff x="3755548" y="3846683"/>
                    <a:chExt cx="308341" cy="64008"/>
                  </a:xfrm>
                </p:grpSpPr>
                <p:sp>
                  <p:nvSpPr>
                    <p:cNvPr id="275" name="Rectangle 274">
                      <a:extLst>
                        <a:ext uri="{FF2B5EF4-FFF2-40B4-BE49-F238E27FC236}">
                          <a16:creationId xmlns:a16="http://schemas.microsoft.com/office/drawing/2014/main" id="{6609B9CD-13B2-4926-99A2-F8D1BDC56096}"/>
                        </a:ext>
                      </a:extLst>
                    </p:cNvPr>
                    <p:cNvSpPr/>
                    <p:nvPr/>
                  </p:nvSpPr>
                  <p:spPr bwMode="auto">
                    <a:xfrm>
                      <a:off x="3833944" y="3846683"/>
                      <a:ext cx="45720"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76" name="Rectangle 275">
                      <a:extLst>
                        <a:ext uri="{FF2B5EF4-FFF2-40B4-BE49-F238E27FC236}">
                          <a16:creationId xmlns:a16="http://schemas.microsoft.com/office/drawing/2014/main" id="{04C34A81-B9CC-4669-B508-4AA843C6AE04}"/>
                        </a:ext>
                      </a:extLst>
                    </p:cNvPr>
                    <p:cNvSpPr/>
                    <p:nvPr/>
                  </p:nvSpPr>
                  <p:spPr bwMode="auto">
                    <a:xfrm>
                      <a:off x="3930628" y="3846683"/>
                      <a:ext cx="54864"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77" name="Rectangle 276">
                      <a:extLst>
                        <a:ext uri="{FF2B5EF4-FFF2-40B4-BE49-F238E27FC236}">
                          <a16:creationId xmlns:a16="http://schemas.microsoft.com/office/drawing/2014/main" id="{E6F4CBE2-E522-4749-ABC5-73DB24026C44}"/>
                        </a:ext>
                      </a:extLst>
                    </p:cNvPr>
                    <p:cNvSpPr/>
                    <p:nvPr/>
                  </p:nvSpPr>
                  <p:spPr bwMode="auto">
                    <a:xfrm>
                      <a:off x="4036457" y="3846683"/>
                      <a:ext cx="27432"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78" name="Rectangle 277">
                      <a:extLst>
                        <a:ext uri="{FF2B5EF4-FFF2-40B4-BE49-F238E27FC236}">
                          <a16:creationId xmlns:a16="http://schemas.microsoft.com/office/drawing/2014/main" id="{5042290D-9F8A-4B83-89EF-09EA5F5DA22B}"/>
                        </a:ext>
                      </a:extLst>
                    </p:cNvPr>
                    <p:cNvSpPr/>
                    <p:nvPr/>
                  </p:nvSpPr>
                  <p:spPr bwMode="auto">
                    <a:xfrm>
                      <a:off x="3755548" y="3846683"/>
                      <a:ext cx="27432"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267" name="Group 266">
                    <a:extLst>
                      <a:ext uri="{FF2B5EF4-FFF2-40B4-BE49-F238E27FC236}">
                        <a16:creationId xmlns:a16="http://schemas.microsoft.com/office/drawing/2014/main" id="{49EEAF81-9B0B-4449-B626-18E3E8EBFF75}"/>
                      </a:ext>
                    </a:extLst>
                  </p:cNvPr>
                  <p:cNvGrpSpPr/>
                  <p:nvPr/>
                </p:nvGrpSpPr>
                <p:grpSpPr>
                  <a:xfrm>
                    <a:off x="4631656" y="3847814"/>
                    <a:ext cx="516588" cy="64008"/>
                    <a:chOff x="4636669" y="3846683"/>
                    <a:chExt cx="516588" cy="64008"/>
                  </a:xfrm>
                </p:grpSpPr>
                <p:sp>
                  <p:nvSpPr>
                    <p:cNvPr id="268" name="Rectangle 267">
                      <a:extLst>
                        <a:ext uri="{FF2B5EF4-FFF2-40B4-BE49-F238E27FC236}">
                          <a16:creationId xmlns:a16="http://schemas.microsoft.com/office/drawing/2014/main" id="{68E37ACA-9489-42C6-B074-1D35DBA6367D}"/>
                        </a:ext>
                      </a:extLst>
                    </p:cNvPr>
                    <p:cNvSpPr/>
                    <p:nvPr/>
                  </p:nvSpPr>
                  <p:spPr bwMode="auto">
                    <a:xfrm>
                      <a:off x="4701490" y="3846683"/>
                      <a:ext cx="45720"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9" name="Rectangle 268">
                      <a:extLst>
                        <a:ext uri="{FF2B5EF4-FFF2-40B4-BE49-F238E27FC236}">
                          <a16:creationId xmlns:a16="http://schemas.microsoft.com/office/drawing/2014/main" id="{476E3870-3A7F-4207-88ED-C903D8628687}"/>
                        </a:ext>
                      </a:extLst>
                    </p:cNvPr>
                    <p:cNvSpPr/>
                    <p:nvPr/>
                  </p:nvSpPr>
                  <p:spPr bwMode="auto">
                    <a:xfrm>
                      <a:off x="4784599" y="3846683"/>
                      <a:ext cx="54864"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70" name="Rectangle 269">
                      <a:extLst>
                        <a:ext uri="{FF2B5EF4-FFF2-40B4-BE49-F238E27FC236}">
                          <a16:creationId xmlns:a16="http://schemas.microsoft.com/office/drawing/2014/main" id="{BC15D229-87FB-4F58-9D64-EEB93D06CB1C}"/>
                        </a:ext>
                      </a:extLst>
                    </p:cNvPr>
                    <p:cNvSpPr/>
                    <p:nvPr/>
                  </p:nvSpPr>
                  <p:spPr bwMode="auto">
                    <a:xfrm>
                      <a:off x="4876852" y="3846683"/>
                      <a:ext cx="27432"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71" name="Rectangle 270">
                      <a:extLst>
                        <a:ext uri="{FF2B5EF4-FFF2-40B4-BE49-F238E27FC236}">
                          <a16:creationId xmlns:a16="http://schemas.microsoft.com/office/drawing/2014/main" id="{39F995AB-57C9-49FF-905C-B107796FBBF1}"/>
                        </a:ext>
                      </a:extLst>
                    </p:cNvPr>
                    <p:cNvSpPr/>
                    <p:nvPr/>
                  </p:nvSpPr>
                  <p:spPr bwMode="auto">
                    <a:xfrm>
                      <a:off x="4941673" y="3846683"/>
                      <a:ext cx="54512"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72" name="Rectangle 271">
                      <a:extLst>
                        <a:ext uri="{FF2B5EF4-FFF2-40B4-BE49-F238E27FC236}">
                          <a16:creationId xmlns:a16="http://schemas.microsoft.com/office/drawing/2014/main" id="{D728B64E-FE1E-47AF-A37C-91939E39A2C0}"/>
                        </a:ext>
                      </a:extLst>
                    </p:cNvPr>
                    <p:cNvSpPr/>
                    <p:nvPr/>
                  </p:nvSpPr>
                  <p:spPr bwMode="auto">
                    <a:xfrm>
                      <a:off x="5033574" y="3846683"/>
                      <a:ext cx="54864"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73" name="Rectangle 272">
                      <a:extLst>
                        <a:ext uri="{FF2B5EF4-FFF2-40B4-BE49-F238E27FC236}">
                          <a16:creationId xmlns:a16="http://schemas.microsoft.com/office/drawing/2014/main" id="{1A520BAA-CC57-4F42-A93F-2FE2A7852CAF}"/>
                        </a:ext>
                      </a:extLst>
                    </p:cNvPr>
                    <p:cNvSpPr/>
                    <p:nvPr/>
                  </p:nvSpPr>
                  <p:spPr bwMode="auto">
                    <a:xfrm>
                      <a:off x="5125825" y="3846683"/>
                      <a:ext cx="27432"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74" name="Rectangle 273">
                      <a:extLst>
                        <a:ext uri="{FF2B5EF4-FFF2-40B4-BE49-F238E27FC236}">
                          <a16:creationId xmlns:a16="http://schemas.microsoft.com/office/drawing/2014/main" id="{7EB7884D-074F-4FC5-9F72-1279C8BC5127}"/>
                        </a:ext>
                      </a:extLst>
                    </p:cNvPr>
                    <p:cNvSpPr/>
                    <p:nvPr/>
                  </p:nvSpPr>
                  <p:spPr bwMode="auto">
                    <a:xfrm>
                      <a:off x="4636669" y="3846683"/>
                      <a:ext cx="27432"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grpSp>
              <p:nvGrpSpPr>
                <p:cNvPr id="221" name="Group 220">
                  <a:extLst>
                    <a:ext uri="{FF2B5EF4-FFF2-40B4-BE49-F238E27FC236}">
                      <a16:creationId xmlns:a16="http://schemas.microsoft.com/office/drawing/2014/main" id="{CCBC483C-9D37-4924-93E8-65D05F1534C3}"/>
                    </a:ext>
                  </a:extLst>
                </p:cNvPr>
                <p:cNvGrpSpPr/>
                <p:nvPr/>
              </p:nvGrpSpPr>
              <p:grpSpPr>
                <a:xfrm>
                  <a:off x="3755548" y="4254422"/>
                  <a:ext cx="1067913" cy="64008"/>
                  <a:chOff x="3755548" y="4254422"/>
                  <a:chExt cx="1067913" cy="64008"/>
                </a:xfrm>
              </p:grpSpPr>
              <p:grpSp>
                <p:nvGrpSpPr>
                  <p:cNvPr id="258" name="Group 257">
                    <a:extLst>
                      <a:ext uri="{FF2B5EF4-FFF2-40B4-BE49-F238E27FC236}">
                        <a16:creationId xmlns:a16="http://schemas.microsoft.com/office/drawing/2014/main" id="{B669E114-F81A-444E-98CE-46E9EBC36516}"/>
                      </a:ext>
                    </a:extLst>
                  </p:cNvPr>
                  <p:cNvGrpSpPr/>
                  <p:nvPr/>
                </p:nvGrpSpPr>
                <p:grpSpPr>
                  <a:xfrm>
                    <a:off x="3755548" y="4254422"/>
                    <a:ext cx="191805" cy="64008"/>
                    <a:chOff x="3755548" y="4257359"/>
                    <a:chExt cx="191805" cy="64008"/>
                  </a:xfrm>
                </p:grpSpPr>
                <p:sp>
                  <p:nvSpPr>
                    <p:cNvPr id="263" name="Rectangle 262">
                      <a:extLst>
                        <a:ext uri="{FF2B5EF4-FFF2-40B4-BE49-F238E27FC236}">
                          <a16:creationId xmlns:a16="http://schemas.microsoft.com/office/drawing/2014/main" id="{CCB2F8A3-1DB1-490A-95E4-A20D6971EE0E}"/>
                        </a:ext>
                      </a:extLst>
                    </p:cNvPr>
                    <p:cNvSpPr/>
                    <p:nvPr/>
                  </p:nvSpPr>
                  <p:spPr bwMode="auto">
                    <a:xfrm>
                      <a:off x="3828590" y="4257359"/>
                      <a:ext cx="45720"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4" name="Rectangle 263">
                      <a:extLst>
                        <a:ext uri="{FF2B5EF4-FFF2-40B4-BE49-F238E27FC236}">
                          <a16:creationId xmlns:a16="http://schemas.microsoft.com/office/drawing/2014/main" id="{3E586115-77FF-4FCB-BDA3-3FFD3FB79C9A}"/>
                        </a:ext>
                      </a:extLst>
                    </p:cNvPr>
                    <p:cNvSpPr/>
                    <p:nvPr/>
                  </p:nvSpPr>
                  <p:spPr bwMode="auto">
                    <a:xfrm>
                      <a:off x="3919921" y="4257359"/>
                      <a:ext cx="27432"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5" name="Rectangle 264">
                      <a:extLst>
                        <a:ext uri="{FF2B5EF4-FFF2-40B4-BE49-F238E27FC236}">
                          <a16:creationId xmlns:a16="http://schemas.microsoft.com/office/drawing/2014/main" id="{67EA9880-32FB-47CA-B39C-55AB0541140A}"/>
                        </a:ext>
                      </a:extLst>
                    </p:cNvPr>
                    <p:cNvSpPr/>
                    <p:nvPr/>
                  </p:nvSpPr>
                  <p:spPr bwMode="auto">
                    <a:xfrm>
                      <a:off x="3755548" y="4257359"/>
                      <a:ext cx="27432"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259" name="Group 258">
                    <a:extLst>
                      <a:ext uri="{FF2B5EF4-FFF2-40B4-BE49-F238E27FC236}">
                        <a16:creationId xmlns:a16="http://schemas.microsoft.com/office/drawing/2014/main" id="{F6233189-36E9-4867-B355-2BE6FF3EE94F}"/>
                      </a:ext>
                    </a:extLst>
                  </p:cNvPr>
                  <p:cNvGrpSpPr/>
                  <p:nvPr/>
                </p:nvGrpSpPr>
                <p:grpSpPr>
                  <a:xfrm>
                    <a:off x="4631656" y="4254422"/>
                    <a:ext cx="191805" cy="64008"/>
                    <a:chOff x="4631656" y="4257359"/>
                    <a:chExt cx="191805" cy="64008"/>
                  </a:xfrm>
                </p:grpSpPr>
                <p:sp>
                  <p:nvSpPr>
                    <p:cNvPr id="260" name="Rectangle 259">
                      <a:extLst>
                        <a:ext uri="{FF2B5EF4-FFF2-40B4-BE49-F238E27FC236}">
                          <a16:creationId xmlns:a16="http://schemas.microsoft.com/office/drawing/2014/main" id="{7E0AADAB-22AF-410D-80B2-9F0A8CE7A610}"/>
                        </a:ext>
                      </a:extLst>
                    </p:cNvPr>
                    <p:cNvSpPr/>
                    <p:nvPr/>
                  </p:nvSpPr>
                  <p:spPr bwMode="auto">
                    <a:xfrm>
                      <a:off x="4704698" y="4257359"/>
                      <a:ext cx="45720"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1" name="Rectangle 260">
                      <a:extLst>
                        <a:ext uri="{FF2B5EF4-FFF2-40B4-BE49-F238E27FC236}">
                          <a16:creationId xmlns:a16="http://schemas.microsoft.com/office/drawing/2014/main" id="{D8EBAAC5-D1E4-4CE7-94EB-9F42DB6EA192}"/>
                        </a:ext>
                      </a:extLst>
                    </p:cNvPr>
                    <p:cNvSpPr/>
                    <p:nvPr/>
                  </p:nvSpPr>
                  <p:spPr bwMode="auto">
                    <a:xfrm>
                      <a:off x="4796029" y="4257359"/>
                      <a:ext cx="27432"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2" name="Rectangle 261">
                      <a:extLst>
                        <a:ext uri="{FF2B5EF4-FFF2-40B4-BE49-F238E27FC236}">
                          <a16:creationId xmlns:a16="http://schemas.microsoft.com/office/drawing/2014/main" id="{F56A058A-DE1A-42BB-A7F9-A6B8F5717EB4}"/>
                        </a:ext>
                      </a:extLst>
                    </p:cNvPr>
                    <p:cNvSpPr/>
                    <p:nvPr/>
                  </p:nvSpPr>
                  <p:spPr bwMode="auto">
                    <a:xfrm>
                      <a:off x="4631656" y="4257359"/>
                      <a:ext cx="27432"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grpSp>
              <p:nvGrpSpPr>
                <p:cNvPr id="222" name="Group 221">
                  <a:extLst>
                    <a:ext uri="{FF2B5EF4-FFF2-40B4-BE49-F238E27FC236}">
                      <a16:creationId xmlns:a16="http://schemas.microsoft.com/office/drawing/2014/main" id="{9E57A42E-6F87-4EE3-8F76-2D98886BAD59}"/>
                    </a:ext>
                  </a:extLst>
                </p:cNvPr>
                <p:cNvGrpSpPr/>
                <p:nvPr/>
              </p:nvGrpSpPr>
              <p:grpSpPr>
                <a:xfrm>
                  <a:off x="3755548" y="4560882"/>
                  <a:ext cx="1333308" cy="45719"/>
                  <a:chOff x="3755548" y="4560882"/>
                  <a:chExt cx="1333308" cy="45719"/>
                </a:xfrm>
              </p:grpSpPr>
              <p:sp>
                <p:nvSpPr>
                  <p:cNvPr id="256" name="Rectangle 255">
                    <a:extLst>
                      <a:ext uri="{FF2B5EF4-FFF2-40B4-BE49-F238E27FC236}">
                        <a16:creationId xmlns:a16="http://schemas.microsoft.com/office/drawing/2014/main" id="{81183887-51DF-4A83-B5E0-935CCDBD06D9}"/>
                      </a:ext>
                    </a:extLst>
                  </p:cNvPr>
                  <p:cNvSpPr/>
                  <p:nvPr/>
                </p:nvSpPr>
                <p:spPr bwMode="auto">
                  <a:xfrm>
                    <a:off x="3755548" y="4560882"/>
                    <a:ext cx="585216" cy="45719"/>
                  </a:xfrm>
                  <a:prstGeom prst="rect">
                    <a:avLst/>
                  </a:prstGeom>
                  <a:solidFill>
                    <a:srgbClr val="C4E5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7" name="Rectangle 256">
                    <a:extLst>
                      <a:ext uri="{FF2B5EF4-FFF2-40B4-BE49-F238E27FC236}">
                        <a16:creationId xmlns:a16="http://schemas.microsoft.com/office/drawing/2014/main" id="{BE8AE21A-4562-4478-8C74-25CF08C7B764}"/>
                      </a:ext>
                    </a:extLst>
                  </p:cNvPr>
                  <p:cNvSpPr/>
                  <p:nvPr/>
                </p:nvSpPr>
                <p:spPr bwMode="auto">
                  <a:xfrm>
                    <a:off x="4631656" y="4560882"/>
                    <a:ext cx="457200" cy="45719"/>
                  </a:xfrm>
                  <a:prstGeom prst="rect">
                    <a:avLst/>
                  </a:prstGeom>
                  <a:solidFill>
                    <a:srgbClr val="C4E5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223" name="Group 222">
                  <a:extLst>
                    <a:ext uri="{FF2B5EF4-FFF2-40B4-BE49-F238E27FC236}">
                      <a16:creationId xmlns:a16="http://schemas.microsoft.com/office/drawing/2014/main" id="{BD9A86BC-E15C-4C2B-99F8-011495F990DC}"/>
                    </a:ext>
                  </a:extLst>
                </p:cNvPr>
                <p:cNvGrpSpPr/>
                <p:nvPr/>
              </p:nvGrpSpPr>
              <p:grpSpPr>
                <a:xfrm>
                  <a:off x="3755548" y="4966293"/>
                  <a:ext cx="1333308" cy="45719"/>
                  <a:chOff x="3755548" y="4966293"/>
                  <a:chExt cx="1333308" cy="45719"/>
                </a:xfrm>
              </p:grpSpPr>
              <p:sp>
                <p:nvSpPr>
                  <p:cNvPr id="254" name="Rectangle 253">
                    <a:extLst>
                      <a:ext uri="{FF2B5EF4-FFF2-40B4-BE49-F238E27FC236}">
                        <a16:creationId xmlns:a16="http://schemas.microsoft.com/office/drawing/2014/main" id="{518895DA-3F07-4B2F-B3DA-B70FA84F3FAB}"/>
                      </a:ext>
                    </a:extLst>
                  </p:cNvPr>
                  <p:cNvSpPr/>
                  <p:nvPr/>
                </p:nvSpPr>
                <p:spPr bwMode="auto">
                  <a:xfrm>
                    <a:off x="3755548" y="4966293"/>
                    <a:ext cx="548640" cy="45719"/>
                  </a:xfrm>
                  <a:prstGeom prst="rect">
                    <a:avLst/>
                  </a:prstGeom>
                  <a:solidFill>
                    <a:srgbClr val="C4E5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5" name="Rectangle 254">
                    <a:extLst>
                      <a:ext uri="{FF2B5EF4-FFF2-40B4-BE49-F238E27FC236}">
                        <a16:creationId xmlns:a16="http://schemas.microsoft.com/office/drawing/2014/main" id="{5E34E53C-A960-4869-A4A7-40E6B65B5F6B}"/>
                      </a:ext>
                    </a:extLst>
                  </p:cNvPr>
                  <p:cNvSpPr/>
                  <p:nvPr/>
                </p:nvSpPr>
                <p:spPr bwMode="auto">
                  <a:xfrm>
                    <a:off x="4631656" y="4966293"/>
                    <a:ext cx="457200" cy="45719"/>
                  </a:xfrm>
                  <a:prstGeom prst="rect">
                    <a:avLst/>
                  </a:prstGeom>
                  <a:solidFill>
                    <a:srgbClr val="C4E5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224" name="Group 223">
                  <a:extLst>
                    <a:ext uri="{FF2B5EF4-FFF2-40B4-BE49-F238E27FC236}">
                      <a16:creationId xmlns:a16="http://schemas.microsoft.com/office/drawing/2014/main" id="{5DF4BD64-4DD5-4B93-BC46-6F4F4D800DFB}"/>
                    </a:ext>
                  </a:extLst>
                </p:cNvPr>
                <p:cNvGrpSpPr/>
                <p:nvPr/>
              </p:nvGrpSpPr>
              <p:grpSpPr>
                <a:xfrm>
                  <a:off x="3755548" y="5056569"/>
                  <a:ext cx="1311775" cy="64008"/>
                  <a:chOff x="3755548" y="5056569"/>
                  <a:chExt cx="1311775" cy="64008"/>
                </a:xfrm>
              </p:grpSpPr>
              <p:grpSp>
                <p:nvGrpSpPr>
                  <p:cNvPr id="240" name="Group 239">
                    <a:extLst>
                      <a:ext uri="{FF2B5EF4-FFF2-40B4-BE49-F238E27FC236}">
                        <a16:creationId xmlns:a16="http://schemas.microsoft.com/office/drawing/2014/main" id="{3406E0DA-24EA-4524-9780-46DB96039001}"/>
                      </a:ext>
                    </a:extLst>
                  </p:cNvPr>
                  <p:cNvGrpSpPr/>
                  <p:nvPr/>
                </p:nvGrpSpPr>
                <p:grpSpPr>
                  <a:xfrm>
                    <a:off x="3755548" y="5056569"/>
                    <a:ext cx="437058" cy="64008"/>
                    <a:chOff x="3755548" y="5056569"/>
                    <a:chExt cx="437058" cy="64008"/>
                  </a:xfrm>
                </p:grpSpPr>
                <p:sp>
                  <p:nvSpPr>
                    <p:cNvPr id="248" name="Rectangle 247">
                      <a:extLst>
                        <a:ext uri="{FF2B5EF4-FFF2-40B4-BE49-F238E27FC236}">
                          <a16:creationId xmlns:a16="http://schemas.microsoft.com/office/drawing/2014/main" id="{AC8E8D2C-F6E5-468A-AE0F-E06ED936D5F2}"/>
                        </a:ext>
                      </a:extLst>
                    </p:cNvPr>
                    <p:cNvSpPr/>
                    <p:nvPr/>
                  </p:nvSpPr>
                  <p:spPr bwMode="auto">
                    <a:xfrm>
                      <a:off x="3824672" y="5056569"/>
                      <a:ext cx="45720"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49" name="Rectangle 248">
                      <a:extLst>
                        <a:ext uri="{FF2B5EF4-FFF2-40B4-BE49-F238E27FC236}">
                          <a16:creationId xmlns:a16="http://schemas.microsoft.com/office/drawing/2014/main" id="{98CA407E-4BDC-4498-9A95-131243181F94}"/>
                        </a:ext>
                      </a:extLst>
                    </p:cNvPr>
                    <p:cNvSpPr/>
                    <p:nvPr/>
                  </p:nvSpPr>
                  <p:spPr bwMode="auto">
                    <a:xfrm>
                      <a:off x="4050332" y="5056569"/>
                      <a:ext cx="54864"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0" name="Rectangle 249">
                      <a:extLst>
                        <a:ext uri="{FF2B5EF4-FFF2-40B4-BE49-F238E27FC236}">
                          <a16:creationId xmlns:a16="http://schemas.microsoft.com/office/drawing/2014/main" id="{B55E7139-B627-46CF-BC0A-C4E3F972EBCB}"/>
                        </a:ext>
                      </a:extLst>
                    </p:cNvPr>
                    <p:cNvSpPr/>
                    <p:nvPr/>
                  </p:nvSpPr>
                  <p:spPr bwMode="auto">
                    <a:xfrm>
                      <a:off x="3912084" y="5056569"/>
                      <a:ext cx="27432"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1" name="Rectangle 250">
                      <a:extLst>
                        <a:ext uri="{FF2B5EF4-FFF2-40B4-BE49-F238E27FC236}">
                          <a16:creationId xmlns:a16="http://schemas.microsoft.com/office/drawing/2014/main" id="{8CD01EAD-881D-4EB6-B3D8-217E0C89242B}"/>
                        </a:ext>
                      </a:extLst>
                    </p:cNvPr>
                    <p:cNvSpPr/>
                    <p:nvPr/>
                  </p:nvSpPr>
                  <p:spPr bwMode="auto">
                    <a:xfrm>
                      <a:off x="3755548" y="5056569"/>
                      <a:ext cx="27432"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2" name="Rectangle 251">
                      <a:extLst>
                        <a:ext uri="{FF2B5EF4-FFF2-40B4-BE49-F238E27FC236}">
                          <a16:creationId xmlns:a16="http://schemas.microsoft.com/office/drawing/2014/main" id="{1BFE5015-C530-4927-A3B4-644387E1B351}"/>
                        </a:ext>
                      </a:extLst>
                    </p:cNvPr>
                    <p:cNvSpPr/>
                    <p:nvPr/>
                  </p:nvSpPr>
                  <p:spPr bwMode="auto">
                    <a:xfrm>
                      <a:off x="4146886" y="5056569"/>
                      <a:ext cx="45720"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3" name="Rectangle 252">
                      <a:extLst>
                        <a:ext uri="{FF2B5EF4-FFF2-40B4-BE49-F238E27FC236}">
                          <a16:creationId xmlns:a16="http://schemas.microsoft.com/office/drawing/2014/main" id="{01680CFD-0F5F-4398-8BC6-75626BB05F67}"/>
                        </a:ext>
                      </a:extLst>
                    </p:cNvPr>
                    <p:cNvSpPr/>
                    <p:nvPr/>
                  </p:nvSpPr>
                  <p:spPr bwMode="auto">
                    <a:xfrm>
                      <a:off x="3981208" y="5056569"/>
                      <a:ext cx="27432"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241" name="Group 240">
                    <a:extLst>
                      <a:ext uri="{FF2B5EF4-FFF2-40B4-BE49-F238E27FC236}">
                        <a16:creationId xmlns:a16="http://schemas.microsoft.com/office/drawing/2014/main" id="{92D1953D-2F53-4BB3-8B7A-4E9700FB9FEF}"/>
                      </a:ext>
                    </a:extLst>
                  </p:cNvPr>
                  <p:cNvGrpSpPr/>
                  <p:nvPr/>
                </p:nvGrpSpPr>
                <p:grpSpPr>
                  <a:xfrm flipH="1">
                    <a:off x="4630265" y="5056569"/>
                    <a:ext cx="437058" cy="64008"/>
                    <a:chOff x="3755548" y="4658793"/>
                    <a:chExt cx="437058" cy="64008"/>
                  </a:xfrm>
                </p:grpSpPr>
                <p:sp>
                  <p:nvSpPr>
                    <p:cNvPr id="242" name="Rectangle 241">
                      <a:extLst>
                        <a:ext uri="{FF2B5EF4-FFF2-40B4-BE49-F238E27FC236}">
                          <a16:creationId xmlns:a16="http://schemas.microsoft.com/office/drawing/2014/main" id="{4DFD2785-8B18-4378-A557-8F424D192889}"/>
                        </a:ext>
                      </a:extLst>
                    </p:cNvPr>
                    <p:cNvSpPr/>
                    <p:nvPr/>
                  </p:nvSpPr>
                  <p:spPr bwMode="auto">
                    <a:xfrm>
                      <a:off x="3824672" y="4658793"/>
                      <a:ext cx="45720"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43" name="Rectangle 242">
                      <a:extLst>
                        <a:ext uri="{FF2B5EF4-FFF2-40B4-BE49-F238E27FC236}">
                          <a16:creationId xmlns:a16="http://schemas.microsoft.com/office/drawing/2014/main" id="{E6201026-A097-4417-BC0B-66F13CF9EFD4}"/>
                        </a:ext>
                      </a:extLst>
                    </p:cNvPr>
                    <p:cNvSpPr/>
                    <p:nvPr/>
                  </p:nvSpPr>
                  <p:spPr bwMode="auto">
                    <a:xfrm>
                      <a:off x="3912084" y="4658793"/>
                      <a:ext cx="54864"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44" name="Rectangle 243">
                      <a:extLst>
                        <a:ext uri="{FF2B5EF4-FFF2-40B4-BE49-F238E27FC236}">
                          <a16:creationId xmlns:a16="http://schemas.microsoft.com/office/drawing/2014/main" id="{D3FFB916-718E-4364-9C25-8A1CAB06A950}"/>
                        </a:ext>
                      </a:extLst>
                    </p:cNvPr>
                    <p:cNvSpPr/>
                    <p:nvPr/>
                  </p:nvSpPr>
                  <p:spPr bwMode="auto">
                    <a:xfrm>
                      <a:off x="4008640" y="4658793"/>
                      <a:ext cx="27432"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45" name="Rectangle 244">
                      <a:extLst>
                        <a:ext uri="{FF2B5EF4-FFF2-40B4-BE49-F238E27FC236}">
                          <a16:creationId xmlns:a16="http://schemas.microsoft.com/office/drawing/2014/main" id="{2589A097-5392-485A-AD99-82CA1622C2D6}"/>
                        </a:ext>
                      </a:extLst>
                    </p:cNvPr>
                    <p:cNvSpPr/>
                    <p:nvPr/>
                  </p:nvSpPr>
                  <p:spPr bwMode="auto">
                    <a:xfrm>
                      <a:off x="3755548" y="4658793"/>
                      <a:ext cx="27432"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46" name="Rectangle 245">
                      <a:extLst>
                        <a:ext uri="{FF2B5EF4-FFF2-40B4-BE49-F238E27FC236}">
                          <a16:creationId xmlns:a16="http://schemas.microsoft.com/office/drawing/2014/main" id="{62D7F4AB-4891-4974-941D-2D9B686D0150}"/>
                        </a:ext>
                      </a:extLst>
                    </p:cNvPr>
                    <p:cNvSpPr/>
                    <p:nvPr/>
                  </p:nvSpPr>
                  <p:spPr bwMode="auto">
                    <a:xfrm>
                      <a:off x="4146886" y="4658793"/>
                      <a:ext cx="45720"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47" name="Rectangle 246">
                      <a:extLst>
                        <a:ext uri="{FF2B5EF4-FFF2-40B4-BE49-F238E27FC236}">
                          <a16:creationId xmlns:a16="http://schemas.microsoft.com/office/drawing/2014/main" id="{64D5B020-C150-48CC-9A67-1308F33E7EF9}"/>
                        </a:ext>
                      </a:extLst>
                    </p:cNvPr>
                    <p:cNvSpPr/>
                    <p:nvPr/>
                  </p:nvSpPr>
                  <p:spPr bwMode="auto">
                    <a:xfrm>
                      <a:off x="4077764" y="4658793"/>
                      <a:ext cx="27432"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grpSp>
              <p:nvGrpSpPr>
                <p:cNvPr id="225" name="Group 224">
                  <a:extLst>
                    <a:ext uri="{FF2B5EF4-FFF2-40B4-BE49-F238E27FC236}">
                      <a16:creationId xmlns:a16="http://schemas.microsoft.com/office/drawing/2014/main" id="{65E5C2B5-3728-424D-BAF0-D94FE5B9CD17}"/>
                    </a:ext>
                  </a:extLst>
                </p:cNvPr>
                <p:cNvGrpSpPr/>
                <p:nvPr/>
              </p:nvGrpSpPr>
              <p:grpSpPr>
                <a:xfrm>
                  <a:off x="3755548" y="4654027"/>
                  <a:ext cx="1311775" cy="64008"/>
                  <a:chOff x="3755548" y="4654027"/>
                  <a:chExt cx="1311775" cy="64008"/>
                </a:xfrm>
              </p:grpSpPr>
              <p:grpSp>
                <p:nvGrpSpPr>
                  <p:cNvPr id="226" name="Group 225">
                    <a:extLst>
                      <a:ext uri="{FF2B5EF4-FFF2-40B4-BE49-F238E27FC236}">
                        <a16:creationId xmlns:a16="http://schemas.microsoft.com/office/drawing/2014/main" id="{2E28E5EF-A50D-4F19-9610-D017A074B4E5}"/>
                      </a:ext>
                    </a:extLst>
                  </p:cNvPr>
                  <p:cNvGrpSpPr/>
                  <p:nvPr/>
                </p:nvGrpSpPr>
                <p:grpSpPr>
                  <a:xfrm>
                    <a:off x="3755548" y="4654027"/>
                    <a:ext cx="437058" cy="64008"/>
                    <a:chOff x="3755548" y="4658793"/>
                    <a:chExt cx="437058" cy="64008"/>
                  </a:xfrm>
                </p:grpSpPr>
                <p:sp>
                  <p:nvSpPr>
                    <p:cNvPr id="234" name="Rectangle 233">
                      <a:extLst>
                        <a:ext uri="{FF2B5EF4-FFF2-40B4-BE49-F238E27FC236}">
                          <a16:creationId xmlns:a16="http://schemas.microsoft.com/office/drawing/2014/main" id="{15153778-AFBE-47C2-A78F-D0AD6B8FE2F0}"/>
                        </a:ext>
                      </a:extLst>
                    </p:cNvPr>
                    <p:cNvSpPr/>
                    <p:nvPr/>
                  </p:nvSpPr>
                  <p:spPr bwMode="auto">
                    <a:xfrm>
                      <a:off x="3824672" y="4658793"/>
                      <a:ext cx="45720"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35" name="Rectangle 234">
                      <a:extLst>
                        <a:ext uri="{FF2B5EF4-FFF2-40B4-BE49-F238E27FC236}">
                          <a16:creationId xmlns:a16="http://schemas.microsoft.com/office/drawing/2014/main" id="{1EB4B33E-A83D-479C-96E2-7328E47E2CD5}"/>
                        </a:ext>
                      </a:extLst>
                    </p:cNvPr>
                    <p:cNvSpPr/>
                    <p:nvPr/>
                  </p:nvSpPr>
                  <p:spPr bwMode="auto">
                    <a:xfrm>
                      <a:off x="3912084" y="4658793"/>
                      <a:ext cx="54864"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36" name="Rectangle 235">
                      <a:extLst>
                        <a:ext uri="{FF2B5EF4-FFF2-40B4-BE49-F238E27FC236}">
                          <a16:creationId xmlns:a16="http://schemas.microsoft.com/office/drawing/2014/main" id="{7F0B9A80-50C5-4350-A9DD-4DDBBB2B4412}"/>
                        </a:ext>
                      </a:extLst>
                    </p:cNvPr>
                    <p:cNvSpPr/>
                    <p:nvPr/>
                  </p:nvSpPr>
                  <p:spPr bwMode="auto">
                    <a:xfrm>
                      <a:off x="4008640" y="4658793"/>
                      <a:ext cx="27432"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37" name="Rectangle 236">
                      <a:extLst>
                        <a:ext uri="{FF2B5EF4-FFF2-40B4-BE49-F238E27FC236}">
                          <a16:creationId xmlns:a16="http://schemas.microsoft.com/office/drawing/2014/main" id="{E4C53C28-5092-412E-8389-ACC8208E13A9}"/>
                        </a:ext>
                      </a:extLst>
                    </p:cNvPr>
                    <p:cNvSpPr/>
                    <p:nvPr/>
                  </p:nvSpPr>
                  <p:spPr bwMode="auto">
                    <a:xfrm>
                      <a:off x="3755548" y="4658793"/>
                      <a:ext cx="27432"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38" name="Rectangle 237">
                      <a:extLst>
                        <a:ext uri="{FF2B5EF4-FFF2-40B4-BE49-F238E27FC236}">
                          <a16:creationId xmlns:a16="http://schemas.microsoft.com/office/drawing/2014/main" id="{FB559FD3-7A26-4DB9-BBF8-528B876DE1D3}"/>
                        </a:ext>
                      </a:extLst>
                    </p:cNvPr>
                    <p:cNvSpPr/>
                    <p:nvPr/>
                  </p:nvSpPr>
                  <p:spPr bwMode="auto">
                    <a:xfrm>
                      <a:off x="4146886" y="4658793"/>
                      <a:ext cx="45720"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39" name="Rectangle 238">
                      <a:extLst>
                        <a:ext uri="{FF2B5EF4-FFF2-40B4-BE49-F238E27FC236}">
                          <a16:creationId xmlns:a16="http://schemas.microsoft.com/office/drawing/2014/main" id="{B82FE42C-82B8-4C5B-B0D7-9478E45AA25D}"/>
                        </a:ext>
                      </a:extLst>
                    </p:cNvPr>
                    <p:cNvSpPr/>
                    <p:nvPr/>
                  </p:nvSpPr>
                  <p:spPr bwMode="auto">
                    <a:xfrm>
                      <a:off x="4077764" y="4658793"/>
                      <a:ext cx="27432"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227" name="Group 226">
                    <a:extLst>
                      <a:ext uri="{FF2B5EF4-FFF2-40B4-BE49-F238E27FC236}">
                        <a16:creationId xmlns:a16="http://schemas.microsoft.com/office/drawing/2014/main" id="{70531CE2-C1EE-4EA9-A9EF-C0D268EAE791}"/>
                      </a:ext>
                    </a:extLst>
                  </p:cNvPr>
                  <p:cNvGrpSpPr/>
                  <p:nvPr/>
                </p:nvGrpSpPr>
                <p:grpSpPr>
                  <a:xfrm>
                    <a:off x="4630265" y="4654027"/>
                    <a:ext cx="437058" cy="64008"/>
                    <a:chOff x="3755548" y="4658793"/>
                    <a:chExt cx="437058" cy="64008"/>
                  </a:xfrm>
                </p:grpSpPr>
                <p:sp>
                  <p:nvSpPr>
                    <p:cNvPr id="228" name="Rectangle 227">
                      <a:extLst>
                        <a:ext uri="{FF2B5EF4-FFF2-40B4-BE49-F238E27FC236}">
                          <a16:creationId xmlns:a16="http://schemas.microsoft.com/office/drawing/2014/main" id="{10DF8CA9-DDE3-438C-BD5C-BF73B1EACB1D}"/>
                        </a:ext>
                      </a:extLst>
                    </p:cNvPr>
                    <p:cNvSpPr/>
                    <p:nvPr/>
                  </p:nvSpPr>
                  <p:spPr bwMode="auto">
                    <a:xfrm>
                      <a:off x="3824672" y="4658793"/>
                      <a:ext cx="45720"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9" name="Rectangle 228">
                      <a:extLst>
                        <a:ext uri="{FF2B5EF4-FFF2-40B4-BE49-F238E27FC236}">
                          <a16:creationId xmlns:a16="http://schemas.microsoft.com/office/drawing/2014/main" id="{2FB5A4DE-0C89-46DE-852C-AF8E812F14BB}"/>
                        </a:ext>
                      </a:extLst>
                    </p:cNvPr>
                    <p:cNvSpPr/>
                    <p:nvPr/>
                  </p:nvSpPr>
                  <p:spPr bwMode="auto">
                    <a:xfrm>
                      <a:off x="3912084" y="4658793"/>
                      <a:ext cx="54864"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30" name="Rectangle 229">
                      <a:extLst>
                        <a:ext uri="{FF2B5EF4-FFF2-40B4-BE49-F238E27FC236}">
                          <a16:creationId xmlns:a16="http://schemas.microsoft.com/office/drawing/2014/main" id="{3325D263-E13C-43EE-8FD2-2D5529B03E89}"/>
                        </a:ext>
                      </a:extLst>
                    </p:cNvPr>
                    <p:cNvSpPr/>
                    <p:nvPr/>
                  </p:nvSpPr>
                  <p:spPr bwMode="auto">
                    <a:xfrm>
                      <a:off x="4008640" y="4658793"/>
                      <a:ext cx="27432"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31" name="Rectangle 230">
                      <a:extLst>
                        <a:ext uri="{FF2B5EF4-FFF2-40B4-BE49-F238E27FC236}">
                          <a16:creationId xmlns:a16="http://schemas.microsoft.com/office/drawing/2014/main" id="{06EE2D41-AC9B-4942-98B3-41FECCE1ECDD}"/>
                        </a:ext>
                      </a:extLst>
                    </p:cNvPr>
                    <p:cNvSpPr/>
                    <p:nvPr/>
                  </p:nvSpPr>
                  <p:spPr bwMode="auto">
                    <a:xfrm>
                      <a:off x="3755548" y="4658793"/>
                      <a:ext cx="27432"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32" name="Rectangle 231">
                      <a:extLst>
                        <a:ext uri="{FF2B5EF4-FFF2-40B4-BE49-F238E27FC236}">
                          <a16:creationId xmlns:a16="http://schemas.microsoft.com/office/drawing/2014/main" id="{57F94EC3-949F-4561-BB41-D8AF12AF7544}"/>
                        </a:ext>
                      </a:extLst>
                    </p:cNvPr>
                    <p:cNvSpPr/>
                    <p:nvPr/>
                  </p:nvSpPr>
                  <p:spPr bwMode="auto">
                    <a:xfrm>
                      <a:off x="4146886" y="4658793"/>
                      <a:ext cx="45720"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33" name="Rectangle 232">
                      <a:extLst>
                        <a:ext uri="{FF2B5EF4-FFF2-40B4-BE49-F238E27FC236}">
                          <a16:creationId xmlns:a16="http://schemas.microsoft.com/office/drawing/2014/main" id="{58144784-C59E-4FE1-803D-9D054FDD2ED7}"/>
                        </a:ext>
                      </a:extLst>
                    </p:cNvPr>
                    <p:cNvSpPr/>
                    <p:nvPr/>
                  </p:nvSpPr>
                  <p:spPr bwMode="auto">
                    <a:xfrm>
                      <a:off x="4077764" y="4658793"/>
                      <a:ext cx="27432"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grpSp>
          <p:grpSp>
            <p:nvGrpSpPr>
              <p:cNvPr id="110" name="Group 109">
                <a:extLst>
                  <a:ext uri="{FF2B5EF4-FFF2-40B4-BE49-F238E27FC236}">
                    <a16:creationId xmlns:a16="http://schemas.microsoft.com/office/drawing/2014/main" id="{F4B74DAC-3334-4A7F-8C7E-847BCFEF33EA}"/>
                  </a:ext>
                </a:extLst>
              </p:cNvPr>
              <p:cNvGrpSpPr/>
              <p:nvPr/>
            </p:nvGrpSpPr>
            <p:grpSpPr>
              <a:xfrm>
                <a:off x="5494489" y="2308860"/>
                <a:ext cx="1664993" cy="845820"/>
                <a:chOff x="5494489" y="2308860"/>
                <a:chExt cx="1664993" cy="845820"/>
              </a:xfrm>
            </p:grpSpPr>
            <p:sp>
              <p:nvSpPr>
                <p:cNvPr id="208" name="Rectangle 207">
                  <a:extLst>
                    <a:ext uri="{FF2B5EF4-FFF2-40B4-BE49-F238E27FC236}">
                      <a16:creationId xmlns:a16="http://schemas.microsoft.com/office/drawing/2014/main" id="{9AF062E8-FDAD-43F9-B2D4-16A730B9ADCF}"/>
                    </a:ext>
                  </a:extLst>
                </p:cNvPr>
                <p:cNvSpPr/>
                <p:nvPr/>
              </p:nvSpPr>
              <p:spPr bwMode="auto">
                <a:xfrm>
                  <a:off x="5494489" y="2308860"/>
                  <a:ext cx="1664993" cy="845820"/>
                </a:xfrm>
                <a:prstGeom prst="rect">
                  <a:avLst/>
                </a:prstGeom>
                <a:noFill/>
                <a:ln w="381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209" name="Group 208">
                  <a:extLst>
                    <a:ext uri="{FF2B5EF4-FFF2-40B4-BE49-F238E27FC236}">
                      <a16:creationId xmlns:a16="http://schemas.microsoft.com/office/drawing/2014/main" id="{4C2F11EF-870F-4403-9A96-1B1FC5AF3433}"/>
                    </a:ext>
                  </a:extLst>
                </p:cNvPr>
                <p:cNvGrpSpPr/>
                <p:nvPr/>
              </p:nvGrpSpPr>
              <p:grpSpPr>
                <a:xfrm>
                  <a:off x="5571901" y="2390500"/>
                  <a:ext cx="1439981" cy="682540"/>
                  <a:chOff x="5571901" y="2390500"/>
                  <a:chExt cx="1439981" cy="682540"/>
                </a:xfrm>
              </p:grpSpPr>
              <p:sp>
                <p:nvSpPr>
                  <p:cNvPr id="210" name="Rectangle 209">
                    <a:extLst>
                      <a:ext uri="{FF2B5EF4-FFF2-40B4-BE49-F238E27FC236}">
                        <a16:creationId xmlns:a16="http://schemas.microsoft.com/office/drawing/2014/main" id="{509A5E9C-5D72-482E-900C-F09A1BA81279}"/>
                      </a:ext>
                    </a:extLst>
                  </p:cNvPr>
                  <p:cNvSpPr/>
                  <p:nvPr/>
                </p:nvSpPr>
                <p:spPr bwMode="auto">
                  <a:xfrm>
                    <a:off x="5571901" y="2546509"/>
                    <a:ext cx="365760" cy="45719"/>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11" name="Rectangle 210">
                    <a:extLst>
                      <a:ext uri="{FF2B5EF4-FFF2-40B4-BE49-F238E27FC236}">
                        <a16:creationId xmlns:a16="http://schemas.microsoft.com/office/drawing/2014/main" id="{110C5DF2-93B9-4196-99B1-DECA834BD7AF}"/>
                      </a:ext>
                    </a:extLst>
                  </p:cNvPr>
                  <p:cNvSpPr/>
                  <p:nvPr/>
                </p:nvSpPr>
                <p:spPr bwMode="auto">
                  <a:xfrm>
                    <a:off x="5571901" y="2642848"/>
                    <a:ext cx="557784" cy="45719"/>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12" name="Rectangle 211">
                    <a:extLst>
                      <a:ext uri="{FF2B5EF4-FFF2-40B4-BE49-F238E27FC236}">
                        <a16:creationId xmlns:a16="http://schemas.microsoft.com/office/drawing/2014/main" id="{CAF7D93F-4919-47AE-A584-5A7D1D26A827}"/>
                      </a:ext>
                    </a:extLst>
                  </p:cNvPr>
                  <p:cNvSpPr/>
                  <p:nvPr/>
                </p:nvSpPr>
                <p:spPr bwMode="auto">
                  <a:xfrm>
                    <a:off x="5571901" y="2745718"/>
                    <a:ext cx="365760" cy="45719"/>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13" name="Rectangle 212">
                    <a:extLst>
                      <a:ext uri="{FF2B5EF4-FFF2-40B4-BE49-F238E27FC236}">
                        <a16:creationId xmlns:a16="http://schemas.microsoft.com/office/drawing/2014/main" id="{A9EE7BC2-8EA2-4E15-BA29-3A869DC2E39D}"/>
                      </a:ext>
                    </a:extLst>
                  </p:cNvPr>
                  <p:cNvSpPr/>
                  <p:nvPr/>
                </p:nvSpPr>
                <p:spPr bwMode="auto">
                  <a:xfrm>
                    <a:off x="5571901" y="2842057"/>
                    <a:ext cx="576072" cy="45719"/>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14" name="Circle: Hollow 213">
                    <a:extLst>
                      <a:ext uri="{FF2B5EF4-FFF2-40B4-BE49-F238E27FC236}">
                        <a16:creationId xmlns:a16="http://schemas.microsoft.com/office/drawing/2014/main" id="{4A4B32A3-D001-487C-B350-DFF091415253}"/>
                      </a:ext>
                    </a:extLst>
                  </p:cNvPr>
                  <p:cNvSpPr/>
                  <p:nvPr/>
                </p:nvSpPr>
                <p:spPr bwMode="auto">
                  <a:xfrm>
                    <a:off x="6329341" y="2390500"/>
                    <a:ext cx="682540" cy="682540"/>
                  </a:xfrm>
                  <a:prstGeom prst="donut">
                    <a:avLst>
                      <a:gd name="adj" fmla="val 8597"/>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15" name="Freeform: Shape 214">
                    <a:extLst>
                      <a:ext uri="{FF2B5EF4-FFF2-40B4-BE49-F238E27FC236}">
                        <a16:creationId xmlns:a16="http://schemas.microsoft.com/office/drawing/2014/main" id="{36532915-4B04-4369-BBFC-6677FFE75396}"/>
                      </a:ext>
                    </a:extLst>
                  </p:cNvPr>
                  <p:cNvSpPr/>
                  <p:nvPr/>
                </p:nvSpPr>
                <p:spPr bwMode="auto">
                  <a:xfrm>
                    <a:off x="6663789" y="2390500"/>
                    <a:ext cx="348093" cy="578502"/>
                  </a:xfrm>
                  <a:custGeom>
                    <a:avLst/>
                    <a:gdLst>
                      <a:gd name="connsiteX0" fmla="*/ 6823 w 348093"/>
                      <a:gd name="connsiteY0" fmla="*/ 0 h 578502"/>
                      <a:gd name="connsiteX1" fmla="*/ 348093 w 348093"/>
                      <a:gd name="connsiteY1" fmla="*/ 341270 h 578502"/>
                      <a:gd name="connsiteX2" fmla="*/ 289810 w 348093"/>
                      <a:gd name="connsiteY2" fmla="*/ 532077 h 578502"/>
                      <a:gd name="connsiteX3" fmla="*/ 251506 w 348093"/>
                      <a:gd name="connsiteY3" fmla="*/ 578502 h 578502"/>
                      <a:gd name="connsiteX4" fmla="*/ 207110 w 348093"/>
                      <a:gd name="connsiteY4" fmla="*/ 540530 h 578502"/>
                      <a:gd name="connsiteX5" fmla="*/ 241153 w 348093"/>
                      <a:gd name="connsiteY5" fmla="*/ 499270 h 578502"/>
                      <a:gd name="connsiteX6" fmla="*/ 289415 w 348093"/>
                      <a:gd name="connsiteY6" fmla="*/ 341270 h 578502"/>
                      <a:gd name="connsiteX7" fmla="*/ 6823 w 348093"/>
                      <a:gd name="connsiteY7" fmla="*/ 58678 h 578502"/>
                      <a:gd name="connsiteX8" fmla="*/ 0 w 348093"/>
                      <a:gd name="connsiteY8" fmla="*/ 59366 h 578502"/>
                      <a:gd name="connsiteX9" fmla="*/ 0 w 348093"/>
                      <a:gd name="connsiteY9" fmla="*/ 688 h 578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8093" h="578502">
                        <a:moveTo>
                          <a:pt x="6823" y="0"/>
                        </a:moveTo>
                        <a:cubicBezTo>
                          <a:pt x="195301" y="0"/>
                          <a:pt x="348093" y="152792"/>
                          <a:pt x="348093" y="341270"/>
                        </a:cubicBezTo>
                        <a:cubicBezTo>
                          <a:pt x="348093" y="411949"/>
                          <a:pt x="326607" y="477610"/>
                          <a:pt x="289810" y="532077"/>
                        </a:cubicBezTo>
                        <a:lnTo>
                          <a:pt x="251506" y="578502"/>
                        </a:lnTo>
                        <a:lnTo>
                          <a:pt x="207110" y="540530"/>
                        </a:lnTo>
                        <a:lnTo>
                          <a:pt x="241153" y="499270"/>
                        </a:lnTo>
                        <a:cubicBezTo>
                          <a:pt x="271623" y="454168"/>
                          <a:pt x="289415" y="399797"/>
                          <a:pt x="289415" y="341270"/>
                        </a:cubicBezTo>
                        <a:cubicBezTo>
                          <a:pt x="289415" y="185199"/>
                          <a:pt x="162894" y="58678"/>
                          <a:pt x="6823" y="58678"/>
                        </a:cubicBezTo>
                        <a:lnTo>
                          <a:pt x="0" y="59366"/>
                        </a:lnTo>
                        <a:lnTo>
                          <a:pt x="0" y="688"/>
                        </a:lnTo>
                        <a:close/>
                      </a:path>
                    </a:pathLst>
                  </a:custGeom>
                  <a:solidFill>
                    <a:schemeClr val="bg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grpSp>
            <p:nvGrpSpPr>
              <p:cNvPr id="111" name="Group 110">
                <a:extLst>
                  <a:ext uri="{FF2B5EF4-FFF2-40B4-BE49-F238E27FC236}">
                    <a16:creationId xmlns:a16="http://schemas.microsoft.com/office/drawing/2014/main" id="{1AF24CFB-F4E2-410B-8AC8-9FD22940C364}"/>
                  </a:ext>
                </a:extLst>
              </p:cNvPr>
              <p:cNvGrpSpPr/>
              <p:nvPr/>
            </p:nvGrpSpPr>
            <p:grpSpPr>
              <a:xfrm>
                <a:off x="5494489" y="3257550"/>
                <a:ext cx="1664993" cy="1920240"/>
                <a:chOff x="5494489" y="3257550"/>
                <a:chExt cx="1664993" cy="1920240"/>
              </a:xfrm>
            </p:grpSpPr>
            <p:sp>
              <p:nvSpPr>
                <p:cNvPr id="131" name="Rectangle 130">
                  <a:extLst>
                    <a:ext uri="{FF2B5EF4-FFF2-40B4-BE49-F238E27FC236}">
                      <a16:creationId xmlns:a16="http://schemas.microsoft.com/office/drawing/2014/main" id="{47548D76-1016-4AD6-9870-5955B9EB4D14}"/>
                    </a:ext>
                  </a:extLst>
                </p:cNvPr>
                <p:cNvSpPr/>
                <p:nvPr/>
              </p:nvSpPr>
              <p:spPr bwMode="auto">
                <a:xfrm>
                  <a:off x="5494489" y="3257550"/>
                  <a:ext cx="1664993" cy="1920240"/>
                </a:xfrm>
                <a:prstGeom prst="rect">
                  <a:avLst/>
                </a:prstGeom>
                <a:noFill/>
                <a:ln w="381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32" name="Rectangle 131">
                  <a:extLst>
                    <a:ext uri="{FF2B5EF4-FFF2-40B4-BE49-F238E27FC236}">
                      <a16:creationId xmlns:a16="http://schemas.microsoft.com/office/drawing/2014/main" id="{369CB8AD-3458-48BC-858A-76BE84F1B9B6}"/>
                    </a:ext>
                  </a:extLst>
                </p:cNvPr>
                <p:cNvSpPr/>
                <p:nvPr/>
              </p:nvSpPr>
              <p:spPr bwMode="auto">
                <a:xfrm>
                  <a:off x="5603432" y="3354448"/>
                  <a:ext cx="182880" cy="45719"/>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33" name="Rectangle 132">
                  <a:extLst>
                    <a:ext uri="{FF2B5EF4-FFF2-40B4-BE49-F238E27FC236}">
                      <a16:creationId xmlns:a16="http://schemas.microsoft.com/office/drawing/2014/main" id="{7CC38D4B-85C6-4581-B86C-001B7320AA85}"/>
                    </a:ext>
                  </a:extLst>
                </p:cNvPr>
                <p:cNvSpPr/>
                <p:nvPr/>
              </p:nvSpPr>
              <p:spPr bwMode="auto">
                <a:xfrm>
                  <a:off x="6572349" y="3354448"/>
                  <a:ext cx="182880" cy="45719"/>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34" name="Rectangle 133">
                  <a:extLst>
                    <a:ext uri="{FF2B5EF4-FFF2-40B4-BE49-F238E27FC236}">
                      <a16:creationId xmlns:a16="http://schemas.microsoft.com/office/drawing/2014/main" id="{C02EDCDA-9DA7-4187-B0D7-24594A4DC609}"/>
                    </a:ext>
                  </a:extLst>
                </p:cNvPr>
                <p:cNvSpPr/>
                <p:nvPr/>
              </p:nvSpPr>
              <p:spPr bwMode="auto">
                <a:xfrm>
                  <a:off x="6885173" y="3354448"/>
                  <a:ext cx="182880" cy="45719"/>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163" name="Group 162">
                  <a:extLst>
                    <a:ext uri="{FF2B5EF4-FFF2-40B4-BE49-F238E27FC236}">
                      <a16:creationId xmlns:a16="http://schemas.microsoft.com/office/drawing/2014/main" id="{7C475CC2-532E-4060-A39B-4349E4B496DC}"/>
                    </a:ext>
                  </a:extLst>
                </p:cNvPr>
                <p:cNvGrpSpPr/>
                <p:nvPr/>
              </p:nvGrpSpPr>
              <p:grpSpPr>
                <a:xfrm>
                  <a:off x="5586758" y="3473900"/>
                  <a:ext cx="1374154" cy="73152"/>
                  <a:chOff x="5586758" y="3473900"/>
                  <a:chExt cx="1374154" cy="73152"/>
                </a:xfrm>
              </p:grpSpPr>
              <p:sp>
                <p:nvSpPr>
                  <p:cNvPr id="205" name="Rectangle: Rounded Corners 204">
                    <a:extLst>
                      <a:ext uri="{FF2B5EF4-FFF2-40B4-BE49-F238E27FC236}">
                        <a16:creationId xmlns:a16="http://schemas.microsoft.com/office/drawing/2014/main" id="{99DAAEA9-67F5-404B-8318-E74E1B33888E}"/>
                      </a:ext>
                    </a:extLst>
                  </p:cNvPr>
                  <p:cNvSpPr/>
                  <p:nvPr/>
                </p:nvSpPr>
                <p:spPr bwMode="auto">
                  <a:xfrm>
                    <a:off x="5586758" y="3483044"/>
                    <a:ext cx="886968" cy="54864"/>
                  </a:xfrm>
                  <a:prstGeom prst="roundRect">
                    <a:avLst>
                      <a:gd name="adj" fmla="val 50000"/>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6" name="Rectangle: Rounded Corners 205">
                    <a:extLst>
                      <a:ext uri="{FF2B5EF4-FFF2-40B4-BE49-F238E27FC236}">
                        <a16:creationId xmlns:a16="http://schemas.microsoft.com/office/drawing/2014/main" id="{99E5E4F4-9B01-4101-9230-C86DFB16EAE8}"/>
                      </a:ext>
                    </a:extLst>
                  </p:cNvPr>
                  <p:cNvSpPr/>
                  <p:nvPr/>
                </p:nvSpPr>
                <p:spPr bwMode="auto">
                  <a:xfrm>
                    <a:off x="6572349" y="3483044"/>
                    <a:ext cx="128016" cy="54864"/>
                  </a:xfrm>
                  <a:prstGeom prst="roundRect">
                    <a:avLst>
                      <a:gd name="adj" fmla="val 50000"/>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7" name="Oval 206">
                    <a:extLst>
                      <a:ext uri="{FF2B5EF4-FFF2-40B4-BE49-F238E27FC236}">
                        <a16:creationId xmlns:a16="http://schemas.microsoft.com/office/drawing/2014/main" id="{F03B347E-F415-47AB-A7D6-A6A26843C12C}"/>
                      </a:ext>
                    </a:extLst>
                  </p:cNvPr>
                  <p:cNvSpPr/>
                  <p:nvPr/>
                </p:nvSpPr>
                <p:spPr bwMode="auto">
                  <a:xfrm>
                    <a:off x="6887760" y="3473900"/>
                    <a:ext cx="73152" cy="73152"/>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170" name="Group 169">
                  <a:extLst>
                    <a:ext uri="{FF2B5EF4-FFF2-40B4-BE49-F238E27FC236}">
                      <a16:creationId xmlns:a16="http://schemas.microsoft.com/office/drawing/2014/main" id="{89D4A0DF-0237-4DFE-B41E-7DEC3347326F}"/>
                    </a:ext>
                  </a:extLst>
                </p:cNvPr>
                <p:cNvGrpSpPr/>
                <p:nvPr/>
              </p:nvGrpSpPr>
              <p:grpSpPr>
                <a:xfrm>
                  <a:off x="5586758" y="3666072"/>
                  <a:ext cx="1374154" cy="73152"/>
                  <a:chOff x="5586758" y="3473900"/>
                  <a:chExt cx="1374154" cy="73152"/>
                </a:xfrm>
              </p:grpSpPr>
              <p:sp>
                <p:nvSpPr>
                  <p:cNvPr id="202" name="Rectangle: Rounded Corners 201">
                    <a:extLst>
                      <a:ext uri="{FF2B5EF4-FFF2-40B4-BE49-F238E27FC236}">
                        <a16:creationId xmlns:a16="http://schemas.microsoft.com/office/drawing/2014/main" id="{CAFD38EE-716D-4B22-90C2-6E9A8BA53B53}"/>
                      </a:ext>
                    </a:extLst>
                  </p:cNvPr>
                  <p:cNvSpPr/>
                  <p:nvPr/>
                </p:nvSpPr>
                <p:spPr bwMode="auto">
                  <a:xfrm>
                    <a:off x="5586758" y="3483044"/>
                    <a:ext cx="886968" cy="54864"/>
                  </a:xfrm>
                  <a:prstGeom prst="roundRect">
                    <a:avLst>
                      <a:gd name="adj" fmla="val 50000"/>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3" name="Rectangle: Rounded Corners 202">
                    <a:extLst>
                      <a:ext uri="{FF2B5EF4-FFF2-40B4-BE49-F238E27FC236}">
                        <a16:creationId xmlns:a16="http://schemas.microsoft.com/office/drawing/2014/main" id="{4A5DFB4E-0C03-437E-8971-22A7C65E5ED8}"/>
                      </a:ext>
                    </a:extLst>
                  </p:cNvPr>
                  <p:cNvSpPr/>
                  <p:nvPr/>
                </p:nvSpPr>
                <p:spPr bwMode="auto">
                  <a:xfrm>
                    <a:off x="6572349" y="3483044"/>
                    <a:ext cx="128016" cy="54864"/>
                  </a:xfrm>
                  <a:prstGeom prst="roundRect">
                    <a:avLst>
                      <a:gd name="adj" fmla="val 50000"/>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4" name="Oval 203">
                    <a:extLst>
                      <a:ext uri="{FF2B5EF4-FFF2-40B4-BE49-F238E27FC236}">
                        <a16:creationId xmlns:a16="http://schemas.microsoft.com/office/drawing/2014/main" id="{EC859DD9-10F1-44DF-A6FB-22C92B7B9F32}"/>
                      </a:ext>
                    </a:extLst>
                  </p:cNvPr>
                  <p:cNvSpPr/>
                  <p:nvPr/>
                </p:nvSpPr>
                <p:spPr bwMode="auto">
                  <a:xfrm>
                    <a:off x="6887760" y="3473900"/>
                    <a:ext cx="73152" cy="73152"/>
                  </a:xfrm>
                  <a:prstGeom prst="ellipse">
                    <a:avLst/>
                  </a:prstGeom>
                  <a:solidFill>
                    <a:srgbClr val="C4E5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171" name="Group 170">
                  <a:extLst>
                    <a:ext uri="{FF2B5EF4-FFF2-40B4-BE49-F238E27FC236}">
                      <a16:creationId xmlns:a16="http://schemas.microsoft.com/office/drawing/2014/main" id="{60ED0F8C-AFFE-4252-BD11-3630ABDF6040}"/>
                    </a:ext>
                  </a:extLst>
                </p:cNvPr>
                <p:cNvGrpSpPr/>
                <p:nvPr/>
              </p:nvGrpSpPr>
              <p:grpSpPr>
                <a:xfrm>
                  <a:off x="5586758" y="3858244"/>
                  <a:ext cx="1374154" cy="73152"/>
                  <a:chOff x="5586758" y="3473900"/>
                  <a:chExt cx="1374154" cy="73152"/>
                </a:xfrm>
              </p:grpSpPr>
              <p:sp>
                <p:nvSpPr>
                  <p:cNvPr id="198" name="Rectangle: Rounded Corners 197">
                    <a:extLst>
                      <a:ext uri="{FF2B5EF4-FFF2-40B4-BE49-F238E27FC236}">
                        <a16:creationId xmlns:a16="http://schemas.microsoft.com/office/drawing/2014/main" id="{EC0299D0-DC7F-4477-A763-CCFE60C67175}"/>
                      </a:ext>
                    </a:extLst>
                  </p:cNvPr>
                  <p:cNvSpPr/>
                  <p:nvPr/>
                </p:nvSpPr>
                <p:spPr bwMode="auto">
                  <a:xfrm>
                    <a:off x="5586758" y="3483044"/>
                    <a:ext cx="886968" cy="54864"/>
                  </a:xfrm>
                  <a:prstGeom prst="roundRect">
                    <a:avLst>
                      <a:gd name="adj" fmla="val 50000"/>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0" name="Rectangle: Rounded Corners 199">
                    <a:extLst>
                      <a:ext uri="{FF2B5EF4-FFF2-40B4-BE49-F238E27FC236}">
                        <a16:creationId xmlns:a16="http://schemas.microsoft.com/office/drawing/2014/main" id="{1979D4E5-0D03-4C97-AA29-46A54CDC84D0}"/>
                      </a:ext>
                    </a:extLst>
                  </p:cNvPr>
                  <p:cNvSpPr/>
                  <p:nvPr/>
                </p:nvSpPr>
                <p:spPr bwMode="auto">
                  <a:xfrm>
                    <a:off x="6572349" y="3483044"/>
                    <a:ext cx="128016" cy="54864"/>
                  </a:xfrm>
                  <a:prstGeom prst="roundRect">
                    <a:avLst>
                      <a:gd name="adj" fmla="val 50000"/>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1" name="Oval 200">
                    <a:extLst>
                      <a:ext uri="{FF2B5EF4-FFF2-40B4-BE49-F238E27FC236}">
                        <a16:creationId xmlns:a16="http://schemas.microsoft.com/office/drawing/2014/main" id="{6ED1240A-CAFB-4681-8830-29A61C7AF5CB}"/>
                      </a:ext>
                    </a:extLst>
                  </p:cNvPr>
                  <p:cNvSpPr/>
                  <p:nvPr/>
                </p:nvSpPr>
                <p:spPr bwMode="auto">
                  <a:xfrm>
                    <a:off x="6887760" y="3473900"/>
                    <a:ext cx="73152" cy="73152"/>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172" name="Group 171">
                  <a:extLst>
                    <a:ext uri="{FF2B5EF4-FFF2-40B4-BE49-F238E27FC236}">
                      <a16:creationId xmlns:a16="http://schemas.microsoft.com/office/drawing/2014/main" id="{85C10FF7-437B-4DF3-9ED4-94BABD801657}"/>
                    </a:ext>
                  </a:extLst>
                </p:cNvPr>
                <p:cNvGrpSpPr/>
                <p:nvPr/>
              </p:nvGrpSpPr>
              <p:grpSpPr>
                <a:xfrm>
                  <a:off x="5586758" y="4050416"/>
                  <a:ext cx="1374154" cy="73152"/>
                  <a:chOff x="5586758" y="3473900"/>
                  <a:chExt cx="1374154" cy="73152"/>
                </a:xfrm>
              </p:grpSpPr>
              <p:sp>
                <p:nvSpPr>
                  <p:cNvPr id="195" name="Rectangle: Rounded Corners 194">
                    <a:extLst>
                      <a:ext uri="{FF2B5EF4-FFF2-40B4-BE49-F238E27FC236}">
                        <a16:creationId xmlns:a16="http://schemas.microsoft.com/office/drawing/2014/main" id="{EE18D402-2A33-4141-A613-71AEE1F9053A}"/>
                      </a:ext>
                    </a:extLst>
                  </p:cNvPr>
                  <p:cNvSpPr/>
                  <p:nvPr/>
                </p:nvSpPr>
                <p:spPr bwMode="auto">
                  <a:xfrm>
                    <a:off x="5586758" y="3483044"/>
                    <a:ext cx="886968" cy="54864"/>
                  </a:xfrm>
                  <a:prstGeom prst="roundRect">
                    <a:avLst>
                      <a:gd name="adj" fmla="val 50000"/>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96" name="Rectangle: Rounded Corners 195">
                    <a:extLst>
                      <a:ext uri="{FF2B5EF4-FFF2-40B4-BE49-F238E27FC236}">
                        <a16:creationId xmlns:a16="http://schemas.microsoft.com/office/drawing/2014/main" id="{B1966F7D-FABC-46E8-A59F-F673605C283B}"/>
                      </a:ext>
                    </a:extLst>
                  </p:cNvPr>
                  <p:cNvSpPr/>
                  <p:nvPr/>
                </p:nvSpPr>
                <p:spPr bwMode="auto">
                  <a:xfrm>
                    <a:off x="6572349" y="3483044"/>
                    <a:ext cx="128016" cy="54864"/>
                  </a:xfrm>
                  <a:prstGeom prst="roundRect">
                    <a:avLst>
                      <a:gd name="adj" fmla="val 50000"/>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97" name="Oval 196">
                    <a:extLst>
                      <a:ext uri="{FF2B5EF4-FFF2-40B4-BE49-F238E27FC236}">
                        <a16:creationId xmlns:a16="http://schemas.microsoft.com/office/drawing/2014/main" id="{6E2C6E8D-D7DA-4647-9496-79890EAA0B5C}"/>
                      </a:ext>
                    </a:extLst>
                  </p:cNvPr>
                  <p:cNvSpPr/>
                  <p:nvPr/>
                </p:nvSpPr>
                <p:spPr bwMode="auto">
                  <a:xfrm>
                    <a:off x="6887760" y="3473900"/>
                    <a:ext cx="73152" cy="73152"/>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173" name="Group 172">
                  <a:extLst>
                    <a:ext uri="{FF2B5EF4-FFF2-40B4-BE49-F238E27FC236}">
                      <a16:creationId xmlns:a16="http://schemas.microsoft.com/office/drawing/2014/main" id="{77282AA5-1C26-480E-9D91-EC9CDB4CFB64}"/>
                    </a:ext>
                  </a:extLst>
                </p:cNvPr>
                <p:cNvGrpSpPr/>
                <p:nvPr/>
              </p:nvGrpSpPr>
              <p:grpSpPr>
                <a:xfrm>
                  <a:off x="5586758" y="4242588"/>
                  <a:ext cx="1374154" cy="73152"/>
                  <a:chOff x="5586758" y="3473900"/>
                  <a:chExt cx="1374154" cy="73152"/>
                </a:xfrm>
              </p:grpSpPr>
              <p:sp>
                <p:nvSpPr>
                  <p:cNvPr id="192" name="Rectangle: Rounded Corners 191">
                    <a:extLst>
                      <a:ext uri="{FF2B5EF4-FFF2-40B4-BE49-F238E27FC236}">
                        <a16:creationId xmlns:a16="http://schemas.microsoft.com/office/drawing/2014/main" id="{0BD80504-E2C6-42A0-B47C-3CDBBEA10899}"/>
                      </a:ext>
                    </a:extLst>
                  </p:cNvPr>
                  <p:cNvSpPr/>
                  <p:nvPr/>
                </p:nvSpPr>
                <p:spPr bwMode="auto">
                  <a:xfrm>
                    <a:off x="5586758" y="3483044"/>
                    <a:ext cx="886968" cy="54864"/>
                  </a:xfrm>
                  <a:prstGeom prst="roundRect">
                    <a:avLst>
                      <a:gd name="adj" fmla="val 50000"/>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93" name="Rectangle: Rounded Corners 192">
                    <a:extLst>
                      <a:ext uri="{FF2B5EF4-FFF2-40B4-BE49-F238E27FC236}">
                        <a16:creationId xmlns:a16="http://schemas.microsoft.com/office/drawing/2014/main" id="{CC4501B9-2D00-4428-9850-221592F2ED50}"/>
                      </a:ext>
                    </a:extLst>
                  </p:cNvPr>
                  <p:cNvSpPr/>
                  <p:nvPr/>
                </p:nvSpPr>
                <p:spPr bwMode="auto">
                  <a:xfrm>
                    <a:off x="6572349" y="3483044"/>
                    <a:ext cx="128016" cy="54864"/>
                  </a:xfrm>
                  <a:prstGeom prst="roundRect">
                    <a:avLst>
                      <a:gd name="adj" fmla="val 50000"/>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94" name="Oval 193">
                    <a:extLst>
                      <a:ext uri="{FF2B5EF4-FFF2-40B4-BE49-F238E27FC236}">
                        <a16:creationId xmlns:a16="http://schemas.microsoft.com/office/drawing/2014/main" id="{350FBF50-3556-4AAF-8770-C9C17771336C}"/>
                      </a:ext>
                    </a:extLst>
                  </p:cNvPr>
                  <p:cNvSpPr/>
                  <p:nvPr/>
                </p:nvSpPr>
                <p:spPr bwMode="auto">
                  <a:xfrm>
                    <a:off x="6887760" y="3473900"/>
                    <a:ext cx="73152" cy="73152"/>
                  </a:xfrm>
                  <a:prstGeom prst="ellipse">
                    <a:avLst/>
                  </a:prstGeom>
                  <a:solidFill>
                    <a:srgbClr val="C4E5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174" name="Group 173">
                  <a:extLst>
                    <a:ext uri="{FF2B5EF4-FFF2-40B4-BE49-F238E27FC236}">
                      <a16:creationId xmlns:a16="http://schemas.microsoft.com/office/drawing/2014/main" id="{5BC0439A-52BC-4556-8996-26676107F6F4}"/>
                    </a:ext>
                  </a:extLst>
                </p:cNvPr>
                <p:cNvGrpSpPr/>
                <p:nvPr/>
              </p:nvGrpSpPr>
              <p:grpSpPr>
                <a:xfrm>
                  <a:off x="5586758" y="4434760"/>
                  <a:ext cx="1374154" cy="73152"/>
                  <a:chOff x="5586758" y="3473900"/>
                  <a:chExt cx="1374154" cy="73152"/>
                </a:xfrm>
              </p:grpSpPr>
              <p:sp>
                <p:nvSpPr>
                  <p:cNvPr id="187" name="Rectangle: Rounded Corners 186">
                    <a:extLst>
                      <a:ext uri="{FF2B5EF4-FFF2-40B4-BE49-F238E27FC236}">
                        <a16:creationId xmlns:a16="http://schemas.microsoft.com/office/drawing/2014/main" id="{52B78135-4ECE-4DE8-B1F0-ACFF615779EE}"/>
                      </a:ext>
                    </a:extLst>
                  </p:cNvPr>
                  <p:cNvSpPr/>
                  <p:nvPr/>
                </p:nvSpPr>
                <p:spPr bwMode="auto">
                  <a:xfrm>
                    <a:off x="5586758" y="3483044"/>
                    <a:ext cx="886968" cy="54864"/>
                  </a:xfrm>
                  <a:prstGeom prst="roundRect">
                    <a:avLst>
                      <a:gd name="adj" fmla="val 50000"/>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8" name="Rectangle: Rounded Corners 187">
                    <a:extLst>
                      <a:ext uri="{FF2B5EF4-FFF2-40B4-BE49-F238E27FC236}">
                        <a16:creationId xmlns:a16="http://schemas.microsoft.com/office/drawing/2014/main" id="{B7E897D0-7AB2-4873-A392-2B5F50D209F2}"/>
                      </a:ext>
                    </a:extLst>
                  </p:cNvPr>
                  <p:cNvSpPr/>
                  <p:nvPr/>
                </p:nvSpPr>
                <p:spPr bwMode="auto">
                  <a:xfrm>
                    <a:off x="6572349" y="3483044"/>
                    <a:ext cx="128016" cy="54864"/>
                  </a:xfrm>
                  <a:prstGeom prst="roundRect">
                    <a:avLst>
                      <a:gd name="adj" fmla="val 50000"/>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9" name="Oval 188">
                    <a:extLst>
                      <a:ext uri="{FF2B5EF4-FFF2-40B4-BE49-F238E27FC236}">
                        <a16:creationId xmlns:a16="http://schemas.microsoft.com/office/drawing/2014/main" id="{978CD950-6547-4B9A-8C9F-B54B7EEE9EB8}"/>
                      </a:ext>
                    </a:extLst>
                  </p:cNvPr>
                  <p:cNvSpPr/>
                  <p:nvPr/>
                </p:nvSpPr>
                <p:spPr bwMode="auto">
                  <a:xfrm>
                    <a:off x="6887760" y="3473900"/>
                    <a:ext cx="73152" cy="73152"/>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175" name="Group 174">
                  <a:extLst>
                    <a:ext uri="{FF2B5EF4-FFF2-40B4-BE49-F238E27FC236}">
                      <a16:creationId xmlns:a16="http://schemas.microsoft.com/office/drawing/2014/main" id="{A35894AC-B4CA-4635-9135-AD914686C614}"/>
                    </a:ext>
                  </a:extLst>
                </p:cNvPr>
                <p:cNvGrpSpPr/>
                <p:nvPr/>
              </p:nvGrpSpPr>
              <p:grpSpPr>
                <a:xfrm>
                  <a:off x="5586758" y="4626932"/>
                  <a:ext cx="1374154" cy="73152"/>
                  <a:chOff x="5586758" y="3473900"/>
                  <a:chExt cx="1374154" cy="73152"/>
                </a:xfrm>
              </p:grpSpPr>
              <p:sp>
                <p:nvSpPr>
                  <p:cNvPr id="184" name="Rectangle: Rounded Corners 183">
                    <a:extLst>
                      <a:ext uri="{FF2B5EF4-FFF2-40B4-BE49-F238E27FC236}">
                        <a16:creationId xmlns:a16="http://schemas.microsoft.com/office/drawing/2014/main" id="{1234C5E5-BBA1-4A8F-A0D1-4853016F9599}"/>
                      </a:ext>
                    </a:extLst>
                  </p:cNvPr>
                  <p:cNvSpPr/>
                  <p:nvPr/>
                </p:nvSpPr>
                <p:spPr bwMode="auto">
                  <a:xfrm>
                    <a:off x="5586758" y="3483044"/>
                    <a:ext cx="886968" cy="54864"/>
                  </a:xfrm>
                  <a:prstGeom prst="roundRect">
                    <a:avLst>
                      <a:gd name="adj" fmla="val 50000"/>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5" name="Rectangle: Rounded Corners 184">
                    <a:extLst>
                      <a:ext uri="{FF2B5EF4-FFF2-40B4-BE49-F238E27FC236}">
                        <a16:creationId xmlns:a16="http://schemas.microsoft.com/office/drawing/2014/main" id="{43BF59CB-3AA5-4581-9887-44C5F337803C}"/>
                      </a:ext>
                    </a:extLst>
                  </p:cNvPr>
                  <p:cNvSpPr/>
                  <p:nvPr/>
                </p:nvSpPr>
                <p:spPr bwMode="auto">
                  <a:xfrm>
                    <a:off x="6572349" y="3483044"/>
                    <a:ext cx="128016" cy="54864"/>
                  </a:xfrm>
                  <a:prstGeom prst="roundRect">
                    <a:avLst>
                      <a:gd name="adj" fmla="val 50000"/>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6" name="Oval 185">
                    <a:extLst>
                      <a:ext uri="{FF2B5EF4-FFF2-40B4-BE49-F238E27FC236}">
                        <a16:creationId xmlns:a16="http://schemas.microsoft.com/office/drawing/2014/main" id="{1C1A1BA7-4EA2-4AAA-9881-9E9B52A879F1}"/>
                      </a:ext>
                    </a:extLst>
                  </p:cNvPr>
                  <p:cNvSpPr/>
                  <p:nvPr/>
                </p:nvSpPr>
                <p:spPr bwMode="auto">
                  <a:xfrm>
                    <a:off x="6887760" y="3473900"/>
                    <a:ext cx="73152" cy="73152"/>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176" name="Group 175">
                  <a:extLst>
                    <a:ext uri="{FF2B5EF4-FFF2-40B4-BE49-F238E27FC236}">
                      <a16:creationId xmlns:a16="http://schemas.microsoft.com/office/drawing/2014/main" id="{D5927D2A-29A2-4CAE-9E07-64FF373C9879}"/>
                    </a:ext>
                  </a:extLst>
                </p:cNvPr>
                <p:cNvGrpSpPr/>
                <p:nvPr/>
              </p:nvGrpSpPr>
              <p:grpSpPr>
                <a:xfrm>
                  <a:off x="5586758" y="4819104"/>
                  <a:ext cx="1374154" cy="73152"/>
                  <a:chOff x="5586758" y="3473900"/>
                  <a:chExt cx="1374154" cy="73152"/>
                </a:xfrm>
              </p:grpSpPr>
              <p:sp>
                <p:nvSpPr>
                  <p:cNvPr id="181" name="Rectangle: Rounded Corners 180">
                    <a:extLst>
                      <a:ext uri="{FF2B5EF4-FFF2-40B4-BE49-F238E27FC236}">
                        <a16:creationId xmlns:a16="http://schemas.microsoft.com/office/drawing/2014/main" id="{03E422AC-C1C4-4E68-8368-1BCDD1B19ADF}"/>
                      </a:ext>
                    </a:extLst>
                  </p:cNvPr>
                  <p:cNvSpPr/>
                  <p:nvPr/>
                </p:nvSpPr>
                <p:spPr bwMode="auto">
                  <a:xfrm>
                    <a:off x="5586758" y="3483044"/>
                    <a:ext cx="886968" cy="54864"/>
                  </a:xfrm>
                  <a:prstGeom prst="roundRect">
                    <a:avLst>
                      <a:gd name="adj" fmla="val 50000"/>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2" name="Rectangle: Rounded Corners 181">
                    <a:extLst>
                      <a:ext uri="{FF2B5EF4-FFF2-40B4-BE49-F238E27FC236}">
                        <a16:creationId xmlns:a16="http://schemas.microsoft.com/office/drawing/2014/main" id="{1D960B34-8933-415A-B77D-E83434A9D85F}"/>
                      </a:ext>
                    </a:extLst>
                  </p:cNvPr>
                  <p:cNvSpPr/>
                  <p:nvPr/>
                </p:nvSpPr>
                <p:spPr bwMode="auto">
                  <a:xfrm>
                    <a:off x="6572349" y="3483044"/>
                    <a:ext cx="128016" cy="54864"/>
                  </a:xfrm>
                  <a:prstGeom prst="roundRect">
                    <a:avLst>
                      <a:gd name="adj" fmla="val 50000"/>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3" name="Oval 182">
                    <a:extLst>
                      <a:ext uri="{FF2B5EF4-FFF2-40B4-BE49-F238E27FC236}">
                        <a16:creationId xmlns:a16="http://schemas.microsoft.com/office/drawing/2014/main" id="{4EF739DF-BF54-44C2-AAF2-52853A3F6D58}"/>
                      </a:ext>
                    </a:extLst>
                  </p:cNvPr>
                  <p:cNvSpPr/>
                  <p:nvPr/>
                </p:nvSpPr>
                <p:spPr bwMode="auto">
                  <a:xfrm>
                    <a:off x="6887760" y="3473900"/>
                    <a:ext cx="73152" cy="73152"/>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177" name="Group 176">
                  <a:extLst>
                    <a:ext uri="{FF2B5EF4-FFF2-40B4-BE49-F238E27FC236}">
                      <a16:creationId xmlns:a16="http://schemas.microsoft.com/office/drawing/2014/main" id="{175F504D-DDDA-4F77-8F65-49CD40BFED61}"/>
                    </a:ext>
                  </a:extLst>
                </p:cNvPr>
                <p:cNvGrpSpPr/>
                <p:nvPr/>
              </p:nvGrpSpPr>
              <p:grpSpPr>
                <a:xfrm>
                  <a:off x="5586758" y="5011274"/>
                  <a:ext cx="1374154" cy="73152"/>
                  <a:chOff x="5586758" y="3473900"/>
                  <a:chExt cx="1374154" cy="73152"/>
                </a:xfrm>
              </p:grpSpPr>
              <p:sp>
                <p:nvSpPr>
                  <p:cNvPr id="178" name="Rectangle: Rounded Corners 177">
                    <a:extLst>
                      <a:ext uri="{FF2B5EF4-FFF2-40B4-BE49-F238E27FC236}">
                        <a16:creationId xmlns:a16="http://schemas.microsoft.com/office/drawing/2014/main" id="{209B1026-E291-4FA3-BA17-50D01079CC9E}"/>
                      </a:ext>
                    </a:extLst>
                  </p:cNvPr>
                  <p:cNvSpPr/>
                  <p:nvPr/>
                </p:nvSpPr>
                <p:spPr bwMode="auto">
                  <a:xfrm>
                    <a:off x="5586758" y="3483044"/>
                    <a:ext cx="886968" cy="54864"/>
                  </a:xfrm>
                  <a:prstGeom prst="roundRect">
                    <a:avLst>
                      <a:gd name="adj" fmla="val 50000"/>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79" name="Rectangle: Rounded Corners 178">
                    <a:extLst>
                      <a:ext uri="{FF2B5EF4-FFF2-40B4-BE49-F238E27FC236}">
                        <a16:creationId xmlns:a16="http://schemas.microsoft.com/office/drawing/2014/main" id="{B0DF4D51-2C1C-4AAC-9392-54DF1BA9103E}"/>
                      </a:ext>
                    </a:extLst>
                  </p:cNvPr>
                  <p:cNvSpPr/>
                  <p:nvPr/>
                </p:nvSpPr>
                <p:spPr bwMode="auto">
                  <a:xfrm>
                    <a:off x="6572349" y="3483044"/>
                    <a:ext cx="128016" cy="54864"/>
                  </a:xfrm>
                  <a:prstGeom prst="roundRect">
                    <a:avLst>
                      <a:gd name="adj" fmla="val 50000"/>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0" name="Oval 179">
                    <a:extLst>
                      <a:ext uri="{FF2B5EF4-FFF2-40B4-BE49-F238E27FC236}">
                        <a16:creationId xmlns:a16="http://schemas.microsoft.com/office/drawing/2014/main" id="{2CA558C1-91A0-4E9F-B547-B7B09EF49243}"/>
                      </a:ext>
                    </a:extLst>
                  </p:cNvPr>
                  <p:cNvSpPr/>
                  <p:nvPr/>
                </p:nvSpPr>
                <p:spPr bwMode="auto">
                  <a:xfrm>
                    <a:off x="6887760" y="3473900"/>
                    <a:ext cx="73152" cy="73152"/>
                  </a:xfrm>
                  <a:prstGeom prst="ellipse">
                    <a:avLst/>
                  </a:prstGeom>
                  <a:solidFill>
                    <a:srgbClr val="C4E5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grpSp>
            <p:nvGrpSpPr>
              <p:cNvPr id="112" name="Group 111">
                <a:extLst>
                  <a:ext uri="{FF2B5EF4-FFF2-40B4-BE49-F238E27FC236}">
                    <a16:creationId xmlns:a16="http://schemas.microsoft.com/office/drawing/2014/main" id="{7B44BC4B-3A62-4E21-82B0-45E7A2F4A6E2}"/>
                  </a:ext>
                </a:extLst>
              </p:cNvPr>
              <p:cNvGrpSpPr/>
              <p:nvPr/>
            </p:nvGrpSpPr>
            <p:grpSpPr>
              <a:xfrm>
                <a:off x="7293571" y="2308860"/>
                <a:ext cx="1668533" cy="2868930"/>
                <a:chOff x="7293571" y="2308860"/>
                <a:chExt cx="1668533" cy="2868930"/>
              </a:xfrm>
            </p:grpSpPr>
            <p:grpSp>
              <p:nvGrpSpPr>
                <p:cNvPr id="114" name="Group 113">
                  <a:extLst>
                    <a:ext uri="{FF2B5EF4-FFF2-40B4-BE49-F238E27FC236}">
                      <a16:creationId xmlns:a16="http://schemas.microsoft.com/office/drawing/2014/main" id="{F0402B68-3516-4EE6-8238-81CF59908CF9}"/>
                    </a:ext>
                  </a:extLst>
                </p:cNvPr>
                <p:cNvGrpSpPr/>
                <p:nvPr/>
              </p:nvGrpSpPr>
              <p:grpSpPr>
                <a:xfrm>
                  <a:off x="7297111" y="2308860"/>
                  <a:ext cx="1664993" cy="845820"/>
                  <a:chOff x="7297111" y="2308860"/>
                  <a:chExt cx="1664993" cy="845820"/>
                </a:xfrm>
              </p:grpSpPr>
              <p:sp>
                <p:nvSpPr>
                  <p:cNvPr id="121" name="Rectangle 120">
                    <a:extLst>
                      <a:ext uri="{FF2B5EF4-FFF2-40B4-BE49-F238E27FC236}">
                        <a16:creationId xmlns:a16="http://schemas.microsoft.com/office/drawing/2014/main" id="{8B23E47C-7113-4AD8-BCA4-F775AB9F5F13}"/>
                      </a:ext>
                    </a:extLst>
                  </p:cNvPr>
                  <p:cNvSpPr/>
                  <p:nvPr/>
                </p:nvSpPr>
                <p:spPr bwMode="auto">
                  <a:xfrm>
                    <a:off x="7297111" y="2308860"/>
                    <a:ext cx="1664993" cy="845820"/>
                  </a:xfrm>
                  <a:prstGeom prst="rect">
                    <a:avLst/>
                  </a:prstGeom>
                  <a:noFill/>
                  <a:ln w="381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122" name="Group 121">
                    <a:extLst>
                      <a:ext uri="{FF2B5EF4-FFF2-40B4-BE49-F238E27FC236}">
                        <a16:creationId xmlns:a16="http://schemas.microsoft.com/office/drawing/2014/main" id="{FCA722A0-9479-4CAE-89CC-18A220A96513}"/>
                      </a:ext>
                    </a:extLst>
                  </p:cNvPr>
                  <p:cNvGrpSpPr/>
                  <p:nvPr/>
                </p:nvGrpSpPr>
                <p:grpSpPr>
                  <a:xfrm>
                    <a:off x="7490344" y="2514596"/>
                    <a:ext cx="548639" cy="548640"/>
                    <a:chOff x="7490344" y="2514596"/>
                    <a:chExt cx="548639" cy="548640"/>
                  </a:xfrm>
                </p:grpSpPr>
                <p:sp>
                  <p:nvSpPr>
                    <p:cNvPr id="129" name="Circle: Hollow 128">
                      <a:extLst>
                        <a:ext uri="{FF2B5EF4-FFF2-40B4-BE49-F238E27FC236}">
                          <a16:creationId xmlns:a16="http://schemas.microsoft.com/office/drawing/2014/main" id="{141E197B-27DC-47D6-8DFF-3907CB3342E1}"/>
                        </a:ext>
                      </a:extLst>
                    </p:cNvPr>
                    <p:cNvSpPr/>
                    <p:nvPr/>
                  </p:nvSpPr>
                  <p:spPr bwMode="auto">
                    <a:xfrm>
                      <a:off x="7490344" y="2514596"/>
                      <a:ext cx="548639" cy="548640"/>
                    </a:xfrm>
                    <a:prstGeom prst="donut">
                      <a:avLst>
                        <a:gd name="adj" fmla="val 8597"/>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30" name="Freeform: Shape 129">
                      <a:extLst>
                        <a:ext uri="{FF2B5EF4-FFF2-40B4-BE49-F238E27FC236}">
                          <a16:creationId xmlns:a16="http://schemas.microsoft.com/office/drawing/2014/main" id="{581BC56A-4A6D-4D3F-83F8-BDCDA4B700C6}"/>
                        </a:ext>
                      </a:extLst>
                    </p:cNvPr>
                    <p:cNvSpPr/>
                    <p:nvPr/>
                  </p:nvSpPr>
                  <p:spPr bwMode="auto">
                    <a:xfrm>
                      <a:off x="7759179" y="2514596"/>
                      <a:ext cx="279804" cy="277838"/>
                    </a:xfrm>
                    <a:custGeom>
                      <a:avLst/>
                      <a:gdLst>
                        <a:gd name="connsiteX0" fmla="*/ 5485 w 279804"/>
                        <a:gd name="connsiteY0" fmla="*/ 0 h 277838"/>
                        <a:gd name="connsiteX1" fmla="*/ 279804 w 279804"/>
                        <a:gd name="connsiteY1" fmla="*/ 274320 h 277838"/>
                        <a:gd name="connsiteX2" fmla="*/ 279272 w 279804"/>
                        <a:gd name="connsiteY2" fmla="*/ 277838 h 277838"/>
                        <a:gd name="connsiteX3" fmla="*/ 232106 w 279804"/>
                        <a:gd name="connsiteY3" fmla="*/ 277838 h 277838"/>
                        <a:gd name="connsiteX4" fmla="*/ 232638 w 279804"/>
                        <a:gd name="connsiteY4" fmla="*/ 274320 h 277838"/>
                        <a:gd name="connsiteX5" fmla="*/ 5485 w 279804"/>
                        <a:gd name="connsiteY5" fmla="*/ 47167 h 277838"/>
                        <a:gd name="connsiteX6" fmla="*/ 0 w 279804"/>
                        <a:gd name="connsiteY6" fmla="*/ 47720 h 277838"/>
                        <a:gd name="connsiteX7" fmla="*/ 0 w 279804"/>
                        <a:gd name="connsiteY7" fmla="*/ 553 h 277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9804" h="277838">
                          <a:moveTo>
                            <a:pt x="5485" y="0"/>
                          </a:moveTo>
                          <a:cubicBezTo>
                            <a:pt x="156987" y="0"/>
                            <a:pt x="279804" y="122818"/>
                            <a:pt x="279804" y="274320"/>
                          </a:cubicBezTo>
                          <a:lnTo>
                            <a:pt x="279272" y="277838"/>
                          </a:lnTo>
                          <a:lnTo>
                            <a:pt x="232106" y="277838"/>
                          </a:lnTo>
                          <a:lnTo>
                            <a:pt x="232638" y="274320"/>
                          </a:lnTo>
                          <a:cubicBezTo>
                            <a:pt x="232638" y="148867"/>
                            <a:pt x="130938" y="47167"/>
                            <a:pt x="5485" y="47167"/>
                          </a:cubicBezTo>
                          <a:lnTo>
                            <a:pt x="0" y="47720"/>
                          </a:lnTo>
                          <a:lnTo>
                            <a:pt x="0" y="553"/>
                          </a:lnTo>
                          <a:close/>
                        </a:path>
                      </a:pathLst>
                    </a:custGeom>
                    <a:solidFill>
                      <a:schemeClr val="bg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123" name="Rectangle 122">
                    <a:extLst>
                      <a:ext uri="{FF2B5EF4-FFF2-40B4-BE49-F238E27FC236}">
                        <a16:creationId xmlns:a16="http://schemas.microsoft.com/office/drawing/2014/main" id="{7A0305B4-900B-45DA-B312-8BB39F2DBB7F}"/>
                      </a:ext>
                    </a:extLst>
                  </p:cNvPr>
                  <p:cNvSpPr/>
                  <p:nvPr/>
                </p:nvSpPr>
                <p:spPr bwMode="auto">
                  <a:xfrm>
                    <a:off x="7382553" y="2371489"/>
                    <a:ext cx="822960" cy="45719"/>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126" name="Group 125">
                    <a:extLst>
                      <a:ext uri="{FF2B5EF4-FFF2-40B4-BE49-F238E27FC236}">
                        <a16:creationId xmlns:a16="http://schemas.microsoft.com/office/drawing/2014/main" id="{C3E5FCCF-762F-4CF4-999E-47279E835F66}"/>
                      </a:ext>
                    </a:extLst>
                  </p:cNvPr>
                  <p:cNvGrpSpPr/>
                  <p:nvPr/>
                </p:nvGrpSpPr>
                <p:grpSpPr>
                  <a:xfrm>
                    <a:off x="8176612" y="2514596"/>
                    <a:ext cx="548639" cy="548640"/>
                    <a:chOff x="8176612" y="2514596"/>
                    <a:chExt cx="548639" cy="548640"/>
                  </a:xfrm>
                </p:grpSpPr>
                <p:sp>
                  <p:nvSpPr>
                    <p:cNvPr id="127" name="Circle: Hollow 126">
                      <a:extLst>
                        <a:ext uri="{FF2B5EF4-FFF2-40B4-BE49-F238E27FC236}">
                          <a16:creationId xmlns:a16="http://schemas.microsoft.com/office/drawing/2014/main" id="{0B740E49-A652-476C-998F-31F1F53BAB61}"/>
                        </a:ext>
                      </a:extLst>
                    </p:cNvPr>
                    <p:cNvSpPr/>
                    <p:nvPr/>
                  </p:nvSpPr>
                  <p:spPr bwMode="auto">
                    <a:xfrm>
                      <a:off x="8176612" y="2514596"/>
                      <a:ext cx="548639" cy="548640"/>
                    </a:xfrm>
                    <a:prstGeom prst="donut">
                      <a:avLst>
                        <a:gd name="adj" fmla="val 8597"/>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8" name="Freeform: Shape 127">
                      <a:extLst>
                        <a:ext uri="{FF2B5EF4-FFF2-40B4-BE49-F238E27FC236}">
                          <a16:creationId xmlns:a16="http://schemas.microsoft.com/office/drawing/2014/main" id="{36BFFE82-BA71-4281-B45D-0D14B41942D0}"/>
                        </a:ext>
                      </a:extLst>
                    </p:cNvPr>
                    <p:cNvSpPr/>
                    <p:nvPr/>
                  </p:nvSpPr>
                  <p:spPr bwMode="auto">
                    <a:xfrm>
                      <a:off x="8450930" y="2514596"/>
                      <a:ext cx="274321" cy="548640"/>
                    </a:xfrm>
                    <a:custGeom>
                      <a:avLst/>
                      <a:gdLst>
                        <a:gd name="connsiteX0" fmla="*/ 1 w 274321"/>
                        <a:gd name="connsiteY0" fmla="*/ 0 h 548640"/>
                        <a:gd name="connsiteX1" fmla="*/ 274321 w 274321"/>
                        <a:gd name="connsiteY1" fmla="*/ 274320 h 548640"/>
                        <a:gd name="connsiteX2" fmla="*/ 1 w 274321"/>
                        <a:gd name="connsiteY2" fmla="*/ 548640 h 548640"/>
                        <a:gd name="connsiteX3" fmla="*/ 0 w 274321"/>
                        <a:gd name="connsiteY3" fmla="*/ 548640 h 548640"/>
                        <a:gd name="connsiteX4" fmla="*/ 0 w 274321"/>
                        <a:gd name="connsiteY4" fmla="*/ 501474 h 548640"/>
                        <a:gd name="connsiteX5" fmla="*/ 227153 w 274321"/>
                        <a:gd name="connsiteY5" fmla="*/ 274320 h 548640"/>
                        <a:gd name="connsiteX6" fmla="*/ 0 w 274321"/>
                        <a:gd name="connsiteY6" fmla="*/ 47166 h 548640"/>
                        <a:gd name="connsiteX7" fmla="*/ 0 w 274321"/>
                        <a:gd name="connsiteY7" fmla="*/ 0 h 548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4321" h="548640">
                          <a:moveTo>
                            <a:pt x="1" y="0"/>
                          </a:moveTo>
                          <a:cubicBezTo>
                            <a:pt x="151504" y="0"/>
                            <a:pt x="274321" y="122817"/>
                            <a:pt x="274321" y="274320"/>
                          </a:cubicBezTo>
                          <a:cubicBezTo>
                            <a:pt x="274321" y="425823"/>
                            <a:pt x="151504" y="548640"/>
                            <a:pt x="1" y="548640"/>
                          </a:cubicBezTo>
                          <a:lnTo>
                            <a:pt x="0" y="548640"/>
                          </a:lnTo>
                          <a:lnTo>
                            <a:pt x="0" y="501474"/>
                          </a:lnTo>
                          <a:cubicBezTo>
                            <a:pt x="125453" y="501474"/>
                            <a:pt x="227153" y="399774"/>
                            <a:pt x="227153" y="274320"/>
                          </a:cubicBezTo>
                          <a:cubicBezTo>
                            <a:pt x="227153" y="148866"/>
                            <a:pt x="125453" y="47166"/>
                            <a:pt x="0" y="47166"/>
                          </a:cubicBezTo>
                          <a:lnTo>
                            <a:pt x="0" y="0"/>
                          </a:lnTo>
                          <a:close/>
                        </a:path>
                      </a:pathLst>
                    </a:custGeom>
                    <a:solidFill>
                      <a:schemeClr val="bg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grpSp>
              <p:nvGrpSpPr>
                <p:cNvPr id="115" name="Group 114">
                  <a:extLst>
                    <a:ext uri="{FF2B5EF4-FFF2-40B4-BE49-F238E27FC236}">
                      <a16:creationId xmlns:a16="http://schemas.microsoft.com/office/drawing/2014/main" id="{697207CD-C296-4993-B91B-9F46BDFA6B80}"/>
                    </a:ext>
                  </a:extLst>
                </p:cNvPr>
                <p:cNvGrpSpPr/>
                <p:nvPr/>
              </p:nvGrpSpPr>
              <p:grpSpPr>
                <a:xfrm>
                  <a:off x="7293571" y="3257550"/>
                  <a:ext cx="1664993" cy="1920240"/>
                  <a:chOff x="7293571" y="3257550"/>
                  <a:chExt cx="1664993" cy="1920240"/>
                </a:xfrm>
              </p:grpSpPr>
              <p:sp>
                <p:nvSpPr>
                  <p:cNvPr id="116" name="Rectangle 115">
                    <a:extLst>
                      <a:ext uri="{FF2B5EF4-FFF2-40B4-BE49-F238E27FC236}">
                        <a16:creationId xmlns:a16="http://schemas.microsoft.com/office/drawing/2014/main" id="{CBD2EE71-2562-4ED5-9B71-9AB05934AC86}"/>
                      </a:ext>
                    </a:extLst>
                  </p:cNvPr>
                  <p:cNvSpPr/>
                  <p:nvPr/>
                </p:nvSpPr>
                <p:spPr bwMode="auto">
                  <a:xfrm>
                    <a:off x="7293571" y="3257550"/>
                    <a:ext cx="1664993" cy="1920240"/>
                  </a:xfrm>
                  <a:prstGeom prst="rect">
                    <a:avLst/>
                  </a:prstGeom>
                  <a:noFill/>
                  <a:ln w="381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17" name="Rectangle 116">
                    <a:extLst>
                      <a:ext uri="{FF2B5EF4-FFF2-40B4-BE49-F238E27FC236}">
                        <a16:creationId xmlns:a16="http://schemas.microsoft.com/office/drawing/2014/main" id="{966CB192-740D-4B03-A542-E76E6F0878D4}"/>
                      </a:ext>
                    </a:extLst>
                  </p:cNvPr>
                  <p:cNvSpPr/>
                  <p:nvPr/>
                </p:nvSpPr>
                <p:spPr bwMode="auto">
                  <a:xfrm>
                    <a:off x="7378140" y="3354448"/>
                    <a:ext cx="822960" cy="45719"/>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18" name="Freeform: Shape 117">
                    <a:extLst>
                      <a:ext uri="{FF2B5EF4-FFF2-40B4-BE49-F238E27FC236}">
                        <a16:creationId xmlns:a16="http://schemas.microsoft.com/office/drawing/2014/main" id="{59873DFE-2FBD-4401-8AB7-BEC30454A01B}"/>
                      </a:ext>
                    </a:extLst>
                  </p:cNvPr>
                  <p:cNvSpPr/>
                  <p:nvPr/>
                </p:nvSpPr>
                <p:spPr bwMode="auto">
                  <a:xfrm rot="19775791" flipH="1">
                    <a:off x="7443000" y="3642019"/>
                    <a:ext cx="1275421" cy="551564"/>
                  </a:xfrm>
                  <a:custGeom>
                    <a:avLst/>
                    <a:gdLst>
                      <a:gd name="connsiteX0" fmla="*/ 817014 w 1275421"/>
                      <a:gd name="connsiteY0" fmla="*/ 5665 h 551564"/>
                      <a:gd name="connsiteX1" fmla="*/ 802349 w 1275421"/>
                      <a:gd name="connsiteY1" fmla="*/ 61979 h 551564"/>
                      <a:gd name="connsiteX2" fmla="*/ 808518 w 1275421"/>
                      <a:gd name="connsiteY2" fmla="*/ 66644 h 551564"/>
                      <a:gd name="connsiteX3" fmla="*/ 700410 w 1275421"/>
                      <a:gd name="connsiteY3" fmla="*/ 394686 h 551564"/>
                      <a:gd name="connsiteX4" fmla="*/ 684257 w 1275421"/>
                      <a:gd name="connsiteY4" fmla="*/ 396929 h 551564"/>
                      <a:gd name="connsiteX5" fmla="*/ 665262 w 1275421"/>
                      <a:gd name="connsiteY5" fmla="*/ 422049 h 551564"/>
                      <a:gd name="connsiteX6" fmla="*/ 665649 w 1275421"/>
                      <a:gd name="connsiteY6" fmla="*/ 424843 h 551564"/>
                      <a:gd name="connsiteX7" fmla="*/ 421412 w 1275421"/>
                      <a:gd name="connsiteY7" fmla="*/ 481135 h 551564"/>
                      <a:gd name="connsiteX8" fmla="*/ 407467 w 1275421"/>
                      <a:gd name="connsiteY8" fmla="*/ 470590 h 551564"/>
                      <a:gd name="connsiteX9" fmla="*/ 376272 w 1275421"/>
                      <a:gd name="connsiteY9" fmla="*/ 474921 h 551564"/>
                      <a:gd name="connsiteX10" fmla="*/ 365532 w 1275421"/>
                      <a:gd name="connsiteY10" fmla="*/ 489124 h 551564"/>
                      <a:gd name="connsiteX11" fmla="*/ 76827 w 1275421"/>
                      <a:gd name="connsiteY11" fmla="*/ 489124 h 551564"/>
                      <a:gd name="connsiteX12" fmla="*/ 76644 w 1275421"/>
                      <a:gd name="connsiteY12" fmla="*/ 487807 h 551564"/>
                      <a:gd name="connsiteX13" fmla="*/ 20330 w 1275421"/>
                      <a:gd name="connsiteY13" fmla="*/ 473142 h 551564"/>
                      <a:gd name="connsiteX14" fmla="*/ 5665 w 1275421"/>
                      <a:gd name="connsiteY14" fmla="*/ 529455 h 551564"/>
                      <a:gd name="connsiteX15" fmla="*/ 61979 w 1275421"/>
                      <a:gd name="connsiteY15" fmla="*/ 544120 h 551564"/>
                      <a:gd name="connsiteX16" fmla="*/ 75908 w 1275421"/>
                      <a:gd name="connsiteY16" fmla="*/ 525700 h 551564"/>
                      <a:gd name="connsiteX17" fmla="*/ 360839 w 1275421"/>
                      <a:gd name="connsiteY17" fmla="*/ 525700 h 551564"/>
                      <a:gd name="connsiteX18" fmla="*/ 361607 w 1275421"/>
                      <a:gd name="connsiteY18" fmla="*/ 531235 h 551564"/>
                      <a:gd name="connsiteX19" fmla="*/ 417921 w 1275421"/>
                      <a:gd name="connsiteY19" fmla="*/ 545900 h 551564"/>
                      <a:gd name="connsiteX20" fmla="*/ 436917 w 1275421"/>
                      <a:gd name="connsiteY20" fmla="*/ 520780 h 551564"/>
                      <a:gd name="connsiteX21" fmla="*/ 436152 w 1275421"/>
                      <a:gd name="connsiteY21" fmla="*/ 515273 h 551564"/>
                      <a:gd name="connsiteX22" fmla="*/ 677929 w 1275421"/>
                      <a:gd name="connsiteY22" fmla="*/ 459547 h 551564"/>
                      <a:gd name="connsiteX23" fmla="*/ 694711 w 1275421"/>
                      <a:gd name="connsiteY23" fmla="*/ 472238 h 551564"/>
                      <a:gd name="connsiteX24" fmla="*/ 706019 w 1275421"/>
                      <a:gd name="connsiteY24" fmla="*/ 470668 h 551564"/>
                      <a:gd name="connsiteX25" fmla="*/ 708296 w 1275421"/>
                      <a:gd name="connsiteY25" fmla="*/ 470499 h 551564"/>
                      <a:gd name="connsiteX26" fmla="*/ 708440 w 1275421"/>
                      <a:gd name="connsiteY26" fmla="*/ 470332 h 551564"/>
                      <a:gd name="connsiteX27" fmla="*/ 725906 w 1275421"/>
                      <a:gd name="connsiteY27" fmla="*/ 467908 h 551564"/>
                      <a:gd name="connsiteX28" fmla="*/ 740571 w 1275421"/>
                      <a:gd name="connsiteY28" fmla="*/ 411594 h 551564"/>
                      <a:gd name="connsiteX29" fmla="*/ 734789 w 1275421"/>
                      <a:gd name="connsiteY29" fmla="*/ 407222 h 551564"/>
                      <a:gd name="connsiteX30" fmla="*/ 843019 w 1275421"/>
                      <a:gd name="connsiteY30" fmla="*/ 78815 h 551564"/>
                      <a:gd name="connsiteX31" fmla="*/ 858663 w 1275421"/>
                      <a:gd name="connsiteY31" fmla="*/ 76644 h 551564"/>
                      <a:gd name="connsiteX32" fmla="*/ 864342 w 1275421"/>
                      <a:gd name="connsiteY32" fmla="*/ 69133 h 551564"/>
                      <a:gd name="connsiteX33" fmla="*/ 1197512 w 1275421"/>
                      <a:gd name="connsiteY33" fmla="*/ 133611 h 551564"/>
                      <a:gd name="connsiteX34" fmla="*/ 1198778 w 1275421"/>
                      <a:gd name="connsiteY34" fmla="*/ 142728 h 551564"/>
                      <a:gd name="connsiteX35" fmla="*/ 1255092 w 1275421"/>
                      <a:gd name="connsiteY35" fmla="*/ 157393 h 551564"/>
                      <a:gd name="connsiteX36" fmla="*/ 1269757 w 1275421"/>
                      <a:gd name="connsiteY36" fmla="*/ 101079 h 551564"/>
                      <a:gd name="connsiteX37" fmla="*/ 1213443 w 1275421"/>
                      <a:gd name="connsiteY37" fmla="*/ 86414 h 551564"/>
                      <a:gd name="connsiteX38" fmla="*/ 1204850 w 1275421"/>
                      <a:gd name="connsiteY38" fmla="*/ 97777 h 551564"/>
                      <a:gd name="connsiteX39" fmla="*/ 875223 w 1275421"/>
                      <a:gd name="connsiteY39" fmla="*/ 33984 h 551564"/>
                      <a:gd name="connsiteX40" fmla="*/ 873328 w 1275421"/>
                      <a:gd name="connsiteY40" fmla="*/ 20330 h 551564"/>
                      <a:gd name="connsiteX41" fmla="*/ 817014 w 1275421"/>
                      <a:gd name="connsiteY41" fmla="*/ 5665 h 551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275421" h="551564">
                        <a:moveTo>
                          <a:pt x="817014" y="5665"/>
                        </a:moveTo>
                        <a:cubicBezTo>
                          <a:pt x="797414" y="17166"/>
                          <a:pt x="790848" y="42379"/>
                          <a:pt x="802349" y="61979"/>
                        </a:cubicBezTo>
                        <a:lnTo>
                          <a:pt x="808518" y="66644"/>
                        </a:lnTo>
                        <a:lnTo>
                          <a:pt x="700410" y="394686"/>
                        </a:lnTo>
                        <a:lnTo>
                          <a:pt x="684257" y="396929"/>
                        </a:lnTo>
                        <a:cubicBezTo>
                          <a:pt x="674457" y="402679"/>
                          <a:pt x="667915" y="411858"/>
                          <a:pt x="665262" y="422049"/>
                        </a:cubicBezTo>
                        <a:lnTo>
                          <a:pt x="665649" y="424843"/>
                        </a:lnTo>
                        <a:lnTo>
                          <a:pt x="421412" y="481135"/>
                        </a:lnTo>
                        <a:lnTo>
                          <a:pt x="407467" y="470590"/>
                        </a:lnTo>
                        <a:cubicBezTo>
                          <a:pt x="397276" y="467936"/>
                          <a:pt x="386072" y="469170"/>
                          <a:pt x="376272" y="474921"/>
                        </a:cubicBezTo>
                        <a:lnTo>
                          <a:pt x="365532" y="489124"/>
                        </a:lnTo>
                        <a:lnTo>
                          <a:pt x="76827" y="489124"/>
                        </a:lnTo>
                        <a:lnTo>
                          <a:pt x="76644" y="487807"/>
                        </a:lnTo>
                        <a:cubicBezTo>
                          <a:pt x="65143" y="468207"/>
                          <a:pt x="39930" y="461641"/>
                          <a:pt x="20330" y="473142"/>
                        </a:cubicBezTo>
                        <a:cubicBezTo>
                          <a:pt x="730" y="484642"/>
                          <a:pt x="-5836" y="509856"/>
                          <a:pt x="5665" y="529455"/>
                        </a:cubicBezTo>
                        <a:cubicBezTo>
                          <a:pt x="17166" y="549055"/>
                          <a:pt x="42379" y="555621"/>
                          <a:pt x="61979" y="544120"/>
                        </a:cubicBezTo>
                        <a:lnTo>
                          <a:pt x="75908" y="525700"/>
                        </a:lnTo>
                        <a:lnTo>
                          <a:pt x="360839" y="525700"/>
                        </a:lnTo>
                        <a:lnTo>
                          <a:pt x="361607" y="531235"/>
                        </a:lnTo>
                        <a:cubicBezTo>
                          <a:pt x="373108" y="550834"/>
                          <a:pt x="398321" y="557400"/>
                          <a:pt x="417921" y="545900"/>
                        </a:cubicBezTo>
                        <a:cubicBezTo>
                          <a:pt x="427721" y="540149"/>
                          <a:pt x="434263" y="530971"/>
                          <a:pt x="436917" y="520780"/>
                        </a:cubicBezTo>
                        <a:lnTo>
                          <a:pt x="436152" y="515273"/>
                        </a:lnTo>
                        <a:lnTo>
                          <a:pt x="677929" y="459547"/>
                        </a:lnTo>
                        <a:lnTo>
                          <a:pt x="694711" y="472238"/>
                        </a:lnTo>
                        <a:lnTo>
                          <a:pt x="706019" y="470668"/>
                        </a:lnTo>
                        <a:lnTo>
                          <a:pt x="708296" y="470499"/>
                        </a:lnTo>
                        <a:lnTo>
                          <a:pt x="708440" y="470332"/>
                        </a:lnTo>
                        <a:lnTo>
                          <a:pt x="725906" y="467908"/>
                        </a:lnTo>
                        <a:cubicBezTo>
                          <a:pt x="745506" y="456407"/>
                          <a:pt x="752072" y="431194"/>
                          <a:pt x="740571" y="411594"/>
                        </a:cubicBezTo>
                        <a:lnTo>
                          <a:pt x="734789" y="407222"/>
                        </a:lnTo>
                        <a:lnTo>
                          <a:pt x="843019" y="78815"/>
                        </a:lnTo>
                        <a:lnTo>
                          <a:pt x="858663" y="76644"/>
                        </a:lnTo>
                        <a:lnTo>
                          <a:pt x="864342" y="69133"/>
                        </a:lnTo>
                        <a:lnTo>
                          <a:pt x="1197512" y="133611"/>
                        </a:lnTo>
                        <a:lnTo>
                          <a:pt x="1198778" y="142728"/>
                        </a:lnTo>
                        <a:cubicBezTo>
                          <a:pt x="1210279" y="162328"/>
                          <a:pt x="1235492" y="168894"/>
                          <a:pt x="1255092" y="157393"/>
                        </a:cubicBezTo>
                        <a:cubicBezTo>
                          <a:pt x="1274692" y="145892"/>
                          <a:pt x="1281257" y="120679"/>
                          <a:pt x="1269757" y="101079"/>
                        </a:cubicBezTo>
                        <a:cubicBezTo>
                          <a:pt x="1258256" y="81479"/>
                          <a:pt x="1233043" y="74913"/>
                          <a:pt x="1213443" y="86414"/>
                        </a:cubicBezTo>
                        <a:lnTo>
                          <a:pt x="1204850" y="97777"/>
                        </a:lnTo>
                        <a:lnTo>
                          <a:pt x="875223" y="33984"/>
                        </a:lnTo>
                        <a:lnTo>
                          <a:pt x="873328" y="20330"/>
                        </a:lnTo>
                        <a:cubicBezTo>
                          <a:pt x="861827" y="730"/>
                          <a:pt x="836614" y="-5836"/>
                          <a:pt x="817014" y="5665"/>
                        </a:cubicBezTo>
                        <a:close/>
                      </a:path>
                    </a:pathLst>
                  </a:custGeom>
                  <a:solidFill>
                    <a:srgbClr val="C4E5FF"/>
                  </a:solidFill>
                  <a:ln>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19" name="Freeform: Shape 118">
                    <a:extLst>
                      <a:ext uri="{FF2B5EF4-FFF2-40B4-BE49-F238E27FC236}">
                        <a16:creationId xmlns:a16="http://schemas.microsoft.com/office/drawing/2014/main" id="{33D172DD-F748-46FB-BDCD-34E1C5EA987B}"/>
                      </a:ext>
                    </a:extLst>
                  </p:cNvPr>
                  <p:cNvSpPr/>
                  <p:nvPr/>
                </p:nvSpPr>
                <p:spPr bwMode="auto">
                  <a:xfrm rot="1020000" flipH="1">
                    <a:off x="7486908" y="4202342"/>
                    <a:ext cx="1227571" cy="525397"/>
                  </a:xfrm>
                  <a:custGeom>
                    <a:avLst/>
                    <a:gdLst>
                      <a:gd name="connsiteX0" fmla="*/ 936537 w 1227571"/>
                      <a:gd name="connsiteY0" fmla="*/ 271875 h 525397"/>
                      <a:gd name="connsiteX1" fmla="*/ 905188 w 1227571"/>
                      <a:gd name="connsiteY1" fmla="*/ 274894 h 525397"/>
                      <a:gd name="connsiteX2" fmla="*/ 895950 w 1227571"/>
                      <a:gd name="connsiteY2" fmla="*/ 286101 h 525397"/>
                      <a:gd name="connsiteX3" fmla="*/ 636048 w 1227571"/>
                      <a:gd name="connsiteY3" fmla="*/ 286101 h 525397"/>
                      <a:gd name="connsiteX4" fmla="*/ 635993 w 1227571"/>
                      <a:gd name="connsiteY4" fmla="*/ 285534 h 525397"/>
                      <a:gd name="connsiteX5" fmla="*/ 611692 w 1227571"/>
                      <a:gd name="connsiteY5" fmla="*/ 265501 h 525397"/>
                      <a:gd name="connsiteX6" fmla="*/ 580344 w 1227571"/>
                      <a:gd name="connsiteY6" fmla="*/ 268520 h 525397"/>
                      <a:gd name="connsiteX7" fmla="*/ 568474 w 1227571"/>
                      <a:gd name="connsiteY7" fmla="*/ 282919 h 525397"/>
                      <a:gd name="connsiteX8" fmla="*/ 315735 w 1227571"/>
                      <a:gd name="connsiteY8" fmla="*/ 275154 h 525397"/>
                      <a:gd name="connsiteX9" fmla="*/ 294939 w 1227571"/>
                      <a:gd name="connsiteY9" fmla="*/ 258011 h 525397"/>
                      <a:gd name="connsiteX10" fmla="*/ 274484 w 1227571"/>
                      <a:gd name="connsiteY10" fmla="*/ 259981 h 525397"/>
                      <a:gd name="connsiteX11" fmla="*/ 80059 w 1227571"/>
                      <a:gd name="connsiteY11" fmla="*/ 48520 h 525397"/>
                      <a:gd name="connsiteX12" fmla="*/ 77489 w 1227571"/>
                      <a:gd name="connsiteY12" fmla="*/ 21841 h 525397"/>
                      <a:gd name="connsiteX13" fmla="*/ 53188 w 1227571"/>
                      <a:gd name="connsiteY13" fmla="*/ 1808 h 525397"/>
                      <a:gd name="connsiteX14" fmla="*/ 1808 w 1227571"/>
                      <a:gd name="connsiteY14" fmla="*/ 29128 h 525397"/>
                      <a:gd name="connsiteX15" fmla="*/ 29127 w 1227571"/>
                      <a:gd name="connsiteY15" fmla="*/ 80509 h 525397"/>
                      <a:gd name="connsiteX16" fmla="*/ 57290 w 1227571"/>
                      <a:gd name="connsiteY16" fmla="*/ 77796 h 525397"/>
                      <a:gd name="connsiteX17" fmla="*/ 245708 w 1227571"/>
                      <a:gd name="connsiteY17" fmla="*/ 282725 h 525397"/>
                      <a:gd name="connsiteX18" fmla="*/ 243559 w 1227571"/>
                      <a:gd name="connsiteY18" fmla="*/ 285331 h 525397"/>
                      <a:gd name="connsiteX19" fmla="*/ 270878 w 1227571"/>
                      <a:gd name="connsiteY19" fmla="*/ 336712 h 525397"/>
                      <a:gd name="connsiteX20" fmla="*/ 302227 w 1227571"/>
                      <a:gd name="connsiteY20" fmla="*/ 333693 h 525397"/>
                      <a:gd name="connsiteX21" fmla="*/ 320204 w 1227571"/>
                      <a:gd name="connsiteY21" fmla="*/ 311885 h 525397"/>
                      <a:gd name="connsiteX22" fmla="*/ 562865 w 1227571"/>
                      <a:gd name="connsiteY22" fmla="*/ 319340 h 525397"/>
                      <a:gd name="connsiteX23" fmla="*/ 563330 w 1227571"/>
                      <a:gd name="connsiteY23" fmla="*/ 324169 h 525397"/>
                      <a:gd name="connsiteX24" fmla="*/ 587631 w 1227571"/>
                      <a:gd name="connsiteY24" fmla="*/ 344201 h 525397"/>
                      <a:gd name="connsiteX25" fmla="*/ 618979 w 1227571"/>
                      <a:gd name="connsiteY25" fmla="*/ 341183 h 525397"/>
                      <a:gd name="connsiteX26" fmla="*/ 634234 w 1227571"/>
                      <a:gd name="connsiteY26" fmla="*/ 322677 h 525397"/>
                      <a:gd name="connsiteX27" fmla="*/ 887417 w 1227571"/>
                      <a:gd name="connsiteY27" fmla="*/ 322677 h 525397"/>
                      <a:gd name="connsiteX28" fmla="*/ 888175 w 1227571"/>
                      <a:gd name="connsiteY28" fmla="*/ 330543 h 525397"/>
                      <a:gd name="connsiteX29" fmla="*/ 912476 w 1227571"/>
                      <a:gd name="connsiteY29" fmla="*/ 350575 h 525397"/>
                      <a:gd name="connsiteX30" fmla="*/ 943824 w 1227571"/>
                      <a:gd name="connsiteY30" fmla="*/ 347557 h 525397"/>
                      <a:gd name="connsiteX31" fmla="*/ 946404 w 1227571"/>
                      <a:gd name="connsiteY31" fmla="*/ 344427 h 525397"/>
                      <a:gd name="connsiteX32" fmla="*/ 949532 w 1227571"/>
                      <a:gd name="connsiteY32" fmla="*/ 348979 h 525397"/>
                      <a:gd name="connsiteX33" fmla="*/ 1147581 w 1227571"/>
                      <a:gd name="connsiteY33" fmla="*/ 477593 h 525397"/>
                      <a:gd name="connsiteX34" fmla="*/ 1150081 w 1227571"/>
                      <a:gd name="connsiteY34" fmla="*/ 503557 h 525397"/>
                      <a:gd name="connsiteX35" fmla="*/ 1174382 w 1227571"/>
                      <a:gd name="connsiteY35" fmla="*/ 523589 h 525397"/>
                      <a:gd name="connsiteX36" fmla="*/ 1225763 w 1227571"/>
                      <a:gd name="connsiteY36" fmla="*/ 496270 h 525397"/>
                      <a:gd name="connsiteX37" fmla="*/ 1198443 w 1227571"/>
                      <a:gd name="connsiteY37" fmla="*/ 444889 h 525397"/>
                      <a:gd name="connsiteX38" fmla="*/ 1168776 w 1227571"/>
                      <a:gd name="connsiteY38" fmla="*/ 447746 h 525397"/>
                      <a:gd name="connsiteX39" fmla="*/ 969453 w 1227571"/>
                      <a:gd name="connsiteY39" fmla="*/ 318304 h 525397"/>
                      <a:gd name="connsiteX40" fmla="*/ 963269 w 1227571"/>
                      <a:gd name="connsiteY40" fmla="*/ 317158 h 525397"/>
                      <a:gd name="connsiteX41" fmla="*/ 960838 w 1227571"/>
                      <a:gd name="connsiteY41" fmla="*/ 291907 h 525397"/>
                      <a:gd name="connsiteX42" fmla="*/ 936537 w 1227571"/>
                      <a:gd name="connsiteY42" fmla="*/ 271875 h 525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227571" h="525397">
                        <a:moveTo>
                          <a:pt x="936537" y="271875"/>
                        </a:moveTo>
                        <a:cubicBezTo>
                          <a:pt x="925671" y="268553"/>
                          <a:pt x="914487" y="269950"/>
                          <a:pt x="905188" y="274894"/>
                        </a:cubicBezTo>
                        <a:lnTo>
                          <a:pt x="895950" y="286101"/>
                        </a:lnTo>
                        <a:lnTo>
                          <a:pt x="636048" y="286101"/>
                        </a:lnTo>
                        <a:lnTo>
                          <a:pt x="635993" y="285534"/>
                        </a:lnTo>
                        <a:cubicBezTo>
                          <a:pt x="631049" y="276236"/>
                          <a:pt x="622558" y="268823"/>
                          <a:pt x="611692" y="265501"/>
                        </a:cubicBezTo>
                        <a:cubicBezTo>
                          <a:pt x="600826" y="262179"/>
                          <a:pt x="589642" y="263576"/>
                          <a:pt x="580344" y="268520"/>
                        </a:cubicBezTo>
                        <a:lnTo>
                          <a:pt x="568474" y="282919"/>
                        </a:lnTo>
                        <a:lnTo>
                          <a:pt x="315735" y="275154"/>
                        </a:lnTo>
                        <a:lnTo>
                          <a:pt x="294939" y="258011"/>
                        </a:lnTo>
                        <a:lnTo>
                          <a:pt x="274484" y="259981"/>
                        </a:lnTo>
                        <a:lnTo>
                          <a:pt x="80059" y="48520"/>
                        </a:lnTo>
                        <a:lnTo>
                          <a:pt x="77489" y="21841"/>
                        </a:lnTo>
                        <a:cubicBezTo>
                          <a:pt x="72546" y="12543"/>
                          <a:pt x="64055" y="5131"/>
                          <a:pt x="53188" y="1808"/>
                        </a:cubicBezTo>
                        <a:cubicBezTo>
                          <a:pt x="31456" y="-4836"/>
                          <a:pt x="8452" y="7396"/>
                          <a:pt x="1808" y="29128"/>
                        </a:cubicBezTo>
                        <a:cubicBezTo>
                          <a:pt x="-4836" y="50860"/>
                          <a:pt x="7395" y="73864"/>
                          <a:pt x="29127" y="80509"/>
                        </a:cubicBezTo>
                        <a:lnTo>
                          <a:pt x="57290" y="77796"/>
                        </a:lnTo>
                        <a:lnTo>
                          <a:pt x="245708" y="282725"/>
                        </a:lnTo>
                        <a:lnTo>
                          <a:pt x="243559" y="285331"/>
                        </a:lnTo>
                        <a:cubicBezTo>
                          <a:pt x="236915" y="307063"/>
                          <a:pt x="249146" y="330067"/>
                          <a:pt x="270878" y="336712"/>
                        </a:cubicBezTo>
                        <a:cubicBezTo>
                          <a:pt x="281744" y="340033"/>
                          <a:pt x="292928" y="338637"/>
                          <a:pt x="302227" y="333693"/>
                        </a:cubicBezTo>
                        <a:lnTo>
                          <a:pt x="320204" y="311885"/>
                        </a:lnTo>
                        <a:lnTo>
                          <a:pt x="562865" y="319340"/>
                        </a:lnTo>
                        <a:lnTo>
                          <a:pt x="563330" y="324169"/>
                        </a:lnTo>
                        <a:cubicBezTo>
                          <a:pt x="568274" y="333467"/>
                          <a:pt x="576765" y="340879"/>
                          <a:pt x="587631" y="344201"/>
                        </a:cubicBezTo>
                        <a:cubicBezTo>
                          <a:pt x="598497" y="347523"/>
                          <a:pt x="609681" y="346126"/>
                          <a:pt x="618979" y="341183"/>
                        </a:cubicBezTo>
                        <a:lnTo>
                          <a:pt x="634234" y="322677"/>
                        </a:lnTo>
                        <a:lnTo>
                          <a:pt x="887417" y="322677"/>
                        </a:lnTo>
                        <a:lnTo>
                          <a:pt x="888175" y="330543"/>
                        </a:lnTo>
                        <a:cubicBezTo>
                          <a:pt x="893119" y="339841"/>
                          <a:pt x="901610" y="347253"/>
                          <a:pt x="912476" y="350575"/>
                        </a:cubicBezTo>
                        <a:cubicBezTo>
                          <a:pt x="923342" y="353897"/>
                          <a:pt x="934526" y="352501"/>
                          <a:pt x="943824" y="347557"/>
                        </a:cubicBezTo>
                        <a:lnTo>
                          <a:pt x="946404" y="344427"/>
                        </a:lnTo>
                        <a:lnTo>
                          <a:pt x="949532" y="348979"/>
                        </a:lnTo>
                        <a:lnTo>
                          <a:pt x="1147581" y="477593"/>
                        </a:lnTo>
                        <a:lnTo>
                          <a:pt x="1150081" y="503557"/>
                        </a:lnTo>
                        <a:cubicBezTo>
                          <a:pt x="1155026" y="512855"/>
                          <a:pt x="1163516" y="520267"/>
                          <a:pt x="1174382" y="523589"/>
                        </a:cubicBezTo>
                        <a:cubicBezTo>
                          <a:pt x="1196114" y="530233"/>
                          <a:pt x="1219119" y="518002"/>
                          <a:pt x="1225763" y="496270"/>
                        </a:cubicBezTo>
                        <a:cubicBezTo>
                          <a:pt x="1232407" y="474538"/>
                          <a:pt x="1220175" y="451533"/>
                          <a:pt x="1198443" y="444889"/>
                        </a:cubicBezTo>
                        <a:lnTo>
                          <a:pt x="1168776" y="447746"/>
                        </a:lnTo>
                        <a:lnTo>
                          <a:pt x="969453" y="318304"/>
                        </a:lnTo>
                        <a:lnTo>
                          <a:pt x="963269" y="317158"/>
                        </a:lnTo>
                        <a:lnTo>
                          <a:pt x="960838" y="291907"/>
                        </a:lnTo>
                        <a:cubicBezTo>
                          <a:pt x="955894" y="282610"/>
                          <a:pt x="947403" y="275197"/>
                          <a:pt x="936537" y="271875"/>
                        </a:cubicBezTo>
                        <a:close/>
                      </a:path>
                    </a:pathLst>
                  </a:custGeom>
                  <a:solidFill>
                    <a:srgbClr val="C4E5FF"/>
                  </a:solidFill>
                  <a:ln>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0" name="Freeform: Shape 119">
                    <a:extLst>
                      <a:ext uri="{FF2B5EF4-FFF2-40B4-BE49-F238E27FC236}">
                        <a16:creationId xmlns:a16="http://schemas.microsoft.com/office/drawing/2014/main" id="{838AEC18-C209-4A55-8603-39265341B1C7}"/>
                      </a:ext>
                    </a:extLst>
                  </p:cNvPr>
                  <p:cNvSpPr/>
                  <p:nvPr/>
                </p:nvSpPr>
                <p:spPr bwMode="auto">
                  <a:xfrm rot="900000">
                    <a:off x="7468023" y="4732319"/>
                    <a:ext cx="1265340" cy="399305"/>
                  </a:xfrm>
                  <a:custGeom>
                    <a:avLst/>
                    <a:gdLst>
                      <a:gd name="connsiteX0" fmla="*/ 30508 w 1265340"/>
                      <a:gd name="connsiteY0" fmla="*/ 318402 h 399305"/>
                      <a:gd name="connsiteX1" fmla="*/ 61732 w 1265340"/>
                      <a:gd name="connsiteY1" fmla="*/ 322513 h 399305"/>
                      <a:gd name="connsiteX2" fmla="*/ 73340 w 1265340"/>
                      <a:gd name="connsiteY2" fmla="*/ 337641 h 399305"/>
                      <a:gd name="connsiteX3" fmla="*/ 316655 w 1265340"/>
                      <a:gd name="connsiteY3" fmla="*/ 337641 h 399305"/>
                      <a:gd name="connsiteX4" fmla="*/ 316837 w 1265340"/>
                      <a:gd name="connsiteY4" fmla="*/ 336258 h 399305"/>
                      <a:gd name="connsiteX5" fmla="*/ 341822 w 1265340"/>
                      <a:gd name="connsiteY5" fmla="*/ 317086 h 399305"/>
                      <a:gd name="connsiteX6" fmla="*/ 373046 w 1265340"/>
                      <a:gd name="connsiteY6" fmla="*/ 321197 h 399305"/>
                      <a:gd name="connsiteX7" fmla="*/ 376924 w 1265340"/>
                      <a:gd name="connsiteY7" fmla="*/ 326252 h 399305"/>
                      <a:gd name="connsiteX8" fmla="*/ 382406 w 1265340"/>
                      <a:gd name="connsiteY8" fmla="*/ 318903 h 399305"/>
                      <a:gd name="connsiteX9" fmla="*/ 586656 w 1265340"/>
                      <a:gd name="connsiteY9" fmla="*/ 197230 h 399305"/>
                      <a:gd name="connsiteX10" fmla="*/ 595925 w 1265340"/>
                      <a:gd name="connsiteY10" fmla="*/ 195882 h 399305"/>
                      <a:gd name="connsiteX11" fmla="*/ 598177 w 1265340"/>
                      <a:gd name="connsiteY11" fmla="*/ 178773 h 399305"/>
                      <a:gd name="connsiteX12" fmla="*/ 623162 w 1265340"/>
                      <a:gd name="connsiteY12" fmla="*/ 159601 h 399305"/>
                      <a:gd name="connsiteX13" fmla="*/ 654386 w 1265340"/>
                      <a:gd name="connsiteY13" fmla="*/ 163711 h 399305"/>
                      <a:gd name="connsiteX14" fmla="*/ 658074 w 1265340"/>
                      <a:gd name="connsiteY14" fmla="*/ 168519 h 399305"/>
                      <a:gd name="connsiteX15" fmla="*/ 661728 w 1265340"/>
                      <a:gd name="connsiteY15" fmla="*/ 165815 h 399305"/>
                      <a:gd name="connsiteX16" fmla="*/ 891743 w 1265340"/>
                      <a:gd name="connsiteY16" fmla="*/ 108466 h 399305"/>
                      <a:gd name="connsiteX17" fmla="*/ 892883 w 1265340"/>
                      <a:gd name="connsiteY17" fmla="*/ 99806 h 399305"/>
                      <a:gd name="connsiteX18" fmla="*/ 917868 w 1265340"/>
                      <a:gd name="connsiteY18" fmla="*/ 80635 h 399305"/>
                      <a:gd name="connsiteX19" fmla="*/ 949092 w 1265340"/>
                      <a:gd name="connsiteY19" fmla="*/ 84745 h 399305"/>
                      <a:gd name="connsiteX20" fmla="*/ 955403 w 1265340"/>
                      <a:gd name="connsiteY20" fmla="*/ 92969 h 399305"/>
                      <a:gd name="connsiteX21" fmla="*/ 1187194 w 1265340"/>
                      <a:gd name="connsiteY21" fmla="*/ 30861 h 399305"/>
                      <a:gd name="connsiteX22" fmla="*/ 1188547 w 1265340"/>
                      <a:gd name="connsiteY22" fmla="*/ 20583 h 399305"/>
                      <a:gd name="connsiteX23" fmla="*/ 1213532 w 1265340"/>
                      <a:gd name="connsiteY23" fmla="*/ 1412 h 399305"/>
                      <a:gd name="connsiteX24" fmla="*/ 1263928 w 1265340"/>
                      <a:gd name="connsiteY24" fmla="*/ 30508 h 399305"/>
                      <a:gd name="connsiteX25" fmla="*/ 1234832 w 1265340"/>
                      <a:gd name="connsiteY25" fmla="*/ 80903 h 399305"/>
                      <a:gd name="connsiteX26" fmla="*/ 1203608 w 1265340"/>
                      <a:gd name="connsiteY26" fmla="*/ 76793 h 399305"/>
                      <a:gd name="connsiteX27" fmla="*/ 1195675 w 1265340"/>
                      <a:gd name="connsiteY27" fmla="*/ 66455 h 399305"/>
                      <a:gd name="connsiteX28" fmla="*/ 965854 w 1265340"/>
                      <a:gd name="connsiteY28" fmla="*/ 128035 h 399305"/>
                      <a:gd name="connsiteX29" fmla="*/ 964153 w 1265340"/>
                      <a:gd name="connsiteY29" fmla="*/ 140954 h 399305"/>
                      <a:gd name="connsiteX30" fmla="*/ 939168 w 1265340"/>
                      <a:gd name="connsiteY30" fmla="*/ 160126 h 399305"/>
                      <a:gd name="connsiteX31" fmla="*/ 907944 w 1265340"/>
                      <a:gd name="connsiteY31" fmla="*/ 156016 h 399305"/>
                      <a:gd name="connsiteX32" fmla="*/ 898996 w 1265340"/>
                      <a:gd name="connsiteY32" fmla="*/ 144354 h 399305"/>
                      <a:gd name="connsiteX33" fmla="*/ 671943 w 1265340"/>
                      <a:gd name="connsiteY33" fmla="*/ 200964 h 399305"/>
                      <a:gd name="connsiteX34" fmla="*/ 669447 w 1265340"/>
                      <a:gd name="connsiteY34" fmla="*/ 219921 h 399305"/>
                      <a:gd name="connsiteX35" fmla="*/ 644462 w 1265340"/>
                      <a:gd name="connsiteY35" fmla="*/ 239093 h 399305"/>
                      <a:gd name="connsiteX36" fmla="*/ 613238 w 1265340"/>
                      <a:gd name="connsiteY36" fmla="*/ 234982 h 399305"/>
                      <a:gd name="connsiteX37" fmla="*/ 606858 w 1265340"/>
                      <a:gd name="connsiteY37" fmla="*/ 226666 h 399305"/>
                      <a:gd name="connsiteX38" fmla="*/ 605375 w 1265340"/>
                      <a:gd name="connsiteY38" fmla="*/ 228654 h 399305"/>
                      <a:gd name="connsiteX39" fmla="*/ 401125 w 1265340"/>
                      <a:gd name="connsiteY39" fmla="*/ 350326 h 399305"/>
                      <a:gd name="connsiteX40" fmla="*/ 391487 w 1265340"/>
                      <a:gd name="connsiteY40" fmla="*/ 351729 h 399305"/>
                      <a:gd name="connsiteX41" fmla="*/ 388107 w 1265340"/>
                      <a:gd name="connsiteY41" fmla="*/ 377406 h 399305"/>
                      <a:gd name="connsiteX42" fmla="*/ 363122 w 1265340"/>
                      <a:gd name="connsiteY42" fmla="*/ 396578 h 399305"/>
                      <a:gd name="connsiteX43" fmla="*/ 331898 w 1265340"/>
                      <a:gd name="connsiteY43" fmla="*/ 392467 h 399305"/>
                      <a:gd name="connsiteX44" fmla="*/ 317894 w 1265340"/>
                      <a:gd name="connsiteY44" fmla="*/ 374217 h 399305"/>
                      <a:gd name="connsiteX45" fmla="*/ 77386 w 1265340"/>
                      <a:gd name="connsiteY45" fmla="*/ 374217 h 399305"/>
                      <a:gd name="connsiteX46" fmla="*/ 76793 w 1265340"/>
                      <a:gd name="connsiteY46" fmla="*/ 378722 h 399305"/>
                      <a:gd name="connsiteX47" fmla="*/ 51808 w 1265340"/>
                      <a:gd name="connsiteY47" fmla="*/ 397894 h 399305"/>
                      <a:gd name="connsiteX48" fmla="*/ 1412 w 1265340"/>
                      <a:gd name="connsiteY48" fmla="*/ 368798 h 399305"/>
                      <a:gd name="connsiteX49" fmla="*/ 30508 w 1265340"/>
                      <a:gd name="connsiteY49" fmla="*/ 318402 h 399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1265340" h="399305">
                        <a:moveTo>
                          <a:pt x="30508" y="318402"/>
                        </a:moveTo>
                        <a:cubicBezTo>
                          <a:pt x="41483" y="315461"/>
                          <a:pt x="52612" y="317248"/>
                          <a:pt x="61732" y="322513"/>
                        </a:cubicBezTo>
                        <a:lnTo>
                          <a:pt x="73340" y="337641"/>
                        </a:lnTo>
                        <a:lnTo>
                          <a:pt x="316655" y="337641"/>
                        </a:lnTo>
                        <a:lnTo>
                          <a:pt x="316837" y="336258"/>
                        </a:lnTo>
                        <a:cubicBezTo>
                          <a:pt x="322102" y="327138"/>
                          <a:pt x="330847" y="320027"/>
                          <a:pt x="341822" y="317086"/>
                        </a:cubicBezTo>
                        <a:cubicBezTo>
                          <a:pt x="352797" y="314145"/>
                          <a:pt x="363926" y="315932"/>
                          <a:pt x="373046" y="321197"/>
                        </a:cubicBezTo>
                        <a:lnTo>
                          <a:pt x="376924" y="326252"/>
                        </a:lnTo>
                        <a:lnTo>
                          <a:pt x="382406" y="318903"/>
                        </a:lnTo>
                        <a:lnTo>
                          <a:pt x="586656" y="197230"/>
                        </a:lnTo>
                        <a:lnTo>
                          <a:pt x="595925" y="195882"/>
                        </a:lnTo>
                        <a:lnTo>
                          <a:pt x="598177" y="178773"/>
                        </a:lnTo>
                        <a:cubicBezTo>
                          <a:pt x="603443" y="169653"/>
                          <a:pt x="612187" y="162542"/>
                          <a:pt x="623162" y="159601"/>
                        </a:cubicBezTo>
                        <a:cubicBezTo>
                          <a:pt x="634138" y="156660"/>
                          <a:pt x="645266" y="158446"/>
                          <a:pt x="654386" y="163711"/>
                        </a:cubicBezTo>
                        <a:lnTo>
                          <a:pt x="658074" y="168519"/>
                        </a:lnTo>
                        <a:lnTo>
                          <a:pt x="661728" y="165815"/>
                        </a:lnTo>
                        <a:lnTo>
                          <a:pt x="891743" y="108466"/>
                        </a:lnTo>
                        <a:lnTo>
                          <a:pt x="892883" y="99806"/>
                        </a:lnTo>
                        <a:cubicBezTo>
                          <a:pt x="898148" y="90687"/>
                          <a:pt x="906893" y="83575"/>
                          <a:pt x="917868" y="80635"/>
                        </a:cubicBezTo>
                        <a:cubicBezTo>
                          <a:pt x="928843" y="77694"/>
                          <a:pt x="939972" y="79480"/>
                          <a:pt x="949092" y="84745"/>
                        </a:cubicBezTo>
                        <a:lnTo>
                          <a:pt x="955403" y="92969"/>
                        </a:lnTo>
                        <a:lnTo>
                          <a:pt x="1187194" y="30861"/>
                        </a:lnTo>
                        <a:lnTo>
                          <a:pt x="1188547" y="20583"/>
                        </a:lnTo>
                        <a:cubicBezTo>
                          <a:pt x="1193812" y="11464"/>
                          <a:pt x="1202556" y="4353"/>
                          <a:pt x="1213532" y="1412"/>
                        </a:cubicBezTo>
                        <a:cubicBezTo>
                          <a:pt x="1235483" y="-4470"/>
                          <a:pt x="1258046" y="8557"/>
                          <a:pt x="1263928" y="30508"/>
                        </a:cubicBezTo>
                        <a:cubicBezTo>
                          <a:pt x="1269810" y="52458"/>
                          <a:pt x="1256783" y="75022"/>
                          <a:pt x="1234832" y="80903"/>
                        </a:cubicBezTo>
                        <a:cubicBezTo>
                          <a:pt x="1223856" y="83844"/>
                          <a:pt x="1212728" y="82058"/>
                          <a:pt x="1203608" y="76793"/>
                        </a:cubicBezTo>
                        <a:lnTo>
                          <a:pt x="1195675" y="66455"/>
                        </a:lnTo>
                        <a:lnTo>
                          <a:pt x="965854" y="128035"/>
                        </a:lnTo>
                        <a:lnTo>
                          <a:pt x="964153" y="140954"/>
                        </a:lnTo>
                        <a:cubicBezTo>
                          <a:pt x="958887" y="150075"/>
                          <a:pt x="950143" y="157186"/>
                          <a:pt x="939168" y="160126"/>
                        </a:cubicBezTo>
                        <a:cubicBezTo>
                          <a:pt x="928193" y="163067"/>
                          <a:pt x="917064" y="161281"/>
                          <a:pt x="907944" y="156016"/>
                        </a:cubicBezTo>
                        <a:lnTo>
                          <a:pt x="898996" y="144354"/>
                        </a:lnTo>
                        <a:lnTo>
                          <a:pt x="671943" y="200964"/>
                        </a:lnTo>
                        <a:lnTo>
                          <a:pt x="669447" y="219921"/>
                        </a:lnTo>
                        <a:cubicBezTo>
                          <a:pt x="664182" y="229041"/>
                          <a:pt x="655437" y="236152"/>
                          <a:pt x="644462" y="239093"/>
                        </a:cubicBezTo>
                        <a:cubicBezTo>
                          <a:pt x="633487" y="242033"/>
                          <a:pt x="622358" y="240247"/>
                          <a:pt x="613238" y="234982"/>
                        </a:cubicBezTo>
                        <a:lnTo>
                          <a:pt x="606858" y="226666"/>
                        </a:lnTo>
                        <a:lnTo>
                          <a:pt x="605375" y="228654"/>
                        </a:lnTo>
                        <a:lnTo>
                          <a:pt x="401125" y="350326"/>
                        </a:lnTo>
                        <a:lnTo>
                          <a:pt x="391487" y="351729"/>
                        </a:lnTo>
                        <a:lnTo>
                          <a:pt x="388107" y="377406"/>
                        </a:lnTo>
                        <a:cubicBezTo>
                          <a:pt x="382841" y="386526"/>
                          <a:pt x="374097" y="393637"/>
                          <a:pt x="363122" y="396578"/>
                        </a:cubicBezTo>
                        <a:cubicBezTo>
                          <a:pt x="352146" y="399519"/>
                          <a:pt x="341018" y="397732"/>
                          <a:pt x="331898" y="392467"/>
                        </a:cubicBezTo>
                        <a:lnTo>
                          <a:pt x="317894" y="374217"/>
                        </a:lnTo>
                        <a:lnTo>
                          <a:pt x="77386" y="374217"/>
                        </a:lnTo>
                        <a:lnTo>
                          <a:pt x="76793" y="378722"/>
                        </a:lnTo>
                        <a:cubicBezTo>
                          <a:pt x="71527" y="387842"/>
                          <a:pt x="62783" y="394953"/>
                          <a:pt x="51808" y="397894"/>
                        </a:cubicBezTo>
                        <a:cubicBezTo>
                          <a:pt x="29857" y="403775"/>
                          <a:pt x="7293" y="390748"/>
                          <a:pt x="1412" y="368798"/>
                        </a:cubicBezTo>
                        <a:cubicBezTo>
                          <a:pt x="-4470" y="346847"/>
                          <a:pt x="8557" y="324284"/>
                          <a:pt x="30508" y="318402"/>
                        </a:cubicBezTo>
                        <a:close/>
                      </a:path>
                    </a:pathLst>
                  </a:custGeom>
                  <a:solidFill>
                    <a:srgbClr val="C4E5FF"/>
                  </a:solidFill>
                  <a:ln>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sp>
            <p:nvSpPr>
              <p:cNvPr id="113" name="Freeform: Shape 112">
                <a:extLst>
                  <a:ext uri="{FF2B5EF4-FFF2-40B4-BE49-F238E27FC236}">
                    <a16:creationId xmlns:a16="http://schemas.microsoft.com/office/drawing/2014/main" id="{E70FF6E7-BB95-452E-90B5-9EDFFB050737}"/>
                  </a:ext>
                </a:extLst>
              </p:cNvPr>
              <p:cNvSpPr/>
              <p:nvPr/>
            </p:nvSpPr>
            <p:spPr bwMode="auto">
              <a:xfrm>
                <a:off x="3437254" y="1704700"/>
                <a:ext cx="5678424" cy="3657600"/>
              </a:xfrm>
              <a:custGeom>
                <a:avLst/>
                <a:gdLst>
                  <a:gd name="connsiteX0" fmla="*/ 60314 w 5678424"/>
                  <a:gd name="connsiteY0" fmla="*/ 410596 h 3657600"/>
                  <a:gd name="connsiteX1" fmla="*/ 60314 w 5678424"/>
                  <a:gd name="connsiteY1" fmla="*/ 3597286 h 3657600"/>
                  <a:gd name="connsiteX2" fmla="*/ 5618110 w 5678424"/>
                  <a:gd name="connsiteY2" fmla="*/ 3597286 h 3657600"/>
                  <a:gd name="connsiteX3" fmla="*/ 5618110 w 5678424"/>
                  <a:gd name="connsiteY3" fmla="*/ 410596 h 3657600"/>
                  <a:gd name="connsiteX4" fmla="*/ 60314 w 5678424"/>
                  <a:gd name="connsiteY4" fmla="*/ 60314 h 3657600"/>
                  <a:gd name="connsiteX5" fmla="*/ 60314 w 5678424"/>
                  <a:gd name="connsiteY5" fmla="*/ 355732 h 3657600"/>
                  <a:gd name="connsiteX6" fmla="*/ 5618110 w 5678424"/>
                  <a:gd name="connsiteY6" fmla="*/ 355732 h 3657600"/>
                  <a:gd name="connsiteX7" fmla="*/ 5618110 w 5678424"/>
                  <a:gd name="connsiteY7" fmla="*/ 60314 h 3657600"/>
                  <a:gd name="connsiteX8" fmla="*/ 0 w 5678424"/>
                  <a:gd name="connsiteY8" fmla="*/ 0 h 3657600"/>
                  <a:gd name="connsiteX9" fmla="*/ 5678424 w 5678424"/>
                  <a:gd name="connsiteY9" fmla="*/ 0 h 3657600"/>
                  <a:gd name="connsiteX10" fmla="*/ 5678424 w 5678424"/>
                  <a:gd name="connsiteY10" fmla="*/ 3657600 h 3657600"/>
                  <a:gd name="connsiteX11" fmla="*/ 0 w 5678424"/>
                  <a:gd name="connsiteY11" fmla="*/ 3657600 h 3657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678424" h="3657600">
                    <a:moveTo>
                      <a:pt x="60314" y="410596"/>
                    </a:moveTo>
                    <a:lnTo>
                      <a:pt x="60314" y="3597286"/>
                    </a:lnTo>
                    <a:lnTo>
                      <a:pt x="5618110" y="3597286"/>
                    </a:lnTo>
                    <a:lnTo>
                      <a:pt x="5618110" y="410596"/>
                    </a:lnTo>
                    <a:close/>
                    <a:moveTo>
                      <a:pt x="60314" y="60314"/>
                    </a:moveTo>
                    <a:lnTo>
                      <a:pt x="60314" y="355732"/>
                    </a:lnTo>
                    <a:lnTo>
                      <a:pt x="5618110" y="355732"/>
                    </a:lnTo>
                    <a:lnTo>
                      <a:pt x="5618110" y="60314"/>
                    </a:lnTo>
                    <a:close/>
                    <a:moveTo>
                      <a:pt x="0" y="0"/>
                    </a:moveTo>
                    <a:lnTo>
                      <a:pt x="5678424" y="0"/>
                    </a:lnTo>
                    <a:lnTo>
                      <a:pt x="5678424" y="3657600"/>
                    </a:lnTo>
                    <a:lnTo>
                      <a:pt x="0" y="3657600"/>
                    </a:lnTo>
                    <a:close/>
                  </a:path>
                </a:pathLst>
              </a:cu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grpSp>
        <p:nvGrpSpPr>
          <p:cNvPr id="27" name="Group 26">
            <a:extLst>
              <a:ext uri="{FF2B5EF4-FFF2-40B4-BE49-F238E27FC236}">
                <a16:creationId xmlns:a16="http://schemas.microsoft.com/office/drawing/2014/main" id="{2466A6D4-4B4A-4F41-BEC3-74B23D7F5CAC}"/>
              </a:ext>
            </a:extLst>
          </p:cNvPr>
          <p:cNvGrpSpPr/>
          <p:nvPr/>
        </p:nvGrpSpPr>
        <p:grpSpPr>
          <a:xfrm>
            <a:off x="4544238" y="2916966"/>
            <a:ext cx="4146448" cy="261190"/>
            <a:chOff x="4454676" y="2860031"/>
            <a:chExt cx="4065514" cy="256092"/>
          </a:xfrm>
        </p:grpSpPr>
        <p:grpSp>
          <p:nvGrpSpPr>
            <p:cNvPr id="335" name="Group 334">
              <a:extLst>
                <a:ext uri="{FF2B5EF4-FFF2-40B4-BE49-F238E27FC236}">
                  <a16:creationId xmlns:a16="http://schemas.microsoft.com/office/drawing/2014/main" id="{3BE421A9-8595-4B26-97BF-8D964346645A}"/>
                </a:ext>
              </a:extLst>
            </p:cNvPr>
            <p:cNvGrpSpPr/>
            <p:nvPr/>
          </p:nvGrpSpPr>
          <p:grpSpPr>
            <a:xfrm>
              <a:off x="4454676" y="2860031"/>
              <a:ext cx="668475" cy="256092"/>
              <a:chOff x="7147278" y="3439948"/>
              <a:chExt cx="299213" cy="114628"/>
            </a:xfrm>
          </p:grpSpPr>
          <p:sp>
            <p:nvSpPr>
              <p:cNvPr id="336" name="Rectangle 3">
                <a:extLst>
                  <a:ext uri="{FF2B5EF4-FFF2-40B4-BE49-F238E27FC236}">
                    <a16:creationId xmlns:a16="http://schemas.microsoft.com/office/drawing/2014/main" id="{98258D57-3654-4958-8795-29E7A68A104F}"/>
                  </a:ext>
                </a:extLst>
              </p:cNvPr>
              <p:cNvSpPr/>
              <p:nvPr/>
            </p:nvSpPr>
            <p:spPr bwMode="auto">
              <a:xfrm rot="2700000">
                <a:off x="7308123" y="3439948"/>
                <a:ext cx="114628" cy="114628"/>
              </a:xfrm>
              <a:custGeom>
                <a:avLst/>
                <a:gdLst>
                  <a:gd name="connsiteX0" fmla="*/ 0 w 371366"/>
                  <a:gd name="connsiteY0" fmla="*/ 0 h 371366"/>
                  <a:gd name="connsiteX1" fmla="*/ 371366 w 371366"/>
                  <a:gd name="connsiteY1" fmla="*/ 0 h 371366"/>
                  <a:gd name="connsiteX2" fmla="*/ 371366 w 371366"/>
                  <a:gd name="connsiteY2" fmla="*/ 371366 h 371366"/>
                  <a:gd name="connsiteX3" fmla="*/ 0 w 371366"/>
                  <a:gd name="connsiteY3" fmla="*/ 371366 h 371366"/>
                  <a:gd name="connsiteX4" fmla="*/ 0 w 371366"/>
                  <a:gd name="connsiteY4" fmla="*/ 0 h 371366"/>
                  <a:gd name="connsiteX0" fmla="*/ 0 w 371366"/>
                  <a:gd name="connsiteY0" fmla="*/ 371366 h 462806"/>
                  <a:gd name="connsiteX1" fmla="*/ 0 w 371366"/>
                  <a:gd name="connsiteY1" fmla="*/ 0 h 462806"/>
                  <a:gd name="connsiteX2" fmla="*/ 371366 w 371366"/>
                  <a:gd name="connsiteY2" fmla="*/ 0 h 462806"/>
                  <a:gd name="connsiteX3" fmla="*/ 371366 w 371366"/>
                  <a:gd name="connsiteY3" fmla="*/ 371366 h 462806"/>
                  <a:gd name="connsiteX4" fmla="*/ 91440 w 371366"/>
                  <a:gd name="connsiteY4" fmla="*/ 462806 h 462806"/>
                  <a:gd name="connsiteX0" fmla="*/ 0 w 371366"/>
                  <a:gd name="connsiteY0" fmla="*/ 0 h 462806"/>
                  <a:gd name="connsiteX1" fmla="*/ 371366 w 371366"/>
                  <a:gd name="connsiteY1" fmla="*/ 0 h 462806"/>
                  <a:gd name="connsiteX2" fmla="*/ 371366 w 371366"/>
                  <a:gd name="connsiteY2" fmla="*/ 371366 h 462806"/>
                  <a:gd name="connsiteX3" fmla="*/ 91440 w 371366"/>
                  <a:gd name="connsiteY3" fmla="*/ 462806 h 462806"/>
                  <a:gd name="connsiteX0" fmla="*/ 0 w 371366"/>
                  <a:gd name="connsiteY0" fmla="*/ 0 h 371366"/>
                  <a:gd name="connsiteX1" fmla="*/ 371366 w 371366"/>
                  <a:gd name="connsiteY1" fmla="*/ 0 h 371366"/>
                  <a:gd name="connsiteX2" fmla="*/ 371366 w 371366"/>
                  <a:gd name="connsiteY2" fmla="*/ 371366 h 371366"/>
                </a:gdLst>
                <a:ahLst/>
                <a:cxnLst>
                  <a:cxn ang="0">
                    <a:pos x="connsiteX0" y="connsiteY0"/>
                  </a:cxn>
                  <a:cxn ang="0">
                    <a:pos x="connsiteX1" y="connsiteY1"/>
                  </a:cxn>
                  <a:cxn ang="0">
                    <a:pos x="connsiteX2" y="connsiteY2"/>
                  </a:cxn>
                </a:cxnLst>
                <a:rect l="l" t="t" r="r" b="b"/>
                <a:pathLst>
                  <a:path w="371366" h="371366">
                    <a:moveTo>
                      <a:pt x="0" y="0"/>
                    </a:moveTo>
                    <a:lnTo>
                      <a:pt x="371366" y="0"/>
                    </a:lnTo>
                    <a:lnTo>
                      <a:pt x="371366" y="371366"/>
                    </a:lnTo>
                  </a:path>
                </a:pathLst>
              </a:custGeom>
              <a:noFill/>
              <a:ln w="19050" cap="flat">
                <a:solidFill>
                  <a:schemeClr val="bg1">
                    <a:lumMod val="6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73" kern="0">
                  <a:solidFill>
                    <a:srgbClr val="505050"/>
                  </a:solidFill>
                  <a:latin typeface="Segoe UI Semilight"/>
                </a:endParaRPr>
              </a:p>
            </p:txBody>
          </p:sp>
          <p:cxnSp>
            <p:nvCxnSpPr>
              <p:cNvPr id="337" name="Straight Connector 336">
                <a:extLst>
                  <a:ext uri="{FF2B5EF4-FFF2-40B4-BE49-F238E27FC236}">
                    <a16:creationId xmlns:a16="http://schemas.microsoft.com/office/drawing/2014/main" id="{F6A9A3F3-52E9-4CFB-B8D6-A7609604901D}"/>
                  </a:ext>
                </a:extLst>
              </p:cNvPr>
              <p:cNvCxnSpPr>
                <a:cxnSpLocks/>
              </p:cNvCxnSpPr>
              <p:nvPr/>
            </p:nvCxnSpPr>
            <p:spPr>
              <a:xfrm flipH="1">
                <a:off x="7147278" y="3497262"/>
                <a:ext cx="299213" cy="0"/>
              </a:xfrm>
              <a:prstGeom prst="line">
                <a:avLst/>
              </a:prstGeom>
              <a:noFill/>
              <a:ln w="19050" cap="flat">
                <a:solidFill>
                  <a:schemeClr val="bg1">
                    <a:lumMod val="65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338" name="Group 337">
              <a:extLst>
                <a:ext uri="{FF2B5EF4-FFF2-40B4-BE49-F238E27FC236}">
                  <a16:creationId xmlns:a16="http://schemas.microsoft.com/office/drawing/2014/main" id="{4DC89510-3476-4FB8-9107-BB8798719AD8}"/>
                </a:ext>
              </a:extLst>
            </p:cNvPr>
            <p:cNvGrpSpPr/>
            <p:nvPr/>
          </p:nvGrpSpPr>
          <p:grpSpPr>
            <a:xfrm>
              <a:off x="7851715" y="2860031"/>
              <a:ext cx="668475" cy="256092"/>
              <a:chOff x="7147279" y="3439948"/>
              <a:chExt cx="299213" cy="114628"/>
            </a:xfrm>
          </p:grpSpPr>
          <p:sp>
            <p:nvSpPr>
              <p:cNvPr id="339" name="Rectangle 3">
                <a:extLst>
                  <a:ext uri="{FF2B5EF4-FFF2-40B4-BE49-F238E27FC236}">
                    <a16:creationId xmlns:a16="http://schemas.microsoft.com/office/drawing/2014/main" id="{B88F65BB-6259-4563-83A6-69FCE9AE02D5}"/>
                  </a:ext>
                </a:extLst>
              </p:cNvPr>
              <p:cNvSpPr/>
              <p:nvPr/>
            </p:nvSpPr>
            <p:spPr bwMode="auto">
              <a:xfrm rot="2700000">
                <a:off x="7308120" y="3439948"/>
                <a:ext cx="114628" cy="114628"/>
              </a:xfrm>
              <a:custGeom>
                <a:avLst/>
                <a:gdLst>
                  <a:gd name="connsiteX0" fmla="*/ 0 w 371366"/>
                  <a:gd name="connsiteY0" fmla="*/ 0 h 371366"/>
                  <a:gd name="connsiteX1" fmla="*/ 371366 w 371366"/>
                  <a:gd name="connsiteY1" fmla="*/ 0 h 371366"/>
                  <a:gd name="connsiteX2" fmla="*/ 371366 w 371366"/>
                  <a:gd name="connsiteY2" fmla="*/ 371366 h 371366"/>
                  <a:gd name="connsiteX3" fmla="*/ 0 w 371366"/>
                  <a:gd name="connsiteY3" fmla="*/ 371366 h 371366"/>
                  <a:gd name="connsiteX4" fmla="*/ 0 w 371366"/>
                  <a:gd name="connsiteY4" fmla="*/ 0 h 371366"/>
                  <a:gd name="connsiteX0" fmla="*/ 0 w 371366"/>
                  <a:gd name="connsiteY0" fmla="*/ 371366 h 462806"/>
                  <a:gd name="connsiteX1" fmla="*/ 0 w 371366"/>
                  <a:gd name="connsiteY1" fmla="*/ 0 h 462806"/>
                  <a:gd name="connsiteX2" fmla="*/ 371366 w 371366"/>
                  <a:gd name="connsiteY2" fmla="*/ 0 h 462806"/>
                  <a:gd name="connsiteX3" fmla="*/ 371366 w 371366"/>
                  <a:gd name="connsiteY3" fmla="*/ 371366 h 462806"/>
                  <a:gd name="connsiteX4" fmla="*/ 91440 w 371366"/>
                  <a:gd name="connsiteY4" fmla="*/ 462806 h 462806"/>
                  <a:gd name="connsiteX0" fmla="*/ 0 w 371366"/>
                  <a:gd name="connsiteY0" fmla="*/ 0 h 462806"/>
                  <a:gd name="connsiteX1" fmla="*/ 371366 w 371366"/>
                  <a:gd name="connsiteY1" fmla="*/ 0 h 462806"/>
                  <a:gd name="connsiteX2" fmla="*/ 371366 w 371366"/>
                  <a:gd name="connsiteY2" fmla="*/ 371366 h 462806"/>
                  <a:gd name="connsiteX3" fmla="*/ 91440 w 371366"/>
                  <a:gd name="connsiteY3" fmla="*/ 462806 h 462806"/>
                  <a:gd name="connsiteX0" fmla="*/ 0 w 371366"/>
                  <a:gd name="connsiteY0" fmla="*/ 0 h 371366"/>
                  <a:gd name="connsiteX1" fmla="*/ 371366 w 371366"/>
                  <a:gd name="connsiteY1" fmla="*/ 0 h 371366"/>
                  <a:gd name="connsiteX2" fmla="*/ 371366 w 371366"/>
                  <a:gd name="connsiteY2" fmla="*/ 371366 h 371366"/>
                </a:gdLst>
                <a:ahLst/>
                <a:cxnLst>
                  <a:cxn ang="0">
                    <a:pos x="connsiteX0" y="connsiteY0"/>
                  </a:cxn>
                  <a:cxn ang="0">
                    <a:pos x="connsiteX1" y="connsiteY1"/>
                  </a:cxn>
                  <a:cxn ang="0">
                    <a:pos x="connsiteX2" y="connsiteY2"/>
                  </a:cxn>
                </a:cxnLst>
                <a:rect l="l" t="t" r="r" b="b"/>
                <a:pathLst>
                  <a:path w="371366" h="371366">
                    <a:moveTo>
                      <a:pt x="0" y="0"/>
                    </a:moveTo>
                    <a:lnTo>
                      <a:pt x="371366" y="0"/>
                    </a:lnTo>
                    <a:lnTo>
                      <a:pt x="371366" y="371366"/>
                    </a:lnTo>
                  </a:path>
                </a:pathLst>
              </a:custGeom>
              <a:noFill/>
              <a:ln w="19050" cap="flat">
                <a:solidFill>
                  <a:schemeClr val="bg1">
                    <a:lumMod val="6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73" kern="0">
                  <a:solidFill>
                    <a:srgbClr val="505050"/>
                  </a:solidFill>
                  <a:latin typeface="Segoe UI Semilight"/>
                </a:endParaRPr>
              </a:p>
            </p:txBody>
          </p:sp>
          <p:cxnSp>
            <p:nvCxnSpPr>
              <p:cNvPr id="340" name="Straight Connector 339">
                <a:extLst>
                  <a:ext uri="{FF2B5EF4-FFF2-40B4-BE49-F238E27FC236}">
                    <a16:creationId xmlns:a16="http://schemas.microsoft.com/office/drawing/2014/main" id="{DAB9AB2B-D2BF-4BCE-AD74-6E81EB4454B9}"/>
                  </a:ext>
                </a:extLst>
              </p:cNvPr>
              <p:cNvCxnSpPr>
                <a:cxnSpLocks/>
              </p:cNvCxnSpPr>
              <p:nvPr/>
            </p:nvCxnSpPr>
            <p:spPr>
              <a:xfrm flipH="1">
                <a:off x="7147279" y="3497262"/>
                <a:ext cx="299213" cy="0"/>
              </a:xfrm>
              <a:prstGeom prst="line">
                <a:avLst/>
              </a:prstGeom>
              <a:noFill/>
              <a:ln w="19050" cap="flat">
                <a:solidFill>
                  <a:schemeClr val="bg1">
                    <a:lumMod val="65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sp>
        <p:nvSpPr>
          <p:cNvPr id="305" name="globe_2">
            <a:extLst>
              <a:ext uri="{FF2B5EF4-FFF2-40B4-BE49-F238E27FC236}">
                <a16:creationId xmlns:a16="http://schemas.microsoft.com/office/drawing/2014/main" id="{0CF2499D-AAB1-47FB-978B-1899C70CDB00}"/>
              </a:ext>
            </a:extLst>
          </p:cNvPr>
          <p:cNvSpPr>
            <a:spLocks noChangeAspect="1" noEditPoints="1"/>
          </p:cNvSpPr>
          <p:nvPr/>
        </p:nvSpPr>
        <p:spPr bwMode="auto">
          <a:xfrm>
            <a:off x="1278376" y="4927870"/>
            <a:ext cx="2358647" cy="2358647"/>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06" name="POI_ECAF">
            <a:extLst>
              <a:ext uri="{FF2B5EF4-FFF2-40B4-BE49-F238E27FC236}">
                <a16:creationId xmlns:a16="http://schemas.microsoft.com/office/drawing/2014/main" id="{A7B82682-4823-455F-84A3-AF6A74459E48}"/>
              </a:ext>
            </a:extLst>
          </p:cNvPr>
          <p:cNvSpPr>
            <a:spLocks noChangeAspect="1" noEditPoints="1"/>
          </p:cNvSpPr>
          <p:nvPr/>
        </p:nvSpPr>
        <p:spPr bwMode="auto">
          <a:xfrm>
            <a:off x="2353289" y="4597247"/>
            <a:ext cx="208819" cy="334144"/>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noFill/>
          <a:ln w="15875" cap="sq">
            <a:solidFill>
              <a:srgbClr val="4CAF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918">
              <a:gradFill>
                <a:gsLst>
                  <a:gs pos="0">
                    <a:srgbClr val="505050"/>
                  </a:gs>
                  <a:gs pos="100000">
                    <a:srgbClr val="505050"/>
                  </a:gs>
                </a:gsLst>
                <a:lin ang="5400000" scaled="1"/>
              </a:gradFill>
            </a:endParaRPr>
          </a:p>
        </p:txBody>
      </p:sp>
      <p:sp>
        <p:nvSpPr>
          <p:cNvPr id="307" name="POI_ECAF">
            <a:extLst>
              <a:ext uri="{FF2B5EF4-FFF2-40B4-BE49-F238E27FC236}">
                <a16:creationId xmlns:a16="http://schemas.microsoft.com/office/drawing/2014/main" id="{513E44DE-5CC8-4748-B5A5-0671E50F98EF}"/>
              </a:ext>
            </a:extLst>
          </p:cNvPr>
          <p:cNvSpPr>
            <a:spLocks noChangeAspect="1" noEditPoints="1"/>
          </p:cNvSpPr>
          <p:nvPr/>
        </p:nvSpPr>
        <p:spPr bwMode="auto">
          <a:xfrm>
            <a:off x="1611756" y="5344890"/>
            <a:ext cx="208819" cy="334144"/>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noFill/>
          <a:ln w="15875" cap="sq">
            <a:solidFill>
              <a:srgbClr val="3B5998"/>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918">
              <a:gradFill>
                <a:gsLst>
                  <a:gs pos="0">
                    <a:srgbClr val="505050"/>
                  </a:gs>
                  <a:gs pos="100000">
                    <a:srgbClr val="505050"/>
                  </a:gs>
                </a:gsLst>
                <a:lin ang="5400000" scaled="1"/>
              </a:gradFill>
            </a:endParaRPr>
          </a:p>
        </p:txBody>
      </p:sp>
      <p:sp>
        <p:nvSpPr>
          <p:cNvPr id="315" name="POI_ECAF">
            <a:extLst>
              <a:ext uri="{FF2B5EF4-FFF2-40B4-BE49-F238E27FC236}">
                <a16:creationId xmlns:a16="http://schemas.microsoft.com/office/drawing/2014/main" id="{54FF2129-65A2-4EC2-A686-8B9D583DCC14}"/>
              </a:ext>
            </a:extLst>
          </p:cNvPr>
          <p:cNvSpPr>
            <a:spLocks noChangeAspect="1" noEditPoints="1"/>
          </p:cNvSpPr>
          <p:nvPr/>
        </p:nvSpPr>
        <p:spPr bwMode="auto">
          <a:xfrm>
            <a:off x="2767264" y="6096727"/>
            <a:ext cx="208819" cy="334144"/>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noFill/>
          <a:ln w="15875" cap="sq">
            <a:solidFill>
              <a:srgbClr val="5ACBF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918">
              <a:gradFill>
                <a:gsLst>
                  <a:gs pos="0">
                    <a:srgbClr val="505050"/>
                  </a:gs>
                  <a:gs pos="100000">
                    <a:srgbClr val="505050"/>
                  </a:gs>
                </a:gsLst>
                <a:lin ang="5400000" scaled="1"/>
              </a:gradFill>
            </a:endParaRPr>
          </a:p>
        </p:txBody>
      </p:sp>
      <p:sp>
        <p:nvSpPr>
          <p:cNvPr id="316" name="POI_ECAF">
            <a:extLst>
              <a:ext uri="{FF2B5EF4-FFF2-40B4-BE49-F238E27FC236}">
                <a16:creationId xmlns:a16="http://schemas.microsoft.com/office/drawing/2014/main" id="{24CE6B5D-5160-4D35-A229-7A550E34FAB0}"/>
              </a:ext>
            </a:extLst>
          </p:cNvPr>
          <p:cNvSpPr>
            <a:spLocks noChangeAspect="1" noEditPoints="1"/>
          </p:cNvSpPr>
          <p:nvPr/>
        </p:nvSpPr>
        <p:spPr bwMode="auto">
          <a:xfrm>
            <a:off x="3106965" y="6111132"/>
            <a:ext cx="208819" cy="334144"/>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noFill/>
          <a:ln w="15875" cap="sq">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918">
              <a:gradFill>
                <a:gsLst>
                  <a:gs pos="0">
                    <a:srgbClr val="505050"/>
                  </a:gs>
                  <a:gs pos="100000">
                    <a:srgbClr val="505050"/>
                  </a:gs>
                </a:gsLst>
                <a:lin ang="5400000" scaled="1"/>
              </a:gradFill>
            </a:endParaRPr>
          </a:p>
        </p:txBody>
      </p:sp>
      <p:sp>
        <p:nvSpPr>
          <p:cNvPr id="317" name="POI_ECAF">
            <a:extLst>
              <a:ext uri="{FF2B5EF4-FFF2-40B4-BE49-F238E27FC236}">
                <a16:creationId xmlns:a16="http://schemas.microsoft.com/office/drawing/2014/main" id="{E980D662-DEF1-4518-B7BA-C41DA63003AC}"/>
              </a:ext>
            </a:extLst>
          </p:cNvPr>
          <p:cNvSpPr>
            <a:spLocks noChangeAspect="1" noEditPoints="1"/>
          </p:cNvSpPr>
          <p:nvPr/>
        </p:nvSpPr>
        <p:spPr bwMode="auto">
          <a:xfrm>
            <a:off x="1488279" y="5980361"/>
            <a:ext cx="208819" cy="334144"/>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noFill/>
          <a:ln w="15875" cap="sq">
            <a:solidFill>
              <a:srgbClr val="29A9E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918">
              <a:gradFill>
                <a:gsLst>
                  <a:gs pos="0">
                    <a:srgbClr val="505050"/>
                  </a:gs>
                  <a:gs pos="100000">
                    <a:srgbClr val="505050"/>
                  </a:gs>
                </a:gsLst>
                <a:lin ang="5400000" scaled="1"/>
              </a:gradFill>
            </a:endParaRPr>
          </a:p>
        </p:txBody>
      </p:sp>
      <p:sp>
        <p:nvSpPr>
          <p:cNvPr id="318" name="POI_ECAF">
            <a:extLst>
              <a:ext uri="{FF2B5EF4-FFF2-40B4-BE49-F238E27FC236}">
                <a16:creationId xmlns:a16="http://schemas.microsoft.com/office/drawing/2014/main" id="{49587C61-C03D-468D-A688-D9654C55FED9}"/>
              </a:ext>
            </a:extLst>
          </p:cNvPr>
          <p:cNvSpPr>
            <a:spLocks noChangeAspect="1" noEditPoints="1"/>
          </p:cNvSpPr>
          <p:nvPr/>
        </p:nvSpPr>
        <p:spPr bwMode="auto">
          <a:xfrm>
            <a:off x="2515704" y="5844603"/>
            <a:ext cx="208819" cy="334144"/>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noFill/>
          <a:ln w="15875" cap="sq">
            <a:solidFill>
              <a:srgbClr val="3B007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918">
              <a:gradFill>
                <a:gsLst>
                  <a:gs pos="0">
                    <a:srgbClr val="505050"/>
                  </a:gs>
                  <a:gs pos="100000">
                    <a:srgbClr val="505050"/>
                  </a:gs>
                </a:gsLst>
                <a:lin ang="5400000" scaled="1"/>
              </a:gradFill>
            </a:endParaRPr>
          </a:p>
        </p:txBody>
      </p:sp>
      <p:sp>
        <p:nvSpPr>
          <p:cNvPr id="319" name="POI_ECAF">
            <a:extLst>
              <a:ext uri="{FF2B5EF4-FFF2-40B4-BE49-F238E27FC236}">
                <a16:creationId xmlns:a16="http://schemas.microsoft.com/office/drawing/2014/main" id="{F8B0A81B-1FF3-4084-A4A7-12FD2243E059}"/>
              </a:ext>
            </a:extLst>
          </p:cNvPr>
          <p:cNvSpPr>
            <a:spLocks noChangeAspect="1" noEditPoints="1"/>
          </p:cNvSpPr>
          <p:nvPr/>
        </p:nvSpPr>
        <p:spPr bwMode="auto">
          <a:xfrm>
            <a:off x="2190730" y="5246949"/>
            <a:ext cx="208819" cy="334144"/>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noFill/>
          <a:ln w="15875" cap="sq">
            <a:solidFill>
              <a:srgbClr val="F2652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918">
              <a:gradFill>
                <a:gsLst>
                  <a:gs pos="0">
                    <a:srgbClr val="505050"/>
                  </a:gs>
                  <a:gs pos="100000">
                    <a:srgbClr val="505050"/>
                  </a:gs>
                </a:gsLst>
                <a:lin ang="5400000" scaled="1"/>
              </a:gradFill>
            </a:endParaRPr>
          </a:p>
        </p:txBody>
      </p:sp>
      <p:sp>
        <p:nvSpPr>
          <p:cNvPr id="320" name="POI_ECAF">
            <a:extLst>
              <a:ext uri="{FF2B5EF4-FFF2-40B4-BE49-F238E27FC236}">
                <a16:creationId xmlns:a16="http://schemas.microsoft.com/office/drawing/2014/main" id="{5998977A-6027-4C02-9EC8-2DED706E71BF}"/>
              </a:ext>
            </a:extLst>
          </p:cNvPr>
          <p:cNvSpPr>
            <a:spLocks noChangeAspect="1" noEditPoints="1"/>
          </p:cNvSpPr>
          <p:nvPr/>
        </p:nvSpPr>
        <p:spPr bwMode="auto">
          <a:xfrm>
            <a:off x="3106965" y="4857835"/>
            <a:ext cx="208819" cy="334144"/>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noFill/>
          <a:ln w="15875" cap="sq">
            <a:solidFill>
              <a:srgbClr val="FF8C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918">
              <a:gradFill>
                <a:gsLst>
                  <a:gs pos="0">
                    <a:srgbClr val="505050"/>
                  </a:gs>
                  <a:gs pos="100000">
                    <a:srgbClr val="505050"/>
                  </a:gs>
                </a:gsLst>
                <a:lin ang="5400000" scaled="1"/>
              </a:gradFill>
            </a:endParaRPr>
          </a:p>
        </p:txBody>
      </p:sp>
    </p:spTree>
    <p:extLst>
      <p:ext uri="{BB962C8B-B14F-4D97-AF65-F5344CB8AC3E}">
        <p14:creationId xmlns:p14="http://schemas.microsoft.com/office/powerpoint/2010/main" val="34427443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305"/>
                                        </p:tgtEl>
                                        <p:attrNameLst>
                                          <p:attrName>style.visibility</p:attrName>
                                        </p:attrNameLst>
                                      </p:cBhvr>
                                      <p:to>
                                        <p:strVal val="visible"/>
                                      </p:to>
                                    </p:set>
                                    <p:anim calcmode="lin" valueType="num">
                                      <p:cBhvr additive="base">
                                        <p:cTn id="7" dur="500" fill="hold"/>
                                        <p:tgtEl>
                                          <p:spTgt spid="305"/>
                                        </p:tgtEl>
                                        <p:attrNameLst>
                                          <p:attrName>ppt_x</p:attrName>
                                        </p:attrNameLst>
                                      </p:cBhvr>
                                      <p:tavLst>
                                        <p:tav tm="0">
                                          <p:val>
                                            <p:strVal val="#ppt_x"/>
                                          </p:val>
                                        </p:tav>
                                        <p:tav tm="100000">
                                          <p:val>
                                            <p:strVal val="#ppt_x"/>
                                          </p:val>
                                        </p:tav>
                                      </p:tavLst>
                                    </p:anim>
                                    <p:anim calcmode="lin" valueType="num">
                                      <p:cBhvr additive="base">
                                        <p:cTn id="8" dur="500" fill="hold"/>
                                        <p:tgtEl>
                                          <p:spTgt spid="305"/>
                                        </p:tgtEl>
                                        <p:attrNameLst>
                                          <p:attrName>ppt_y</p:attrName>
                                        </p:attrNameLst>
                                      </p:cBhvr>
                                      <p:tavLst>
                                        <p:tav tm="0">
                                          <p:val>
                                            <p:strVal val="1+#ppt_h/2"/>
                                          </p:val>
                                        </p:tav>
                                        <p:tav tm="100000">
                                          <p:val>
                                            <p:strVal val="#ppt_y"/>
                                          </p:val>
                                        </p:tav>
                                      </p:tavLst>
                                    </p:anim>
                                  </p:childTnLst>
                                </p:cTn>
                              </p:par>
                              <p:par>
                                <p:cTn id="9" presetID="21" presetClass="entr" presetSubtype="1" fill="hold" grpId="0" nodeType="withEffect">
                                  <p:stCondLst>
                                    <p:cond delay="600"/>
                                  </p:stCondLst>
                                  <p:childTnLst>
                                    <p:set>
                                      <p:cBhvr>
                                        <p:cTn id="10" dur="1" fill="hold">
                                          <p:stCondLst>
                                            <p:cond delay="0"/>
                                          </p:stCondLst>
                                        </p:cTn>
                                        <p:tgtEl>
                                          <p:spTgt spid="325"/>
                                        </p:tgtEl>
                                        <p:attrNameLst>
                                          <p:attrName>style.visibility</p:attrName>
                                        </p:attrNameLst>
                                      </p:cBhvr>
                                      <p:to>
                                        <p:strVal val="visible"/>
                                      </p:to>
                                    </p:set>
                                    <p:animEffect transition="in" filter="wheel(1)">
                                      <p:cBhvr>
                                        <p:cTn id="11" dur="750"/>
                                        <p:tgtEl>
                                          <p:spTgt spid="325"/>
                                        </p:tgtEl>
                                      </p:cBhvr>
                                    </p:animEffect>
                                  </p:childTnLst>
                                </p:cTn>
                              </p:par>
                              <p:par>
                                <p:cTn id="12" presetID="10" presetClass="entr" presetSubtype="0" fill="hold" grpId="0" nodeType="withEffect">
                                  <p:stCondLst>
                                    <p:cond delay="400"/>
                                  </p:stCondLst>
                                  <p:childTnLst>
                                    <p:set>
                                      <p:cBhvr>
                                        <p:cTn id="13" dur="1" fill="hold">
                                          <p:stCondLst>
                                            <p:cond delay="0"/>
                                          </p:stCondLst>
                                        </p:cTn>
                                        <p:tgtEl>
                                          <p:spTgt spid="326"/>
                                        </p:tgtEl>
                                        <p:attrNameLst>
                                          <p:attrName>style.visibility</p:attrName>
                                        </p:attrNameLst>
                                      </p:cBhvr>
                                      <p:to>
                                        <p:strVal val="visible"/>
                                      </p:to>
                                    </p:set>
                                    <p:animEffect transition="in" filter="fade">
                                      <p:cBhvr>
                                        <p:cTn id="14" dur="400"/>
                                        <p:tgtEl>
                                          <p:spTgt spid="326"/>
                                        </p:tgtEl>
                                      </p:cBhvr>
                                    </p:animEffect>
                                  </p:childTnLst>
                                </p:cTn>
                              </p:par>
                              <p:par>
                                <p:cTn id="15" presetID="42" presetClass="path" presetSubtype="0" decel="100000" fill="hold" grpId="1" nodeType="withEffect">
                                  <p:stCondLst>
                                    <p:cond delay="100"/>
                                  </p:stCondLst>
                                  <p:childTnLst>
                                    <p:animMotion origin="layout" path="M -2.08333E-6 -3.7037E-7 L -2.08333E-6 0.0963 " pathEditMode="relative" rAng="0" ptsTypes="AA">
                                      <p:cBhvr>
                                        <p:cTn id="16" dur="700" spd="-100000" fill="hold"/>
                                        <p:tgtEl>
                                          <p:spTgt spid="326"/>
                                        </p:tgtEl>
                                        <p:attrNameLst>
                                          <p:attrName>ppt_x</p:attrName>
                                          <p:attrName>ppt_y</p:attrName>
                                        </p:attrNameLst>
                                      </p:cBhvr>
                                      <p:rCtr x="0" y="4815"/>
                                    </p:animMotion>
                                  </p:childTnLst>
                                </p:cTn>
                              </p:par>
                            </p:childTnLst>
                          </p:cTn>
                        </p:par>
                        <p:par>
                          <p:cTn id="17" fill="hold">
                            <p:stCondLst>
                              <p:cond delay="1350"/>
                            </p:stCondLst>
                            <p:childTnLst>
                              <p:par>
                                <p:cTn id="18" presetID="10" presetClass="entr" presetSubtype="0" fill="hold" grpId="0" nodeType="afterEffect">
                                  <p:stCondLst>
                                    <p:cond delay="0"/>
                                  </p:stCondLst>
                                  <p:childTnLst>
                                    <p:set>
                                      <p:cBhvr>
                                        <p:cTn id="19" dur="1" fill="hold">
                                          <p:stCondLst>
                                            <p:cond delay="0"/>
                                          </p:stCondLst>
                                        </p:cTn>
                                        <p:tgtEl>
                                          <p:spTgt spid="317"/>
                                        </p:tgtEl>
                                        <p:attrNameLst>
                                          <p:attrName>style.visibility</p:attrName>
                                        </p:attrNameLst>
                                      </p:cBhvr>
                                      <p:to>
                                        <p:strVal val="visible"/>
                                      </p:to>
                                    </p:set>
                                    <p:animEffect transition="in" filter="fade">
                                      <p:cBhvr>
                                        <p:cTn id="20" dur="220"/>
                                        <p:tgtEl>
                                          <p:spTgt spid="317"/>
                                        </p:tgtEl>
                                      </p:cBhvr>
                                    </p:animEffect>
                                  </p:childTnLst>
                                </p:cTn>
                              </p:par>
                              <p:par>
                                <p:cTn id="21" presetID="10" presetClass="entr" presetSubtype="0" fill="hold" nodeType="with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fade">
                                      <p:cBhvr>
                                        <p:cTn id="23" dur="220"/>
                                        <p:tgtEl>
                                          <p:spTgt spid="19"/>
                                        </p:tgtEl>
                                      </p:cBhvr>
                                    </p:animEffect>
                                  </p:childTnLst>
                                </p:cTn>
                              </p:par>
                              <p:par>
                                <p:cTn id="24" presetID="10" presetClass="entr" presetSubtype="0" fill="hold" grpId="0" nodeType="withEffect">
                                  <p:stCondLst>
                                    <p:cond delay="220"/>
                                  </p:stCondLst>
                                  <p:childTnLst>
                                    <p:set>
                                      <p:cBhvr>
                                        <p:cTn id="25" dur="1" fill="hold">
                                          <p:stCondLst>
                                            <p:cond delay="0"/>
                                          </p:stCondLst>
                                        </p:cTn>
                                        <p:tgtEl>
                                          <p:spTgt spid="307"/>
                                        </p:tgtEl>
                                        <p:attrNameLst>
                                          <p:attrName>style.visibility</p:attrName>
                                        </p:attrNameLst>
                                      </p:cBhvr>
                                      <p:to>
                                        <p:strVal val="visible"/>
                                      </p:to>
                                    </p:set>
                                    <p:animEffect transition="in" filter="fade">
                                      <p:cBhvr>
                                        <p:cTn id="26" dur="220"/>
                                        <p:tgtEl>
                                          <p:spTgt spid="307"/>
                                        </p:tgtEl>
                                      </p:cBhvr>
                                    </p:animEffect>
                                  </p:childTnLst>
                                </p:cTn>
                              </p:par>
                              <p:par>
                                <p:cTn id="27" presetID="10" presetClass="entr" presetSubtype="0" fill="hold" nodeType="withEffect">
                                  <p:stCondLst>
                                    <p:cond delay="220"/>
                                  </p:stCondLst>
                                  <p:childTnLst>
                                    <p:set>
                                      <p:cBhvr>
                                        <p:cTn id="28" dur="1" fill="hold">
                                          <p:stCondLst>
                                            <p:cond delay="0"/>
                                          </p:stCondLst>
                                        </p:cTn>
                                        <p:tgtEl>
                                          <p:spTgt spid="20"/>
                                        </p:tgtEl>
                                        <p:attrNameLst>
                                          <p:attrName>style.visibility</p:attrName>
                                        </p:attrNameLst>
                                      </p:cBhvr>
                                      <p:to>
                                        <p:strVal val="visible"/>
                                      </p:to>
                                    </p:set>
                                    <p:animEffect transition="in" filter="fade">
                                      <p:cBhvr>
                                        <p:cTn id="29" dur="220"/>
                                        <p:tgtEl>
                                          <p:spTgt spid="20"/>
                                        </p:tgtEl>
                                      </p:cBhvr>
                                    </p:animEffect>
                                  </p:childTnLst>
                                </p:cTn>
                              </p:par>
                              <p:par>
                                <p:cTn id="30" presetID="10" presetClass="entr" presetSubtype="0" fill="hold" grpId="0" nodeType="withEffect">
                                  <p:stCondLst>
                                    <p:cond delay="440"/>
                                  </p:stCondLst>
                                  <p:childTnLst>
                                    <p:set>
                                      <p:cBhvr>
                                        <p:cTn id="31" dur="1" fill="hold">
                                          <p:stCondLst>
                                            <p:cond delay="0"/>
                                          </p:stCondLst>
                                        </p:cTn>
                                        <p:tgtEl>
                                          <p:spTgt spid="319"/>
                                        </p:tgtEl>
                                        <p:attrNameLst>
                                          <p:attrName>style.visibility</p:attrName>
                                        </p:attrNameLst>
                                      </p:cBhvr>
                                      <p:to>
                                        <p:strVal val="visible"/>
                                      </p:to>
                                    </p:set>
                                    <p:animEffect transition="in" filter="fade">
                                      <p:cBhvr>
                                        <p:cTn id="32" dur="220"/>
                                        <p:tgtEl>
                                          <p:spTgt spid="319"/>
                                        </p:tgtEl>
                                      </p:cBhvr>
                                    </p:animEffect>
                                  </p:childTnLst>
                                </p:cTn>
                              </p:par>
                              <p:par>
                                <p:cTn id="33" presetID="10" presetClass="entr" presetSubtype="0" fill="hold" nodeType="withEffect">
                                  <p:stCondLst>
                                    <p:cond delay="440"/>
                                  </p:stCondLst>
                                  <p:childTnLst>
                                    <p:set>
                                      <p:cBhvr>
                                        <p:cTn id="34" dur="1" fill="hold">
                                          <p:stCondLst>
                                            <p:cond delay="0"/>
                                          </p:stCondLst>
                                        </p:cTn>
                                        <p:tgtEl>
                                          <p:spTgt spid="21"/>
                                        </p:tgtEl>
                                        <p:attrNameLst>
                                          <p:attrName>style.visibility</p:attrName>
                                        </p:attrNameLst>
                                      </p:cBhvr>
                                      <p:to>
                                        <p:strVal val="visible"/>
                                      </p:to>
                                    </p:set>
                                    <p:animEffect transition="in" filter="fade">
                                      <p:cBhvr>
                                        <p:cTn id="35" dur="220"/>
                                        <p:tgtEl>
                                          <p:spTgt spid="21"/>
                                        </p:tgtEl>
                                      </p:cBhvr>
                                    </p:animEffect>
                                  </p:childTnLst>
                                </p:cTn>
                              </p:par>
                              <p:par>
                                <p:cTn id="36" presetID="10" presetClass="entr" presetSubtype="0" fill="hold" grpId="0" nodeType="withEffect">
                                  <p:stCondLst>
                                    <p:cond delay="660"/>
                                  </p:stCondLst>
                                  <p:childTnLst>
                                    <p:set>
                                      <p:cBhvr>
                                        <p:cTn id="37" dur="1" fill="hold">
                                          <p:stCondLst>
                                            <p:cond delay="0"/>
                                          </p:stCondLst>
                                        </p:cTn>
                                        <p:tgtEl>
                                          <p:spTgt spid="306"/>
                                        </p:tgtEl>
                                        <p:attrNameLst>
                                          <p:attrName>style.visibility</p:attrName>
                                        </p:attrNameLst>
                                      </p:cBhvr>
                                      <p:to>
                                        <p:strVal val="visible"/>
                                      </p:to>
                                    </p:set>
                                    <p:animEffect transition="in" filter="fade">
                                      <p:cBhvr>
                                        <p:cTn id="38" dur="220"/>
                                        <p:tgtEl>
                                          <p:spTgt spid="306"/>
                                        </p:tgtEl>
                                      </p:cBhvr>
                                    </p:animEffect>
                                  </p:childTnLst>
                                </p:cTn>
                              </p:par>
                              <p:par>
                                <p:cTn id="39" presetID="10" presetClass="entr" presetSubtype="0" fill="hold" nodeType="withEffect">
                                  <p:stCondLst>
                                    <p:cond delay="660"/>
                                  </p:stCondLst>
                                  <p:childTnLst>
                                    <p:set>
                                      <p:cBhvr>
                                        <p:cTn id="40" dur="1" fill="hold">
                                          <p:stCondLst>
                                            <p:cond delay="0"/>
                                          </p:stCondLst>
                                        </p:cTn>
                                        <p:tgtEl>
                                          <p:spTgt spid="22"/>
                                        </p:tgtEl>
                                        <p:attrNameLst>
                                          <p:attrName>style.visibility</p:attrName>
                                        </p:attrNameLst>
                                      </p:cBhvr>
                                      <p:to>
                                        <p:strVal val="visible"/>
                                      </p:to>
                                    </p:set>
                                    <p:animEffect transition="in" filter="fade">
                                      <p:cBhvr>
                                        <p:cTn id="41" dur="220"/>
                                        <p:tgtEl>
                                          <p:spTgt spid="22"/>
                                        </p:tgtEl>
                                      </p:cBhvr>
                                    </p:animEffect>
                                  </p:childTnLst>
                                </p:cTn>
                              </p:par>
                              <p:par>
                                <p:cTn id="42" presetID="10" presetClass="entr" presetSubtype="0" fill="hold" grpId="0" nodeType="withEffect">
                                  <p:stCondLst>
                                    <p:cond delay="660"/>
                                  </p:stCondLst>
                                  <p:childTnLst>
                                    <p:set>
                                      <p:cBhvr>
                                        <p:cTn id="43" dur="1" fill="hold">
                                          <p:stCondLst>
                                            <p:cond delay="0"/>
                                          </p:stCondLst>
                                        </p:cTn>
                                        <p:tgtEl>
                                          <p:spTgt spid="370"/>
                                        </p:tgtEl>
                                        <p:attrNameLst>
                                          <p:attrName>style.visibility</p:attrName>
                                        </p:attrNameLst>
                                      </p:cBhvr>
                                      <p:to>
                                        <p:strVal val="visible"/>
                                      </p:to>
                                    </p:set>
                                    <p:animEffect transition="in" filter="fade">
                                      <p:cBhvr>
                                        <p:cTn id="44" dur="220"/>
                                        <p:tgtEl>
                                          <p:spTgt spid="370"/>
                                        </p:tgtEl>
                                      </p:cBhvr>
                                    </p:animEffect>
                                  </p:childTnLst>
                                </p:cTn>
                              </p:par>
                              <p:par>
                                <p:cTn id="45" presetID="10" presetClass="entr" presetSubtype="0" fill="hold" grpId="0" nodeType="withEffect">
                                  <p:stCondLst>
                                    <p:cond delay="880"/>
                                  </p:stCondLst>
                                  <p:childTnLst>
                                    <p:set>
                                      <p:cBhvr>
                                        <p:cTn id="46" dur="1" fill="hold">
                                          <p:stCondLst>
                                            <p:cond delay="0"/>
                                          </p:stCondLst>
                                        </p:cTn>
                                        <p:tgtEl>
                                          <p:spTgt spid="318"/>
                                        </p:tgtEl>
                                        <p:attrNameLst>
                                          <p:attrName>style.visibility</p:attrName>
                                        </p:attrNameLst>
                                      </p:cBhvr>
                                      <p:to>
                                        <p:strVal val="visible"/>
                                      </p:to>
                                    </p:set>
                                    <p:animEffect transition="in" filter="fade">
                                      <p:cBhvr>
                                        <p:cTn id="47" dur="220"/>
                                        <p:tgtEl>
                                          <p:spTgt spid="318"/>
                                        </p:tgtEl>
                                      </p:cBhvr>
                                    </p:animEffect>
                                  </p:childTnLst>
                                </p:cTn>
                              </p:par>
                              <p:par>
                                <p:cTn id="48" presetID="10" presetClass="entr" presetSubtype="0" fill="hold" nodeType="withEffect">
                                  <p:stCondLst>
                                    <p:cond delay="880"/>
                                  </p:stCondLst>
                                  <p:childTnLst>
                                    <p:set>
                                      <p:cBhvr>
                                        <p:cTn id="49" dur="1" fill="hold">
                                          <p:stCondLst>
                                            <p:cond delay="0"/>
                                          </p:stCondLst>
                                        </p:cTn>
                                        <p:tgtEl>
                                          <p:spTgt spid="14"/>
                                        </p:tgtEl>
                                        <p:attrNameLst>
                                          <p:attrName>style.visibility</p:attrName>
                                        </p:attrNameLst>
                                      </p:cBhvr>
                                      <p:to>
                                        <p:strVal val="visible"/>
                                      </p:to>
                                    </p:set>
                                    <p:animEffect transition="in" filter="fade">
                                      <p:cBhvr>
                                        <p:cTn id="50" dur="220"/>
                                        <p:tgtEl>
                                          <p:spTgt spid="14"/>
                                        </p:tgtEl>
                                      </p:cBhvr>
                                    </p:animEffect>
                                  </p:childTnLst>
                                </p:cTn>
                              </p:par>
                              <p:par>
                                <p:cTn id="51" presetID="10" presetClass="entr" presetSubtype="0" fill="hold" grpId="0" nodeType="withEffect">
                                  <p:stCondLst>
                                    <p:cond delay="1220"/>
                                  </p:stCondLst>
                                  <p:childTnLst>
                                    <p:set>
                                      <p:cBhvr>
                                        <p:cTn id="52" dur="1" fill="hold">
                                          <p:stCondLst>
                                            <p:cond delay="0"/>
                                          </p:stCondLst>
                                        </p:cTn>
                                        <p:tgtEl>
                                          <p:spTgt spid="315"/>
                                        </p:tgtEl>
                                        <p:attrNameLst>
                                          <p:attrName>style.visibility</p:attrName>
                                        </p:attrNameLst>
                                      </p:cBhvr>
                                      <p:to>
                                        <p:strVal val="visible"/>
                                      </p:to>
                                    </p:set>
                                    <p:animEffect transition="in" filter="fade">
                                      <p:cBhvr>
                                        <p:cTn id="53" dur="220"/>
                                        <p:tgtEl>
                                          <p:spTgt spid="315"/>
                                        </p:tgtEl>
                                      </p:cBhvr>
                                    </p:animEffect>
                                  </p:childTnLst>
                                </p:cTn>
                              </p:par>
                              <p:par>
                                <p:cTn id="54" presetID="10" presetClass="entr" presetSubtype="0" fill="hold" nodeType="withEffect">
                                  <p:stCondLst>
                                    <p:cond delay="1220"/>
                                  </p:stCondLst>
                                  <p:childTnLst>
                                    <p:set>
                                      <p:cBhvr>
                                        <p:cTn id="55" dur="1" fill="hold">
                                          <p:stCondLst>
                                            <p:cond delay="0"/>
                                          </p:stCondLst>
                                        </p:cTn>
                                        <p:tgtEl>
                                          <p:spTgt spid="382"/>
                                        </p:tgtEl>
                                        <p:attrNameLst>
                                          <p:attrName>style.visibility</p:attrName>
                                        </p:attrNameLst>
                                      </p:cBhvr>
                                      <p:to>
                                        <p:strVal val="visible"/>
                                      </p:to>
                                    </p:set>
                                    <p:animEffect transition="in" filter="fade">
                                      <p:cBhvr>
                                        <p:cTn id="56" dur="220"/>
                                        <p:tgtEl>
                                          <p:spTgt spid="382"/>
                                        </p:tgtEl>
                                      </p:cBhvr>
                                    </p:animEffect>
                                  </p:childTnLst>
                                </p:cTn>
                              </p:par>
                              <p:par>
                                <p:cTn id="57" presetID="10" presetClass="entr" presetSubtype="0" fill="hold" grpId="0" nodeType="withEffect">
                                  <p:stCondLst>
                                    <p:cond delay="1440"/>
                                  </p:stCondLst>
                                  <p:childTnLst>
                                    <p:set>
                                      <p:cBhvr>
                                        <p:cTn id="58" dur="1" fill="hold">
                                          <p:stCondLst>
                                            <p:cond delay="0"/>
                                          </p:stCondLst>
                                        </p:cTn>
                                        <p:tgtEl>
                                          <p:spTgt spid="320"/>
                                        </p:tgtEl>
                                        <p:attrNameLst>
                                          <p:attrName>style.visibility</p:attrName>
                                        </p:attrNameLst>
                                      </p:cBhvr>
                                      <p:to>
                                        <p:strVal val="visible"/>
                                      </p:to>
                                    </p:set>
                                    <p:animEffect transition="in" filter="fade">
                                      <p:cBhvr>
                                        <p:cTn id="59" dur="220"/>
                                        <p:tgtEl>
                                          <p:spTgt spid="320"/>
                                        </p:tgtEl>
                                      </p:cBhvr>
                                    </p:animEffect>
                                  </p:childTnLst>
                                </p:cTn>
                              </p:par>
                              <p:par>
                                <p:cTn id="60" presetID="10" presetClass="entr" presetSubtype="0" fill="hold" nodeType="withEffect">
                                  <p:stCondLst>
                                    <p:cond delay="1440"/>
                                  </p:stCondLst>
                                  <p:childTnLst>
                                    <p:set>
                                      <p:cBhvr>
                                        <p:cTn id="61" dur="1" fill="hold">
                                          <p:stCondLst>
                                            <p:cond delay="0"/>
                                          </p:stCondLst>
                                        </p:cTn>
                                        <p:tgtEl>
                                          <p:spTgt spid="383"/>
                                        </p:tgtEl>
                                        <p:attrNameLst>
                                          <p:attrName>style.visibility</p:attrName>
                                        </p:attrNameLst>
                                      </p:cBhvr>
                                      <p:to>
                                        <p:strVal val="visible"/>
                                      </p:to>
                                    </p:set>
                                    <p:animEffect transition="in" filter="fade">
                                      <p:cBhvr>
                                        <p:cTn id="62" dur="220"/>
                                        <p:tgtEl>
                                          <p:spTgt spid="383"/>
                                        </p:tgtEl>
                                      </p:cBhvr>
                                    </p:animEffect>
                                  </p:childTnLst>
                                </p:cTn>
                              </p:par>
                              <p:par>
                                <p:cTn id="63" presetID="10" presetClass="entr" presetSubtype="0" fill="hold" grpId="0" nodeType="withEffect">
                                  <p:stCondLst>
                                    <p:cond delay="1660"/>
                                  </p:stCondLst>
                                  <p:childTnLst>
                                    <p:set>
                                      <p:cBhvr>
                                        <p:cTn id="64" dur="1" fill="hold">
                                          <p:stCondLst>
                                            <p:cond delay="0"/>
                                          </p:stCondLst>
                                        </p:cTn>
                                        <p:tgtEl>
                                          <p:spTgt spid="316"/>
                                        </p:tgtEl>
                                        <p:attrNameLst>
                                          <p:attrName>style.visibility</p:attrName>
                                        </p:attrNameLst>
                                      </p:cBhvr>
                                      <p:to>
                                        <p:strVal val="visible"/>
                                      </p:to>
                                    </p:set>
                                    <p:animEffect transition="in" filter="fade">
                                      <p:cBhvr>
                                        <p:cTn id="65" dur="220"/>
                                        <p:tgtEl>
                                          <p:spTgt spid="316"/>
                                        </p:tgtEl>
                                      </p:cBhvr>
                                    </p:animEffect>
                                  </p:childTnLst>
                                </p:cTn>
                              </p:par>
                              <p:par>
                                <p:cTn id="66" presetID="10" presetClass="entr" presetSubtype="0" fill="hold" nodeType="withEffect">
                                  <p:stCondLst>
                                    <p:cond delay="1660"/>
                                  </p:stCondLst>
                                  <p:childTnLst>
                                    <p:set>
                                      <p:cBhvr>
                                        <p:cTn id="67" dur="1" fill="hold">
                                          <p:stCondLst>
                                            <p:cond delay="0"/>
                                          </p:stCondLst>
                                        </p:cTn>
                                        <p:tgtEl>
                                          <p:spTgt spid="16"/>
                                        </p:tgtEl>
                                        <p:attrNameLst>
                                          <p:attrName>style.visibility</p:attrName>
                                        </p:attrNameLst>
                                      </p:cBhvr>
                                      <p:to>
                                        <p:strVal val="visible"/>
                                      </p:to>
                                    </p:set>
                                    <p:animEffect transition="in" filter="fade">
                                      <p:cBhvr>
                                        <p:cTn id="68" dur="220"/>
                                        <p:tgtEl>
                                          <p:spTgt spid="16"/>
                                        </p:tgtEl>
                                      </p:cBhvr>
                                    </p:animEffect>
                                  </p:childTnLst>
                                </p:cTn>
                              </p:par>
                            </p:childTnLst>
                          </p:cTn>
                        </p:par>
                        <p:par>
                          <p:cTn id="69" fill="hold">
                            <p:stCondLst>
                              <p:cond delay="3230"/>
                            </p:stCondLst>
                            <p:childTnLst>
                              <p:par>
                                <p:cTn id="70" presetID="21" presetClass="entr" presetSubtype="1" fill="hold" grpId="0" nodeType="afterEffect">
                                  <p:stCondLst>
                                    <p:cond delay="500"/>
                                  </p:stCondLst>
                                  <p:childTnLst>
                                    <p:set>
                                      <p:cBhvr>
                                        <p:cTn id="71" dur="1" fill="hold">
                                          <p:stCondLst>
                                            <p:cond delay="0"/>
                                          </p:stCondLst>
                                        </p:cTn>
                                        <p:tgtEl>
                                          <p:spTgt spid="327"/>
                                        </p:tgtEl>
                                        <p:attrNameLst>
                                          <p:attrName>style.visibility</p:attrName>
                                        </p:attrNameLst>
                                      </p:cBhvr>
                                      <p:to>
                                        <p:strVal val="visible"/>
                                      </p:to>
                                    </p:set>
                                    <p:animEffect transition="in" filter="wheel(1)">
                                      <p:cBhvr>
                                        <p:cTn id="72" dur="750"/>
                                        <p:tgtEl>
                                          <p:spTgt spid="327"/>
                                        </p:tgtEl>
                                      </p:cBhvr>
                                    </p:animEffect>
                                  </p:childTnLst>
                                </p:cTn>
                              </p:par>
                              <p:par>
                                <p:cTn id="73" presetID="10" presetClass="entr" presetSubtype="0" fill="hold" grpId="0" nodeType="withEffect">
                                  <p:stCondLst>
                                    <p:cond delay="350"/>
                                  </p:stCondLst>
                                  <p:childTnLst>
                                    <p:set>
                                      <p:cBhvr>
                                        <p:cTn id="74" dur="1" fill="hold">
                                          <p:stCondLst>
                                            <p:cond delay="0"/>
                                          </p:stCondLst>
                                        </p:cTn>
                                        <p:tgtEl>
                                          <p:spTgt spid="329"/>
                                        </p:tgtEl>
                                        <p:attrNameLst>
                                          <p:attrName>style.visibility</p:attrName>
                                        </p:attrNameLst>
                                      </p:cBhvr>
                                      <p:to>
                                        <p:strVal val="visible"/>
                                      </p:to>
                                    </p:set>
                                    <p:animEffect transition="in" filter="fade">
                                      <p:cBhvr>
                                        <p:cTn id="75" dur="300"/>
                                        <p:tgtEl>
                                          <p:spTgt spid="329"/>
                                        </p:tgtEl>
                                      </p:cBhvr>
                                    </p:animEffect>
                                  </p:childTnLst>
                                </p:cTn>
                              </p:par>
                              <p:par>
                                <p:cTn id="76" presetID="42" presetClass="path" presetSubtype="0" decel="100000" fill="hold" grpId="1" nodeType="withEffect">
                                  <p:stCondLst>
                                    <p:cond delay="0"/>
                                  </p:stCondLst>
                                  <p:childTnLst>
                                    <p:animMotion origin="layout" path="M -1.45833E-6 4.81481E-6 L -1.45833E-6 0.09629 " pathEditMode="relative" rAng="0" ptsTypes="AA">
                                      <p:cBhvr>
                                        <p:cTn id="77" dur="700" spd="-100000" fill="hold"/>
                                        <p:tgtEl>
                                          <p:spTgt spid="329"/>
                                        </p:tgtEl>
                                        <p:attrNameLst>
                                          <p:attrName>ppt_x</p:attrName>
                                          <p:attrName>ppt_y</p:attrName>
                                        </p:attrNameLst>
                                      </p:cBhvr>
                                      <p:rCtr x="0" y="4815"/>
                                    </p:animMotion>
                                  </p:childTnLst>
                                </p:cTn>
                              </p:par>
                            </p:childTnLst>
                          </p:cTn>
                        </p:par>
                        <p:par>
                          <p:cTn id="78" fill="hold">
                            <p:stCondLst>
                              <p:cond delay="4480"/>
                            </p:stCondLst>
                            <p:childTnLst>
                              <p:par>
                                <p:cTn id="79" presetID="10" presetClass="entr" presetSubtype="0" fill="hold" nodeType="afterEffect">
                                  <p:stCondLst>
                                    <p:cond delay="0"/>
                                  </p:stCondLst>
                                  <p:childTnLst>
                                    <p:set>
                                      <p:cBhvr>
                                        <p:cTn id="80" dur="1" fill="hold">
                                          <p:stCondLst>
                                            <p:cond delay="0"/>
                                          </p:stCondLst>
                                        </p:cTn>
                                        <p:tgtEl>
                                          <p:spTgt spid="23"/>
                                        </p:tgtEl>
                                        <p:attrNameLst>
                                          <p:attrName>style.visibility</p:attrName>
                                        </p:attrNameLst>
                                      </p:cBhvr>
                                      <p:to>
                                        <p:strVal val="visible"/>
                                      </p:to>
                                    </p:set>
                                    <p:animEffect transition="in" filter="fade">
                                      <p:cBhvr>
                                        <p:cTn id="81" dur="500"/>
                                        <p:tgtEl>
                                          <p:spTgt spid="23"/>
                                        </p:tgtEl>
                                      </p:cBhvr>
                                    </p:animEffect>
                                  </p:childTnLst>
                                </p:cTn>
                              </p:par>
                              <p:par>
                                <p:cTn id="82" presetID="1" presetClass="entr" presetSubtype="0" fill="hold" nodeType="withEffect">
                                  <p:stCondLst>
                                    <p:cond delay="100"/>
                                  </p:stCondLst>
                                  <p:childTnLst>
                                    <p:set>
                                      <p:cBhvr>
                                        <p:cTn id="83" dur="1" fill="hold">
                                          <p:stCondLst>
                                            <p:cond delay="399"/>
                                          </p:stCondLst>
                                        </p:cTn>
                                        <p:tgtEl>
                                          <p:spTgt spid="24"/>
                                        </p:tgtEl>
                                        <p:attrNameLst>
                                          <p:attrName>style.visibility</p:attrName>
                                        </p:attrNameLst>
                                      </p:cBhvr>
                                      <p:to>
                                        <p:strVal val="visible"/>
                                      </p:to>
                                    </p:set>
                                  </p:childTnLst>
                                </p:cTn>
                              </p:par>
                              <p:par>
                                <p:cTn id="84" presetID="6" presetClass="emph" presetSubtype="0" accel="100000" autoRev="1" fill="hold" nodeType="withEffect">
                                  <p:stCondLst>
                                    <p:cond delay="100"/>
                                  </p:stCondLst>
                                  <p:childTnLst>
                                    <p:animScale>
                                      <p:cBhvr>
                                        <p:cTn id="85" dur="400" fill="hold"/>
                                        <p:tgtEl>
                                          <p:spTgt spid="24"/>
                                        </p:tgtEl>
                                      </p:cBhvr>
                                      <p:by x="0" y="0"/>
                                    </p:animScale>
                                  </p:childTnLst>
                                </p:cTn>
                              </p:par>
                              <p:par>
                                <p:cTn id="86" presetID="42" presetClass="path" presetSubtype="0" accel="100000" autoRev="1" fill="hold" nodeType="withEffect">
                                  <p:stCondLst>
                                    <p:cond delay="100"/>
                                  </p:stCondLst>
                                  <p:childTnLst>
                                    <p:animMotion origin="layout" path="M 6.25E-7 4.44444E-6 L -0.10885 0.10254 " pathEditMode="relative" rAng="0" ptsTypes="AA">
                                      <p:cBhvr>
                                        <p:cTn id="87" dur="400" fill="hold"/>
                                        <p:tgtEl>
                                          <p:spTgt spid="24"/>
                                        </p:tgtEl>
                                        <p:attrNameLst>
                                          <p:attrName>ppt_x</p:attrName>
                                          <p:attrName>ppt_y</p:attrName>
                                        </p:attrNameLst>
                                      </p:cBhvr>
                                      <p:rCtr x="-5443" y="5116"/>
                                    </p:animMotion>
                                  </p:childTnLst>
                                </p:cTn>
                              </p:par>
                              <p:par>
                                <p:cTn id="88" presetID="22" presetClass="entr" presetSubtype="8" fill="hold" nodeType="withEffect">
                                  <p:stCondLst>
                                    <p:cond delay="100"/>
                                  </p:stCondLst>
                                  <p:childTnLst>
                                    <p:set>
                                      <p:cBhvr>
                                        <p:cTn id="89" dur="1" fill="hold">
                                          <p:stCondLst>
                                            <p:cond delay="0"/>
                                          </p:stCondLst>
                                        </p:cTn>
                                        <p:tgtEl>
                                          <p:spTgt spid="27"/>
                                        </p:tgtEl>
                                        <p:attrNameLst>
                                          <p:attrName>style.visibility</p:attrName>
                                        </p:attrNameLst>
                                      </p:cBhvr>
                                      <p:to>
                                        <p:strVal val="visible"/>
                                      </p:to>
                                    </p:set>
                                    <p:animEffect transition="in" filter="wipe(left)">
                                      <p:cBhvr>
                                        <p:cTn id="90" dur="1000"/>
                                        <p:tgtEl>
                                          <p:spTgt spid="27"/>
                                        </p:tgtEl>
                                      </p:cBhvr>
                                    </p:animEffect>
                                  </p:childTnLst>
                                </p:cTn>
                              </p:par>
                              <p:par>
                                <p:cTn id="91" presetID="10" presetClass="entr" presetSubtype="0" fill="hold" nodeType="withEffect">
                                  <p:stCondLst>
                                    <p:cond delay="100"/>
                                  </p:stCondLst>
                                  <p:childTnLst>
                                    <p:set>
                                      <p:cBhvr>
                                        <p:cTn id="92" dur="1" fill="hold">
                                          <p:stCondLst>
                                            <p:cond delay="0"/>
                                          </p:stCondLst>
                                        </p:cTn>
                                        <p:tgtEl>
                                          <p:spTgt spid="311"/>
                                        </p:tgtEl>
                                        <p:attrNameLst>
                                          <p:attrName>style.visibility</p:attrName>
                                        </p:attrNameLst>
                                      </p:cBhvr>
                                      <p:to>
                                        <p:strVal val="visible"/>
                                      </p:to>
                                    </p:set>
                                    <p:animEffect transition="in" filter="fade">
                                      <p:cBhvr>
                                        <p:cTn id="93" dur="500"/>
                                        <p:tgtEl>
                                          <p:spTgt spid="311"/>
                                        </p:tgtEl>
                                      </p:cBhvr>
                                    </p:animEffect>
                                  </p:childTnLst>
                                </p:cTn>
                              </p:par>
                              <p:par>
                                <p:cTn id="94" presetID="22" presetClass="entr" presetSubtype="8" fill="hold" grpId="0" nodeType="withEffect">
                                  <p:stCondLst>
                                    <p:cond delay="500"/>
                                  </p:stCondLst>
                                  <p:childTnLst>
                                    <p:set>
                                      <p:cBhvr>
                                        <p:cTn id="95" dur="1" fill="hold">
                                          <p:stCondLst>
                                            <p:cond delay="0"/>
                                          </p:stCondLst>
                                        </p:cTn>
                                        <p:tgtEl>
                                          <p:spTgt spid="331"/>
                                        </p:tgtEl>
                                        <p:attrNameLst>
                                          <p:attrName>style.visibility</p:attrName>
                                        </p:attrNameLst>
                                      </p:cBhvr>
                                      <p:to>
                                        <p:strVal val="visible"/>
                                      </p:to>
                                    </p:set>
                                    <p:animEffect transition="in" filter="wipe(left)">
                                      <p:cBhvr>
                                        <p:cTn id="96" dur="500"/>
                                        <p:tgtEl>
                                          <p:spTgt spid="331"/>
                                        </p:tgtEl>
                                      </p:cBhvr>
                                    </p:animEffect>
                                  </p:childTnLst>
                                </p:cTn>
                              </p:par>
                            </p:childTnLst>
                          </p:cTn>
                        </p:par>
                        <p:par>
                          <p:cTn id="97" fill="hold">
                            <p:stCondLst>
                              <p:cond delay="5580"/>
                            </p:stCondLst>
                            <p:childTnLst>
                              <p:par>
                                <p:cTn id="98" presetID="2" presetClass="entr" presetSubtype="4" decel="100000" fill="hold" nodeType="afterEffect">
                                  <p:stCondLst>
                                    <p:cond delay="0"/>
                                  </p:stCondLst>
                                  <p:childTnLst>
                                    <p:set>
                                      <p:cBhvr>
                                        <p:cTn id="99" dur="1" fill="hold">
                                          <p:stCondLst>
                                            <p:cond delay="0"/>
                                          </p:stCondLst>
                                        </p:cTn>
                                        <p:tgtEl>
                                          <p:spTgt spid="7"/>
                                        </p:tgtEl>
                                        <p:attrNameLst>
                                          <p:attrName>style.visibility</p:attrName>
                                        </p:attrNameLst>
                                      </p:cBhvr>
                                      <p:to>
                                        <p:strVal val="visible"/>
                                      </p:to>
                                    </p:set>
                                    <p:anim calcmode="lin" valueType="num">
                                      <p:cBhvr additive="base">
                                        <p:cTn id="100" dur="500" fill="hold"/>
                                        <p:tgtEl>
                                          <p:spTgt spid="7"/>
                                        </p:tgtEl>
                                        <p:attrNameLst>
                                          <p:attrName>ppt_x</p:attrName>
                                        </p:attrNameLst>
                                      </p:cBhvr>
                                      <p:tavLst>
                                        <p:tav tm="0">
                                          <p:val>
                                            <p:strVal val="#ppt_x"/>
                                          </p:val>
                                        </p:tav>
                                        <p:tav tm="100000">
                                          <p:val>
                                            <p:strVal val="#ppt_x"/>
                                          </p:val>
                                        </p:tav>
                                      </p:tavLst>
                                    </p:anim>
                                    <p:anim calcmode="lin" valueType="num">
                                      <p:cBhvr additive="base">
                                        <p:cTn id="101"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0" grpId="0" animBg="1"/>
      <p:bldP spid="325" grpId="0" animBg="1"/>
      <p:bldP spid="326" grpId="0"/>
      <p:bldP spid="326" grpId="1"/>
      <p:bldP spid="327" grpId="0" animBg="1"/>
      <p:bldP spid="329" grpId="0"/>
      <p:bldP spid="329" grpId="1"/>
      <p:bldP spid="331" grpId="0" animBg="1"/>
      <p:bldP spid="305" grpId="0" animBg="1"/>
      <p:bldP spid="306" grpId="0" animBg="1"/>
      <p:bldP spid="307" grpId="0" animBg="1"/>
      <p:bldP spid="315" grpId="0" animBg="1"/>
      <p:bldP spid="316" grpId="0" animBg="1"/>
      <p:bldP spid="317" grpId="0" animBg="1"/>
      <p:bldP spid="318" grpId="0" animBg="1"/>
      <p:bldP spid="319" grpId="0" animBg="1"/>
      <p:bldP spid="320"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C8F6C5-A38D-4FEE-83EC-E424B1CA5D52}"/>
              </a:ext>
            </a:extLst>
          </p:cNvPr>
          <p:cNvSpPr>
            <a:spLocks noGrp="1"/>
          </p:cNvSpPr>
          <p:nvPr>
            <p:ph type="title"/>
          </p:nvPr>
        </p:nvSpPr>
        <p:spPr/>
        <p:txBody>
          <a:bodyPr/>
          <a:lstStyle/>
          <a:p>
            <a:r>
              <a:rPr lang="en-US" dirty="0"/>
              <a:t>Gateway to your data in the Microsoft cloud</a:t>
            </a:r>
          </a:p>
        </p:txBody>
      </p:sp>
      <p:grpSp>
        <p:nvGrpSpPr>
          <p:cNvPr id="63" name="Group 62">
            <a:extLst>
              <a:ext uri="{FF2B5EF4-FFF2-40B4-BE49-F238E27FC236}">
                <a16:creationId xmlns:a16="http://schemas.microsoft.com/office/drawing/2014/main" id="{80BE252D-BD24-4AE9-B251-07DB843B93FD}"/>
              </a:ext>
            </a:extLst>
          </p:cNvPr>
          <p:cNvGrpSpPr/>
          <p:nvPr/>
        </p:nvGrpSpPr>
        <p:grpSpPr>
          <a:xfrm>
            <a:off x="8086544" y="5298277"/>
            <a:ext cx="1186443" cy="1303712"/>
            <a:chOff x="7927839" y="5194861"/>
            <a:chExt cx="1163285" cy="1278265"/>
          </a:xfrm>
        </p:grpSpPr>
        <p:sp>
          <p:nvSpPr>
            <p:cNvPr id="13" name="TextBox 12">
              <a:extLst>
                <a:ext uri="{FF2B5EF4-FFF2-40B4-BE49-F238E27FC236}">
                  <a16:creationId xmlns:a16="http://schemas.microsoft.com/office/drawing/2014/main" id="{90551B74-91CE-46F3-BF72-45CE21A521E3}"/>
                </a:ext>
              </a:extLst>
            </p:cNvPr>
            <p:cNvSpPr txBox="1"/>
            <p:nvPr/>
          </p:nvSpPr>
          <p:spPr>
            <a:xfrm>
              <a:off x="7927839" y="5970809"/>
              <a:ext cx="1163285" cy="502317"/>
            </a:xfrm>
            <a:prstGeom prst="rect">
              <a:avLst/>
            </a:prstGeom>
            <a:noFill/>
          </p:spPr>
          <p:txBody>
            <a:bodyPr wrap="square" lIns="0" tIns="0" rIns="0" bIns="0" rtlCol="0">
              <a:spAutoFit/>
            </a:bodyPr>
            <a:lstStyle>
              <a:defPPr>
                <a:defRPr lang="en-US"/>
              </a:defPPr>
              <a:lvl1pPr algn="ctr">
                <a:defRPr sz="2000">
                  <a:gradFill>
                    <a:gsLst>
                      <a:gs pos="2917">
                        <a:schemeClr val="tx1"/>
                      </a:gs>
                      <a:gs pos="30000">
                        <a:schemeClr val="tx1"/>
                      </a:gs>
                    </a:gsLst>
                    <a:lin ang="5400000" scaled="0"/>
                  </a:gradFill>
                </a:defRPr>
              </a:lvl1pPr>
            </a:lstStyle>
            <a:p>
              <a:pPr defTabSz="932563">
                <a:defRPr/>
              </a:pPr>
              <a:r>
                <a:rPr lang="en-US" sz="1632">
                  <a:gradFill>
                    <a:gsLst>
                      <a:gs pos="2917">
                        <a:srgbClr val="1A1A1A"/>
                      </a:gs>
                      <a:gs pos="30000">
                        <a:srgbClr val="1A1A1A"/>
                      </a:gs>
                    </a:gsLst>
                    <a:lin ang="5400000" scaled="0"/>
                  </a:gradFill>
                  <a:latin typeface="Segoe UI"/>
                </a:rPr>
                <a:t>Deep insights</a:t>
              </a:r>
            </a:p>
          </p:txBody>
        </p:sp>
        <p:sp>
          <p:nvSpPr>
            <p:cNvPr id="15" name="Chart_E999" descr="Line chart, growth, gain&#10;">
              <a:extLst>
                <a:ext uri="{FF2B5EF4-FFF2-40B4-BE49-F238E27FC236}">
                  <a16:creationId xmlns:a16="http://schemas.microsoft.com/office/drawing/2014/main" id="{2C9F840A-9541-489F-87C1-9F6CCB8BCD55}"/>
                </a:ext>
              </a:extLst>
            </p:cNvPr>
            <p:cNvSpPr>
              <a:spLocks noChangeAspect="1" noEditPoints="1"/>
            </p:cNvSpPr>
            <p:nvPr/>
          </p:nvSpPr>
          <p:spPr bwMode="auto">
            <a:xfrm>
              <a:off x="8223088" y="5194861"/>
              <a:ext cx="572786" cy="573190"/>
            </a:xfrm>
            <a:custGeom>
              <a:avLst/>
              <a:gdLst>
                <a:gd name="T0" fmla="*/ 0 w 4245"/>
                <a:gd name="T1" fmla="*/ 0 h 4248"/>
                <a:gd name="T2" fmla="*/ 0 w 4245"/>
                <a:gd name="T3" fmla="*/ 4248 h 4248"/>
                <a:gd name="T4" fmla="*/ 4245 w 4245"/>
                <a:gd name="T5" fmla="*/ 4248 h 4248"/>
                <a:gd name="T6" fmla="*/ 4088 w 4245"/>
                <a:gd name="T7" fmla="*/ 1101 h 4248"/>
                <a:gd name="T8" fmla="*/ 2515 w 4245"/>
                <a:gd name="T9" fmla="*/ 2675 h 4248"/>
                <a:gd name="T10" fmla="*/ 1886 w 4245"/>
                <a:gd name="T11" fmla="*/ 2045 h 4248"/>
                <a:gd name="T12" fmla="*/ 0 w 4245"/>
                <a:gd name="T13" fmla="*/ 3933 h 4248"/>
                <a:gd name="T14" fmla="*/ 4088 w 4245"/>
                <a:gd name="T15" fmla="*/ 2203 h 4248"/>
                <a:gd name="T16" fmla="*/ 4088 w 4245"/>
                <a:gd name="T17" fmla="*/ 1101 h 4248"/>
                <a:gd name="T18" fmla="*/ 2987 w 4245"/>
                <a:gd name="T19" fmla="*/ 1101 h 4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45" h="4248">
                  <a:moveTo>
                    <a:pt x="0" y="0"/>
                  </a:moveTo>
                  <a:lnTo>
                    <a:pt x="0" y="4248"/>
                  </a:lnTo>
                  <a:lnTo>
                    <a:pt x="4245" y="4248"/>
                  </a:lnTo>
                  <a:moveTo>
                    <a:pt x="4088" y="1101"/>
                  </a:moveTo>
                  <a:lnTo>
                    <a:pt x="2515" y="2675"/>
                  </a:lnTo>
                  <a:lnTo>
                    <a:pt x="1886" y="2045"/>
                  </a:lnTo>
                  <a:lnTo>
                    <a:pt x="0" y="3933"/>
                  </a:lnTo>
                  <a:moveTo>
                    <a:pt x="4088" y="2203"/>
                  </a:moveTo>
                  <a:lnTo>
                    <a:pt x="4088" y="1101"/>
                  </a:lnTo>
                  <a:lnTo>
                    <a:pt x="2987" y="1101"/>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29" tIns="44815" rIns="89629" bIns="44815" numCol="1" anchor="t" anchorCtr="0" compatLnSpc="1">
              <a:prstTxWarp prst="textNoShape">
                <a:avLst/>
              </a:prstTxWarp>
            </a:bodyPr>
            <a:lstStyle/>
            <a:p>
              <a:pPr algn="ctr" defTabSz="914191">
                <a:defRPr/>
              </a:pPr>
              <a:endParaRPr lang="en-US" sz="882">
                <a:gradFill>
                  <a:gsLst>
                    <a:gs pos="0">
                      <a:srgbClr val="505050"/>
                    </a:gs>
                    <a:gs pos="100000">
                      <a:srgbClr val="505050"/>
                    </a:gs>
                  </a:gsLst>
                  <a:lin ang="5400000" scaled="1"/>
                </a:gradFill>
                <a:latin typeface="Segoe UI Semilight"/>
              </a:endParaRPr>
            </a:p>
          </p:txBody>
        </p:sp>
      </p:grpSp>
      <p:grpSp>
        <p:nvGrpSpPr>
          <p:cNvPr id="62" name="Group 61">
            <a:extLst>
              <a:ext uri="{FF2B5EF4-FFF2-40B4-BE49-F238E27FC236}">
                <a16:creationId xmlns:a16="http://schemas.microsoft.com/office/drawing/2014/main" id="{406A32BB-D9CE-4B2F-B27B-4242A074B4F8}"/>
              </a:ext>
            </a:extLst>
          </p:cNvPr>
          <p:cNvGrpSpPr/>
          <p:nvPr/>
        </p:nvGrpSpPr>
        <p:grpSpPr>
          <a:xfrm>
            <a:off x="6112325" y="5336394"/>
            <a:ext cx="1065935" cy="1265595"/>
            <a:chOff x="5992155" y="5232234"/>
            <a:chExt cx="1045129" cy="1240892"/>
          </a:xfrm>
        </p:grpSpPr>
        <p:sp>
          <p:nvSpPr>
            <p:cNvPr id="12" name="TextBox 11">
              <a:extLst>
                <a:ext uri="{FF2B5EF4-FFF2-40B4-BE49-F238E27FC236}">
                  <a16:creationId xmlns:a16="http://schemas.microsoft.com/office/drawing/2014/main" id="{68A9E39F-D112-4E0F-98CF-A528AF69C235}"/>
                </a:ext>
              </a:extLst>
            </p:cNvPr>
            <p:cNvSpPr txBox="1"/>
            <p:nvPr/>
          </p:nvSpPr>
          <p:spPr>
            <a:xfrm>
              <a:off x="5992155" y="5970809"/>
              <a:ext cx="1045129" cy="502317"/>
            </a:xfrm>
            <a:prstGeom prst="rect">
              <a:avLst/>
            </a:prstGeom>
            <a:noFill/>
          </p:spPr>
          <p:txBody>
            <a:bodyPr wrap="square" lIns="0" tIns="0" rIns="0" bIns="0" rtlCol="0">
              <a:spAutoFit/>
            </a:bodyPr>
            <a:lstStyle>
              <a:defPPr>
                <a:defRPr lang="en-US"/>
              </a:defPPr>
              <a:lvl1pPr algn="ctr">
                <a:defRPr sz="2000">
                  <a:gradFill>
                    <a:gsLst>
                      <a:gs pos="2917">
                        <a:schemeClr val="tx1"/>
                      </a:gs>
                      <a:gs pos="30000">
                        <a:schemeClr val="tx1"/>
                      </a:gs>
                    </a:gsLst>
                    <a:lin ang="5400000" scaled="0"/>
                  </a:gradFill>
                </a:defRPr>
              </a:lvl1pPr>
            </a:lstStyle>
            <a:p>
              <a:pPr defTabSz="932563">
                <a:defRPr/>
              </a:pPr>
              <a:r>
                <a:rPr lang="en-US" sz="1632">
                  <a:gradFill>
                    <a:gsLst>
                      <a:gs pos="2917">
                        <a:srgbClr val="1A1A1A"/>
                      </a:gs>
                      <a:gs pos="30000">
                        <a:srgbClr val="1A1A1A"/>
                      </a:gs>
                    </a:gsLst>
                    <a:lin ang="5400000" scaled="0"/>
                  </a:gradFill>
                  <a:latin typeface="Segoe UI"/>
                </a:rPr>
                <a:t>Rich content</a:t>
              </a:r>
            </a:p>
          </p:txBody>
        </p:sp>
        <p:sp>
          <p:nvSpPr>
            <p:cNvPr id="16" name="cloud_2" descr="Intelligent cloud&#10;">
              <a:extLst>
                <a:ext uri="{FF2B5EF4-FFF2-40B4-BE49-F238E27FC236}">
                  <a16:creationId xmlns:a16="http://schemas.microsoft.com/office/drawing/2014/main" id="{C433463B-9EF1-4306-B535-10A37E5D0BDF}"/>
                </a:ext>
              </a:extLst>
            </p:cNvPr>
            <p:cNvSpPr>
              <a:spLocks noChangeAspect="1" noEditPoints="1"/>
            </p:cNvSpPr>
            <p:nvPr/>
          </p:nvSpPr>
          <p:spPr bwMode="auto">
            <a:xfrm>
              <a:off x="6082848" y="5232234"/>
              <a:ext cx="863742" cy="498445"/>
            </a:xfrm>
            <a:custGeom>
              <a:avLst/>
              <a:gdLst>
                <a:gd name="T0" fmla="*/ 138 w 349"/>
                <a:gd name="T1" fmla="*/ 181 h 200"/>
                <a:gd name="T2" fmla="*/ 49 w 349"/>
                <a:gd name="T3" fmla="*/ 181 h 200"/>
                <a:gd name="T4" fmla="*/ 0 w 349"/>
                <a:gd name="T5" fmla="*/ 132 h 200"/>
                <a:gd name="T6" fmla="*/ 49 w 349"/>
                <a:gd name="T7" fmla="*/ 84 h 200"/>
                <a:gd name="T8" fmla="*/ 59 w 349"/>
                <a:gd name="T9" fmla="*/ 85 h 200"/>
                <a:gd name="T10" fmla="*/ 148 w 349"/>
                <a:gd name="T11" fmla="*/ 0 h 200"/>
                <a:gd name="T12" fmla="*/ 234 w 349"/>
                <a:gd name="T13" fmla="*/ 68 h 200"/>
                <a:gd name="T14" fmla="*/ 282 w 349"/>
                <a:gd name="T15" fmla="*/ 47 h 200"/>
                <a:gd name="T16" fmla="*/ 349 w 349"/>
                <a:gd name="T17" fmla="*/ 114 h 200"/>
                <a:gd name="T18" fmla="*/ 282 w 349"/>
                <a:gd name="T19" fmla="*/ 180 h 200"/>
                <a:gd name="T20" fmla="*/ 282 w 349"/>
                <a:gd name="T21" fmla="*/ 180 h 200"/>
                <a:gd name="T22" fmla="*/ 206 w 349"/>
                <a:gd name="T23" fmla="*/ 180 h 200"/>
                <a:gd name="T24" fmla="*/ 119 w 349"/>
                <a:gd name="T25" fmla="*/ 200 h 200"/>
                <a:gd name="T26" fmla="*/ 138 w 349"/>
                <a:gd name="T27" fmla="*/ 181 h 200"/>
                <a:gd name="T28" fmla="*/ 119 w 349"/>
                <a:gd name="T29" fmla="*/ 161 h 200"/>
                <a:gd name="T30" fmla="*/ 225 w 349"/>
                <a:gd name="T31" fmla="*/ 161 h 200"/>
                <a:gd name="T32" fmla="*/ 206 w 349"/>
                <a:gd name="T33" fmla="*/ 180 h 200"/>
                <a:gd name="T34" fmla="*/ 225 w 349"/>
                <a:gd name="T35"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9" h="200">
                  <a:moveTo>
                    <a:pt x="138" y="181"/>
                  </a:moveTo>
                  <a:cubicBezTo>
                    <a:pt x="49" y="181"/>
                    <a:pt x="49" y="181"/>
                    <a:pt x="49" y="181"/>
                  </a:cubicBezTo>
                  <a:cubicBezTo>
                    <a:pt x="22" y="181"/>
                    <a:pt x="0" y="159"/>
                    <a:pt x="0" y="132"/>
                  </a:cubicBezTo>
                  <a:cubicBezTo>
                    <a:pt x="0" y="105"/>
                    <a:pt x="22" y="84"/>
                    <a:pt x="49" y="84"/>
                  </a:cubicBezTo>
                  <a:cubicBezTo>
                    <a:pt x="52" y="84"/>
                    <a:pt x="56" y="84"/>
                    <a:pt x="59" y="85"/>
                  </a:cubicBezTo>
                  <a:cubicBezTo>
                    <a:pt x="61" y="38"/>
                    <a:pt x="100" y="0"/>
                    <a:pt x="148" y="0"/>
                  </a:cubicBezTo>
                  <a:cubicBezTo>
                    <a:pt x="189" y="0"/>
                    <a:pt x="224" y="29"/>
                    <a:pt x="234" y="68"/>
                  </a:cubicBezTo>
                  <a:cubicBezTo>
                    <a:pt x="246" y="55"/>
                    <a:pt x="263" y="47"/>
                    <a:pt x="282" y="47"/>
                  </a:cubicBezTo>
                  <a:cubicBezTo>
                    <a:pt x="319" y="47"/>
                    <a:pt x="349" y="77"/>
                    <a:pt x="349" y="114"/>
                  </a:cubicBezTo>
                  <a:cubicBezTo>
                    <a:pt x="349" y="151"/>
                    <a:pt x="319" y="180"/>
                    <a:pt x="282" y="180"/>
                  </a:cubicBezTo>
                  <a:cubicBezTo>
                    <a:pt x="282" y="180"/>
                    <a:pt x="282" y="180"/>
                    <a:pt x="282" y="180"/>
                  </a:cubicBezTo>
                  <a:cubicBezTo>
                    <a:pt x="206" y="180"/>
                    <a:pt x="206" y="180"/>
                    <a:pt x="206" y="180"/>
                  </a:cubicBezTo>
                  <a:moveTo>
                    <a:pt x="119" y="200"/>
                  </a:moveTo>
                  <a:cubicBezTo>
                    <a:pt x="138" y="181"/>
                    <a:pt x="138" y="181"/>
                    <a:pt x="138" y="181"/>
                  </a:cubicBezTo>
                  <a:cubicBezTo>
                    <a:pt x="119" y="161"/>
                    <a:pt x="119" y="161"/>
                    <a:pt x="119" y="161"/>
                  </a:cubicBezTo>
                  <a:moveTo>
                    <a:pt x="225" y="161"/>
                  </a:moveTo>
                  <a:cubicBezTo>
                    <a:pt x="206" y="180"/>
                    <a:pt x="206" y="180"/>
                    <a:pt x="206" y="180"/>
                  </a:cubicBezTo>
                  <a:cubicBezTo>
                    <a:pt x="225" y="200"/>
                    <a:pt x="225" y="200"/>
                    <a:pt x="225" y="200"/>
                  </a:cubicBez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29" tIns="44815" rIns="89629" bIns="44815" numCol="1" anchor="t" anchorCtr="0" compatLnSpc="1">
              <a:prstTxWarp prst="textNoShape">
                <a:avLst/>
              </a:prstTxWarp>
            </a:bodyPr>
            <a:lstStyle/>
            <a:p>
              <a:pPr algn="ctr" defTabSz="914191">
                <a:defRPr/>
              </a:pPr>
              <a:endParaRPr lang="en-US" sz="882">
                <a:gradFill>
                  <a:gsLst>
                    <a:gs pos="0">
                      <a:srgbClr val="505050"/>
                    </a:gs>
                    <a:gs pos="100000">
                      <a:srgbClr val="505050"/>
                    </a:gs>
                  </a:gsLst>
                  <a:lin ang="5400000" scaled="1"/>
                </a:gradFill>
                <a:latin typeface="Segoe UI Semilight"/>
              </a:endParaRPr>
            </a:p>
          </p:txBody>
        </p:sp>
      </p:grpSp>
      <p:grpSp>
        <p:nvGrpSpPr>
          <p:cNvPr id="64" name="Group 63">
            <a:extLst>
              <a:ext uri="{FF2B5EF4-FFF2-40B4-BE49-F238E27FC236}">
                <a16:creationId xmlns:a16="http://schemas.microsoft.com/office/drawing/2014/main" id="{9A7C199A-AC41-4111-BD2E-9B0FD40C8D40}"/>
              </a:ext>
            </a:extLst>
          </p:cNvPr>
          <p:cNvGrpSpPr/>
          <p:nvPr/>
        </p:nvGrpSpPr>
        <p:grpSpPr>
          <a:xfrm>
            <a:off x="9934946" y="5275309"/>
            <a:ext cx="1623614" cy="1326680"/>
            <a:chOff x="9740163" y="5172341"/>
            <a:chExt cx="1591923" cy="1300785"/>
          </a:xfrm>
        </p:grpSpPr>
        <p:sp>
          <p:nvSpPr>
            <p:cNvPr id="17" name="Stopwatch_E916" descr="Stopwatch, timer&#10;">
              <a:extLst>
                <a:ext uri="{FF2B5EF4-FFF2-40B4-BE49-F238E27FC236}">
                  <a16:creationId xmlns:a16="http://schemas.microsoft.com/office/drawing/2014/main" id="{EE3F83EB-545D-497A-8233-9C9DE2E01990}"/>
                </a:ext>
              </a:extLst>
            </p:cNvPr>
            <p:cNvSpPr>
              <a:spLocks noChangeAspect="1" noEditPoints="1"/>
            </p:cNvSpPr>
            <p:nvPr/>
          </p:nvSpPr>
          <p:spPr bwMode="auto">
            <a:xfrm>
              <a:off x="10268256" y="5172341"/>
              <a:ext cx="535739" cy="618230"/>
            </a:xfrm>
            <a:custGeom>
              <a:avLst/>
              <a:gdLst>
                <a:gd name="T0" fmla="*/ 3250 w 3250"/>
                <a:gd name="T1" fmla="*/ 2125 h 3750"/>
                <a:gd name="T2" fmla="*/ 1625 w 3250"/>
                <a:gd name="T3" fmla="*/ 3750 h 3750"/>
                <a:gd name="T4" fmla="*/ 0 w 3250"/>
                <a:gd name="T5" fmla="*/ 2125 h 3750"/>
                <a:gd name="T6" fmla="*/ 1625 w 3250"/>
                <a:gd name="T7" fmla="*/ 500 h 3750"/>
                <a:gd name="T8" fmla="*/ 3250 w 3250"/>
                <a:gd name="T9" fmla="*/ 2125 h 3750"/>
                <a:gd name="T10" fmla="*/ 1500 w 3250"/>
                <a:gd name="T11" fmla="*/ 1125 h 3750"/>
                <a:gd name="T12" fmla="*/ 1500 w 3250"/>
                <a:gd name="T13" fmla="*/ 2250 h 3750"/>
                <a:gd name="T14" fmla="*/ 2375 w 3250"/>
                <a:gd name="T15" fmla="*/ 2250 h 3750"/>
                <a:gd name="T16" fmla="*/ 875 w 3250"/>
                <a:gd name="T17" fmla="*/ 0 h 3750"/>
                <a:gd name="T18" fmla="*/ 2125 w 3250"/>
                <a:gd name="T19" fmla="*/ 0 h 3750"/>
                <a:gd name="T20" fmla="*/ 1500 w 3250"/>
                <a:gd name="T21" fmla="*/ 500 h 3750"/>
                <a:gd name="T22" fmla="*/ 1500 w 3250"/>
                <a:gd name="T23" fmla="*/ 0 h 3750"/>
                <a:gd name="T24" fmla="*/ 2643 w 3250"/>
                <a:gd name="T25" fmla="*/ 857 h 3750"/>
                <a:gd name="T26" fmla="*/ 3125 w 3250"/>
                <a:gd name="T27" fmla="*/ 3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50" h="3750">
                  <a:moveTo>
                    <a:pt x="3250" y="2125"/>
                  </a:moveTo>
                  <a:cubicBezTo>
                    <a:pt x="3250" y="3022"/>
                    <a:pt x="2522" y="3750"/>
                    <a:pt x="1625" y="3750"/>
                  </a:cubicBezTo>
                  <a:cubicBezTo>
                    <a:pt x="728" y="3750"/>
                    <a:pt x="0" y="3022"/>
                    <a:pt x="0" y="2125"/>
                  </a:cubicBezTo>
                  <a:cubicBezTo>
                    <a:pt x="0" y="1228"/>
                    <a:pt x="728" y="500"/>
                    <a:pt x="1625" y="500"/>
                  </a:cubicBezTo>
                  <a:cubicBezTo>
                    <a:pt x="2522" y="500"/>
                    <a:pt x="3250" y="1228"/>
                    <a:pt x="3250" y="2125"/>
                  </a:cubicBezTo>
                  <a:close/>
                  <a:moveTo>
                    <a:pt x="1500" y="1125"/>
                  </a:moveTo>
                  <a:cubicBezTo>
                    <a:pt x="1500" y="2250"/>
                    <a:pt x="1500" y="2250"/>
                    <a:pt x="1500" y="2250"/>
                  </a:cubicBezTo>
                  <a:cubicBezTo>
                    <a:pt x="2375" y="2250"/>
                    <a:pt x="2375" y="2250"/>
                    <a:pt x="2375" y="2250"/>
                  </a:cubicBezTo>
                  <a:moveTo>
                    <a:pt x="875" y="0"/>
                  </a:moveTo>
                  <a:cubicBezTo>
                    <a:pt x="2125" y="0"/>
                    <a:pt x="2125" y="0"/>
                    <a:pt x="2125" y="0"/>
                  </a:cubicBezTo>
                  <a:moveTo>
                    <a:pt x="1500" y="500"/>
                  </a:moveTo>
                  <a:cubicBezTo>
                    <a:pt x="1500" y="0"/>
                    <a:pt x="1500" y="0"/>
                    <a:pt x="1500" y="0"/>
                  </a:cubicBezTo>
                  <a:moveTo>
                    <a:pt x="2643" y="857"/>
                  </a:moveTo>
                  <a:cubicBezTo>
                    <a:pt x="3125" y="375"/>
                    <a:pt x="3125" y="375"/>
                    <a:pt x="3125" y="375"/>
                  </a:cubicBez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29" tIns="44815" rIns="89629" bIns="44815" numCol="1" anchor="t" anchorCtr="0" compatLnSpc="1">
              <a:prstTxWarp prst="textNoShape">
                <a:avLst/>
              </a:prstTxWarp>
            </a:bodyPr>
            <a:lstStyle/>
            <a:p>
              <a:pPr algn="ctr" defTabSz="914191">
                <a:defRPr/>
              </a:pPr>
              <a:endParaRPr lang="en-US" sz="882">
                <a:gradFill>
                  <a:gsLst>
                    <a:gs pos="0">
                      <a:srgbClr val="505050"/>
                    </a:gs>
                    <a:gs pos="100000">
                      <a:srgbClr val="505050"/>
                    </a:gs>
                  </a:gsLst>
                  <a:lin ang="5400000" scaled="1"/>
                </a:gradFill>
                <a:latin typeface="Segoe UI Semilight"/>
              </a:endParaRPr>
            </a:p>
          </p:txBody>
        </p:sp>
        <p:sp>
          <p:nvSpPr>
            <p:cNvPr id="18" name="TextBox 17">
              <a:extLst>
                <a:ext uri="{FF2B5EF4-FFF2-40B4-BE49-F238E27FC236}">
                  <a16:creationId xmlns:a16="http://schemas.microsoft.com/office/drawing/2014/main" id="{E05515A7-1A71-4424-9B32-1D5DDA3EB9FE}"/>
                </a:ext>
              </a:extLst>
            </p:cNvPr>
            <p:cNvSpPr txBox="1"/>
            <p:nvPr/>
          </p:nvSpPr>
          <p:spPr>
            <a:xfrm>
              <a:off x="9740163" y="5970809"/>
              <a:ext cx="1591923" cy="502317"/>
            </a:xfrm>
            <a:prstGeom prst="rect">
              <a:avLst/>
            </a:prstGeom>
            <a:noFill/>
          </p:spPr>
          <p:txBody>
            <a:bodyPr wrap="square" lIns="0" tIns="0" rIns="0" bIns="0" rtlCol="0">
              <a:spAutoFit/>
            </a:bodyPr>
            <a:lstStyle>
              <a:defPPr>
                <a:defRPr lang="en-US"/>
              </a:defPPr>
              <a:lvl1pPr algn="ctr">
                <a:defRPr sz="2000">
                  <a:gradFill>
                    <a:gsLst>
                      <a:gs pos="2917">
                        <a:schemeClr val="tx1"/>
                      </a:gs>
                      <a:gs pos="30000">
                        <a:schemeClr val="tx1"/>
                      </a:gs>
                    </a:gsLst>
                    <a:lin ang="5400000" scaled="0"/>
                  </a:gradFill>
                </a:defRPr>
              </a:lvl1pPr>
            </a:lstStyle>
            <a:p>
              <a:pPr defTabSz="932563">
                <a:defRPr/>
              </a:pPr>
              <a:r>
                <a:rPr lang="en-US" sz="1632">
                  <a:gradFill>
                    <a:gsLst>
                      <a:gs pos="2917">
                        <a:srgbClr val="1A1A1A"/>
                      </a:gs>
                      <a:gs pos="30000">
                        <a:srgbClr val="1A1A1A"/>
                      </a:gs>
                    </a:gsLst>
                    <a:lin ang="5400000" scaled="0"/>
                  </a:gradFill>
                  <a:latin typeface="Segoe UI"/>
                </a:rPr>
                <a:t>Real-time updates</a:t>
              </a:r>
            </a:p>
          </p:txBody>
        </p:sp>
      </p:grpSp>
      <p:grpSp>
        <p:nvGrpSpPr>
          <p:cNvPr id="61" name="Group 60">
            <a:extLst>
              <a:ext uri="{FF2B5EF4-FFF2-40B4-BE49-F238E27FC236}">
                <a16:creationId xmlns:a16="http://schemas.microsoft.com/office/drawing/2014/main" id="{F6A7D3CA-B732-4BC8-BB24-359ACC8708A2}"/>
              </a:ext>
            </a:extLst>
          </p:cNvPr>
          <p:cNvGrpSpPr/>
          <p:nvPr/>
        </p:nvGrpSpPr>
        <p:grpSpPr>
          <a:xfrm>
            <a:off x="3756211" y="5257022"/>
            <a:ext cx="1579156" cy="1344967"/>
            <a:chOff x="3682029" y="5154411"/>
            <a:chExt cx="1548333" cy="1318715"/>
          </a:xfrm>
        </p:grpSpPr>
        <p:sp>
          <p:nvSpPr>
            <p:cNvPr id="14" name="people_3" descr="More personal computing&#10;">
              <a:extLst>
                <a:ext uri="{FF2B5EF4-FFF2-40B4-BE49-F238E27FC236}">
                  <a16:creationId xmlns:a16="http://schemas.microsoft.com/office/drawing/2014/main" id="{3373681C-0159-44EF-AB55-EFBD0B45CFE1}"/>
                </a:ext>
              </a:extLst>
            </p:cNvPr>
            <p:cNvSpPr>
              <a:spLocks noChangeAspect="1" noEditPoints="1"/>
            </p:cNvSpPr>
            <p:nvPr/>
          </p:nvSpPr>
          <p:spPr bwMode="auto">
            <a:xfrm>
              <a:off x="4131744" y="5154411"/>
              <a:ext cx="648903" cy="654091"/>
            </a:xfrm>
            <a:custGeom>
              <a:avLst/>
              <a:gdLst>
                <a:gd name="T0" fmla="*/ 346 w 346"/>
                <a:gd name="T1" fmla="*/ 265 h 348"/>
                <a:gd name="T2" fmla="*/ 346 w 346"/>
                <a:gd name="T3" fmla="*/ 348 h 348"/>
                <a:gd name="T4" fmla="*/ 263 w 346"/>
                <a:gd name="T5" fmla="*/ 348 h 348"/>
                <a:gd name="T6" fmla="*/ 346 w 346"/>
                <a:gd name="T7" fmla="*/ 83 h 348"/>
                <a:gd name="T8" fmla="*/ 346 w 346"/>
                <a:gd name="T9" fmla="*/ 0 h 348"/>
                <a:gd name="T10" fmla="*/ 263 w 346"/>
                <a:gd name="T11" fmla="*/ 0 h 348"/>
                <a:gd name="T12" fmla="*/ 83 w 346"/>
                <a:gd name="T13" fmla="*/ 0 h 348"/>
                <a:gd name="T14" fmla="*/ 0 w 346"/>
                <a:gd name="T15" fmla="*/ 0 h 348"/>
                <a:gd name="T16" fmla="*/ 0 w 346"/>
                <a:gd name="T17" fmla="*/ 83 h 348"/>
                <a:gd name="T18" fmla="*/ 0 w 346"/>
                <a:gd name="T19" fmla="*/ 265 h 348"/>
                <a:gd name="T20" fmla="*/ 0 w 346"/>
                <a:gd name="T21" fmla="*/ 348 h 348"/>
                <a:gd name="T22" fmla="*/ 83 w 346"/>
                <a:gd name="T23" fmla="*/ 348 h 348"/>
                <a:gd name="T24" fmla="*/ 173 w 346"/>
                <a:gd name="T25" fmla="*/ 184 h 348"/>
                <a:gd name="T26" fmla="*/ 229 w 346"/>
                <a:gd name="T27" fmla="*/ 129 h 348"/>
                <a:gd name="T28" fmla="*/ 173 w 346"/>
                <a:gd name="T29" fmla="*/ 73 h 348"/>
                <a:gd name="T30" fmla="*/ 117 w 346"/>
                <a:gd name="T31" fmla="*/ 129 h 348"/>
                <a:gd name="T32" fmla="*/ 173 w 346"/>
                <a:gd name="T33" fmla="*/ 184 h 348"/>
                <a:gd name="T34" fmla="*/ 262 w 346"/>
                <a:gd name="T35" fmla="*/ 275 h 348"/>
                <a:gd name="T36" fmla="*/ 172 w 346"/>
                <a:gd name="T37" fmla="*/ 184 h 348"/>
                <a:gd name="T38" fmla="*/ 82 w 346"/>
                <a:gd name="T39" fmla="*/ 275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46" h="348">
                  <a:moveTo>
                    <a:pt x="346" y="265"/>
                  </a:moveTo>
                  <a:cubicBezTo>
                    <a:pt x="346" y="348"/>
                    <a:pt x="346" y="348"/>
                    <a:pt x="346" y="348"/>
                  </a:cubicBezTo>
                  <a:cubicBezTo>
                    <a:pt x="263" y="348"/>
                    <a:pt x="263" y="348"/>
                    <a:pt x="263" y="348"/>
                  </a:cubicBezTo>
                  <a:moveTo>
                    <a:pt x="346" y="83"/>
                  </a:moveTo>
                  <a:cubicBezTo>
                    <a:pt x="346" y="0"/>
                    <a:pt x="346" y="0"/>
                    <a:pt x="346" y="0"/>
                  </a:cubicBezTo>
                  <a:cubicBezTo>
                    <a:pt x="263" y="0"/>
                    <a:pt x="263" y="0"/>
                    <a:pt x="263" y="0"/>
                  </a:cubicBezTo>
                  <a:moveTo>
                    <a:pt x="83" y="0"/>
                  </a:moveTo>
                  <a:cubicBezTo>
                    <a:pt x="0" y="0"/>
                    <a:pt x="0" y="0"/>
                    <a:pt x="0" y="0"/>
                  </a:cubicBezTo>
                  <a:cubicBezTo>
                    <a:pt x="0" y="83"/>
                    <a:pt x="0" y="83"/>
                    <a:pt x="0" y="83"/>
                  </a:cubicBezTo>
                  <a:moveTo>
                    <a:pt x="0" y="265"/>
                  </a:moveTo>
                  <a:cubicBezTo>
                    <a:pt x="0" y="348"/>
                    <a:pt x="0" y="348"/>
                    <a:pt x="0" y="348"/>
                  </a:cubicBezTo>
                  <a:cubicBezTo>
                    <a:pt x="83" y="348"/>
                    <a:pt x="83" y="348"/>
                    <a:pt x="83" y="348"/>
                  </a:cubicBezTo>
                  <a:moveTo>
                    <a:pt x="173" y="184"/>
                  </a:moveTo>
                  <a:cubicBezTo>
                    <a:pt x="204" y="184"/>
                    <a:pt x="229" y="159"/>
                    <a:pt x="229" y="129"/>
                  </a:cubicBezTo>
                  <a:cubicBezTo>
                    <a:pt x="229" y="98"/>
                    <a:pt x="204" y="73"/>
                    <a:pt x="173" y="73"/>
                  </a:cubicBezTo>
                  <a:cubicBezTo>
                    <a:pt x="142" y="73"/>
                    <a:pt x="117" y="98"/>
                    <a:pt x="117" y="129"/>
                  </a:cubicBezTo>
                  <a:cubicBezTo>
                    <a:pt x="117" y="159"/>
                    <a:pt x="142" y="184"/>
                    <a:pt x="173" y="184"/>
                  </a:cubicBezTo>
                  <a:close/>
                  <a:moveTo>
                    <a:pt x="262" y="275"/>
                  </a:moveTo>
                  <a:cubicBezTo>
                    <a:pt x="262" y="225"/>
                    <a:pt x="222" y="184"/>
                    <a:pt x="172" y="184"/>
                  </a:cubicBezTo>
                  <a:cubicBezTo>
                    <a:pt x="122" y="184"/>
                    <a:pt x="82" y="225"/>
                    <a:pt x="82" y="275"/>
                  </a:cubicBezTo>
                </a:path>
              </a:pathLst>
            </a:custGeom>
            <a:noFill/>
            <a:ln w="19050" cap="sq">
              <a:solidFill>
                <a:schemeClr val="tx1"/>
              </a:solidFill>
              <a:prstDash val="solid"/>
              <a:miter lim="800000"/>
              <a:headEnd/>
              <a:tailEnd/>
            </a:ln>
          </p:spPr>
          <p:txBody>
            <a:bodyPr vert="horz" wrap="square" lIns="89629" tIns="44815" rIns="89629" bIns="44815" numCol="1" anchor="t" anchorCtr="0" compatLnSpc="1">
              <a:prstTxWarp prst="textNoShape">
                <a:avLst/>
              </a:prstTxWarp>
            </a:bodyPr>
            <a:lstStyle/>
            <a:p>
              <a:pPr algn="ctr" defTabSz="914191">
                <a:defRPr/>
              </a:pPr>
              <a:endParaRPr lang="en-US" sz="1764">
                <a:gradFill>
                  <a:gsLst>
                    <a:gs pos="0">
                      <a:srgbClr val="505050"/>
                    </a:gs>
                    <a:gs pos="100000">
                      <a:srgbClr val="505050"/>
                    </a:gs>
                  </a:gsLst>
                </a:gradFill>
                <a:latin typeface="Segoe UI Semilight"/>
              </a:endParaRPr>
            </a:p>
          </p:txBody>
        </p:sp>
        <p:sp>
          <p:nvSpPr>
            <p:cNvPr id="19" name="TextBox 18">
              <a:extLst>
                <a:ext uri="{FF2B5EF4-FFF2-40B4-BE49-F238E27FC236}">
                  <a16:creationId xmlns:a16="http://schemas.microsoft.com/office/drawing/2014/main" id="{4D0A10C3-20E2-4F69-99D9-DBC5962DB25E}"/>
                </a:ext>
              </a:extLst>
            </p:cNvPr>
            <p:cNvSpPr txBox="1"/>
            <p:nvPr/>
          </p:nvSpPr>
          <p:spPr>
            <a:xfrm>
              <a:off x="3682029" y="5970809"/>
              <a:ext cx="1548333" cy="502317"/>
            </a:xfrm>
            <a:prstGeom prst="rect">
              <a:avLst/>
            </a:prstGeom>
            <a:noFill/>
          </p:spPr>
          <p:txBody>
            <a:bodyPr wrap="square" lIns="0" tIns="0" rIns="0" bIns="0" rtlCol="0">
              <a:spAutoFit/>
            </a:bodyPr>
            <a:lstStyle>
              <a:defPPr>
                <a:defRPr lang="en-US"/>
              </a:defPPr>
              <a:lvl1pPr algn="ctr">
                <a:defRPr sz="2000">
                  <a:gradFill>
                    <a:gsLst>
                      <a:gs pos="2917">
                        <a:schemeClr val="tx1"/>
                      </a:gs>
                      <a:gs pos="30000">
                        <a:schemeClr val="tx1"/>
                      </a:gs>
                    </a:gsLst>
                    <a:lin ang="5400000" scaled="0"/>
                  </a:gradFill>
                </a:defRPr>
              </a:lvl1pPr>
            </a:lstStyle>
            <a:p>
              <a:pPr defTabSz="932563">
                <a:defRPr/>
              </a:pPr>
              <a:r>
                <a:rPr lang="en-US" sz="1632">
                  <a:gradFill>
                    <a:gsLst>
                      <a:gs pos="2917">
                        <a:srgbClr val="1A1A1A"/>
                      </a:gs>
                      <a:gs pos="30000">
                        <a:srgbClr val="1A1A1A"/>
                      </a:gs>
                    </a:gsLst>
                    <a:lin ang="5400000" scaled="0"/>
                  </a:gradFill>
                  <a:latin typeface="Segoe UI"/>
                </a:rPr>
                <a:t>Microsoft identity</a:t>
              </a:r>
            </a:p>
          </p:txBody>
        </p:sp>
      </p:grpSp>
      <p:grpSp>
        <p:nvGrpSpPr>
          <p:cNvPr id="51" name="Group 50">
            <a:extLst>
              <a:ext uri="{FF2B5EF4-FFF2-40B4-BE49-F238E27FC236}">
                <a16:creationId xmlns:a16="http://schemas.microsoft.com/office/drawing/2014/main" id="{EE079CC2-D30B-4FF5-87A8-728A5BE9F1BA}"/>
              </a:ext>
            </a:extLst>
          </p:cNvPr>
          <p:cNvGrpSpPr/>
          <p:nvPr/>
        </p:nvGrpSpPr>
        <p:grpSpPr>
          <a:xfrm>
            <a:off x="4061135" y="1482018"/>
            <a:ext cx="969308" cy="1738463"/>
            <a:chOff x="3981002" y="1453091"/>
            <a:chExt cx="950388" cy="1704530"/>
          </a:xfrm>
        </p:grpSpPr>
        <p:sp>
          <p:nvSpPr>
            <p:cNvPr id="5" name="Browser_2" title="Icon of a browser window with a home symbol inside">
              <a:extLst>
                <a:ext uri="{FF2B5EF4-FFF2-40B4-BE49-F238E27FC236}">
                  <a16:creationId xmlns:a16="http://schemas.microsoft.com/office/drawing/2014/main" id="{C09DEE17-19B2-4AF2-9517-EB6CBA1D6593}"/>
                </a:ext>
              </a:extLst>
            </p:cNvPr>
            <p:cNvSpPr>
              <a:spLocks noChangeAspect="1" noEditPoints="1"/>
            </p:cNvSpPr>
            <p:nvPr/>
          </p:nvSpPr>
          <p:spPr bwMode="auto">
            <a:xfrm>
              <a:off x="4166259" y="1453091"/>
              <a:ext cx="579872" cy="492989"/>
            </a:xfrm>
            <a:custGeom>
              <a:avLst/>
              <a:gdLst>
                <a:gd name="T0" fmla="*/ 0 w 335"/>
                <a:gd name="T1" fmla="*/ 0 h 285"/>
                <a:gd name="T2" fmla="*/ 335 w 335"/>
                <a:gd name="T3" fmla="*/ 0 h 285"/>
                <a:gd name="T4" fmla="*/ 335 w 335"/>
                <a:gd name="T5" fmla="*/ 285 h 285"/>
                <a:gd name="T6" fmla="*/ 0 w 335"/>
                <a:gd name="T7" fmla="*/ 285 h 285"/>
                <a:gd name="T8" fmla="*/ 0 w 335"/>
                <a:gd name="T9" fmla="*/ 0 h 285"/>
                <a:gd name="T10" fmla="*/ 0 w 335"/>
                <a:gd name="T11" fmla="*/ 64 h 285"/>
                <a:gd name="T12" fmla="*/ 335 w 335"/>
                <a:gd name="T13" fmla="*/ 64 h 285"/>
                <a:gd name="T14" fmla="*/ 293 w 335"/>
                <a:gd name="T15" fmla="*/ 36 h 285"/>
                <a:gd name="T16" fmla="*/ 298 w 335"/>
                <a:gd name="T17" fmla="*/ 31 h 285"/>
                <a:gd name="T18" fmla="*/ 293 w 335"/>
                <a:gd name="T19" fmla="*/ 27 h 285"/>
                <a:gd name="T20" fmla="*/ 289 w 335"/>
                <a:gd name="T21" fmla="*/ 31 h 285"/>
                <a:gd name="T22" fmla="*/ 293 w 335"/>
                <a:gd name="T23" fmla="*/ 36 h 285"/>
                <a:gd name="T24" fmla="*/ 240 w 335"/>
                <a:gd name="T25" fmla="*/ 36 h 285"/>
                <a:gd name="T26" fmla="*/ 245 w 335"/>
                <a:gd name="T27" fmla="*/ 31 h 285"/>
                <a:gd name="T28" fmla="*/ 240 w 335"/>
                <a:gd name="T29" fmla="*/ 27 h 285"/>
                <a:gd name="T30" fmla="*/ 235 w 335"/>
                <a:gd name="T31" fmla="*/ 31 h 285"/>
                <a:gd name="T32" fmla="*/ 240 w 335"/>
                <a:gd name="T33" fmla="*/ 36 h 285"/>
                <a:gd name="T34" fmla="*/ 187 w 335"/>
                <a:gd name="T35" fmla="*/ 36 h 285"/>
                <a:gd name="T36" fmla="*/ 192 w 335"/>
                <a:gd name="T37" fmla="*/ 31 h 285"/>
                <a:gd name="T38" fmla="*/ 187 w 335"/>
                <a:gd name="T39" fmla="*/ 27 h 285"/>
                <a:gd name="T40" fmla="*/ 182 w 335"/>
                <a:gd name="T41" fmla="*/ 31 h 285"/>
                <a:gd name="T42" fmla="*/ 187 w 335"/>
                <a:gd name="T43" fmla="*/ 36 h 285"/>
                <a:gd name="T44" fmla="*/ 157 w 335"/>
                <a:gd name="T45" fmla="*/ 233 h 285"/>
                <a:gd name="T46" fmla="*/ 157 w 335"/>
                <a:gd name="T47" fmla="*/ 190 h 285"/>
                <a:gd name="T48" fmla="*/ 185 w 335"/>
                <a:gd name="T49" fmla="*/ 190 h 285"/>
                <a:gd name="T50" fmla="*/ 185 w 335"/>
                <a:gd name="T51" fmla="*/ 233 h 285"/>
                <a:gd name="T52" fmla="*/ 232 w 335"/>
                <a:gd name="T53" fmla="*/ 233 h 285"/>
                <a:gd name="T54" fmla="*/ 232 w 335"/>
                <a:gd name="T55" fmla="*/ 165 h 285"/>
                <a:gd name="T56" fmla="*/ 171 w 335"/>
                <a:gd name="T57" fmla="*/ 105 h 285"/>
                <a:gd name="T58" fmla="*/ 111 w 335"/>
                <a:gd name="T59" fmla="*/ 165 h 285"/>
                <a:gd name="T60" fmla="*/ 111 w 335"/>
                <a:gd name="T61" fmla="*/ 233 h 285"/>
                <a:gd name="T62" fmla="*/ 157 w 335"/>
                <a:gd name="T63" fmla="*/ 233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35" h="285">
                  <a:moveTo>
                    <a:pt x="0" y="0"/>
                  </a:moveTo>
                  <a:cubicBezTo>
                    <a:pt x="335" y="0"/>
                    <a:pt x="335" y="0"/>
                    <a:pt x="335" y="0"/>
                  </a:cubicBezTo>
                  <a:cubicBezTo>
                    <a:pt x="335" y="285"/>
                    <a:pt x="335" y="285"/>
                    <a:pt x="335" y="285"/>
                  </a:cubicBezTo>
                  <a:cubicBezTo>
                    <a:pt x="0" y="285"/>
                    <a:pt x="0" y="285"/>
                    <a:pt x="0" y="285"/>
                  </a:cubicBezTo>
                  <a:cubicBezTo>
                    <a:pt x="0" y="0"/>
                    <a:pt x="0" y="0"/>
                    <a:pt x="0" y="0"/>
                  </a:cubicBezTo>
                  <a:close/>
                  <a:moveTo>
                    <a:pt x="0" y="64"/>
                  </a:moveTo>
                  <a:cubicBezTo>
                    <a:pt x="335" y="64"/>
                    <a:pt x="335" y="64"/>
                    <a:pt x="335" y="64"/>
                  </a:cubicBezTo>
                  <a:moveTo>
                    <a:pt x="293" y="36"/>
                  </a:moveTo>
                  <a:cubicBezTo>
                    <a:pt x="296" y="36"/>
                    <a:pt x="298" y="34"/>
                    <a:pt x="298" y="31"/>
                  </a:cubicBezTo>
                  <a:cubicBezTo>
                    <a:pt x="298" y="29"/>
                    <a:pt x="296" y="27"/>
                    <a:pt x="293" y="27"/>
                  </a:cubicBezTo>
                  <a:cubicBezTo>
                    <a:pt x="291" y="27"/>
                    <a:pt x="289" y="29"/>
                    <a:pt x="289" y="31"/>
                  </a:cubicBezTo>
                  <a:cubicBezTo>
                    <a:pt x="289" y="34"/>
                    <a:pt x="291" y="36"/>
                    <a:pt x="293" y="36"/>
                  </a:cubicBezTo>
                  <a:close/>
                  <a:moveTo>
                    <a:pt x="240" y="36"/>
                  </a:moveTo>
                  <a:cubicBezTo>
                    <a:pt x="243" y="36"/>
                    <a:pt x="245" y="34"/>
                    <a:pt x="245" y="31"/>
                  </a:cubicBezTo>
                  <a:cubicBezTo>
                    <a:pt x="245" y="29"/>
                    <a:pt x="243" y="27"/>
                    <a:pt x="240" y="27"/>
                  </a:cubicBezTo>
                  <a:cubicBezTo>
                    <a:pt x="238" y="27"/>
                    <a:pt x="235" y="29"/>
                    <a:pt x="235" y="31"/>
                  </a:cubicBezTo>
                  <a:cubicBezTo>
                    <a:pt x="235" y="34"/>
                    <a:pt x="238" y="36"/>
                    <a:pt x="240" y="36"/>
                  </a:cubicBezTo>
                  <a:close/>
                  <a:moveTo>
                    <a:pt x="187" y="36"/>
                  </a:moveTo>
                  <a:cubicBezTo>
                    <a:pt x="189" y="36"/>
                    <a:pt x="192" y="34"/>
                    <a:pt x="192" y="31"/>
                  </a:cubicBezTo>
                  <a:cubicBezTo>
                    <a:pt x="192" y="29"/>
                    <a:pt x="189" y="27"/>
                    <a:pt x="187" y="27"/>
                  </a:cubicBezTo>
                  <a:cubicBezTo>
                    <a:pt x="184" y="27"/>
                    <a:pt x="182" y="29"/>
                    <a:pt x="182" y="31"/>
                  </a:cubicBezTo>
                  <a:cubicBezTo>
                    <a:pt x="182" y="34"/>
                    <a:pt x="184" y="36"/>
                    <a:pt x="187" y="36"/>
                  </a:cubicBezTo>
                  <a:close/>
                  <a:moveTo>
                    <a:pt x="157" y="233"/>
                  </a:moveTo>
                  <a:cubicBezTo>
                    <a:pt x="157" y="190"/>
                    <a:pt x="157" y="190"/>
                    <a:pt x="157" y="190"/>
                  </a:cubicBezTo>
                  <a:cubicBezTo>
                    <a:pt x="185" y="190"/>
                    <a:pt x="185" y="190"/>
                    <a:pt x="185" y="190"/>
                  </a:cubicBezTo>
                  <a:cubicBezTo>
                    <a:pt x="185" y="233"/>
                    <a:pt x="185" y="233"/>
                    <a:pt x="185" y="233"/>
                  </a:cubicBezTo>
                  <a:cubicBezTo>
                    <a:pt x="232" y="233"/>
                    <a:pt x="232" y="233"/>
                    <a:pt x="232" y="233"/>
                  </a:cubicBezTo>
                  <a:cubicBezTo>
                    <a:pt x="232" y="165"/>
                    <a:pt x="232" y="165"/>
                    <a:pt x="232" y="165"/>
                  </a:cubicBezTo>
                  <a:cubicBezTo>
                    <a:pt x="171" y="105"/>
                    <a:pt x="171" y="105"/>
                    <a:pt x="171" y="105"/>
                  </a:cubicBezTo>
                  <a:cubicBezTo>
                    <a:pt x="111" y="165"/>
                    <a:pt x="111" y="165"/>
                    <a:pt x="111" y="165"/>
                  </a:cubicBezTo>
                  <a:cubicBezTo>
                    <a:pt x="111" y="233"/>
                    <a:pt x="111" y="233"/>
                    <a:pt x="111" y="233"/>
                  </a:cubicBezTo>
                  <a:lnTo>
                    <a:pt x="157" y="233"/>
                  </a:lnTo>
                  <a:close/>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sz="1764">
                <a:solidFill>
                  <a:srgbClr val="1A1A1A"/>
                </a:solidFill>
                <a:latin typeface="Segoe UI"/>
              </a:endParaRPr>
            </a:p>
          </p:txBody>
        </p:sp>
        <p:sp>
          <p:nvSpPr>
            <p:cNvPr id="8" name="TextBox 7">
              <a:extLst>
                <a:ext uri="{FF2B5EF4-FFF2-40B4-BE49-F238E27FC236}">
                  <a16:creationId xmlns:a16="http://schemas.microsoft.com/office/drawing/2014/main" id="{93A2DB6B-1791-41ED-938B-8DA8A3A0BB63}"/>
                </a:ext>
              </a:extLst>
            </p:cNvPr>
            <p:cNvSpPr txBox="1"/>
            <p:nvPr/>
          </p:nvSpPr>
          <p:spPr>
            <a:xfrm>
              <a:off x="3981002" y="2173446"/>
              <a:ext cx="950388" cy="251159"/>
            </a:xfrm>
            <a:prstGeom prst="rect">
              <a:avLst/>
            </a:prstGeom>
            <a:noFill/>
          </p:spPr>
          <p:txBody>
            <a:bodyPr wrap="none" lIns="0" tIns="0" rIns="0" bIns="0" rtlCol="0">
              <a:spAutoFit/>
            </a:bodyPr>
            <a:lstStyle/>
            <a:p>
              <a:pPr algn="ctr" defTabSz="932563">
                <a:defRPr/>
              </a:pPr>
              <a:r>
                <a:rPr lang="en-US" sz="1632">
                  <a:gradFill>
                    <a:gsLst>
                      <a:gs pos="2917">
                        <a:srgbClr val="1A1A1A"/>
                      </a:gs>
                      <a:gs pos="30000">
                        <a:srgbClr val="1A1A1A"/>
                      </a:gs>
                    </a:gsLst>
                    <a:lin ang="5400000" scaled="0"/>
                  </a:gradFill>
                  <a:latin typeface="Segoe UI"/>
                </a:rPr>
                <a:t>Web Apps</a:t>
              </a:r>
            </a:p>
          </p:txBody>
        </p:sp>
        <p:cxnSp>
          <p:nvCxnSpPr>
            <p:cNvPr id="23" name="Straight Arrow Connector 135">
              <a:extLst>
                <a:ext uri="{FF2B5EF4-FFF2-40B4-BE49-F238E27FC236}">
                  <a16:creationId xmlns:a16="http://schemas.microsoft.com/office/drawing/2014/main" id="{4102E9EF-1551-42F4-89BB-CBF98989DACA}"/>
                </a:ext>
              </a:extLst>
            </p:cNvPr>
            <p:cNvCxnSpPr>
              <a:cxnSpLocks/>
            </p:cNvCxnSpPr>
            <p:nvPr/>
          </p:nvCxnSpPr>
          <p:spPr>
            <a:xfrm>
              <a:off x="4456196" y="2800188"/>
              <a:ext cx="0" cy="357433"/>
            </a:xfrm>
            <a:prstGeom prst="straightConnector1">
              <a:avLst/>
            </a:prstGeom>
            <a:ln w="25400">
              <a:solidFill>
                <a:schemeClr val="bg1">
                  <a:lumMod val="65000"/>
                </a:schemeClr>
              </a:solidFill>
              <a:prstDash val="sysDash"/>
              <a:tailEnd type="arrow"/>
            </a:ln>
          </p:spPr>
          <p:style>
            <a:lnRef idx="1">
              <a:schemeClr val="accent1"/>
            </a:lnRef>
            <a:fillRef idx="0">
              <a:schemeClr val="accent1"/>
            </a:fillRef>
            <a:effectRef idx="0">
              <a:schemeClr val="accent1"/>
            </a:effectRef>
            <a:fontRef idx="minor">
              <a:schemeClr val="tx1"/>
            </a:fontRef>
          </p:style>
        </p:cxnSp>
      </p:grpSp>
      <p:grpSp>
        <p:nvGrpSpPr>
          <p:cNvPr id="52" name="Group 51">
            <a:extLst>
              <a:ext uri="{FF2B5EF4-FFF2-40B4-BE49-F238E27FC236}">
                <a16:creationId xmlns:a16="http://schemas.microsoft.com/office/drawing/2014/main" id="{25C44C29-C164-453E-B4B2-2F91245455C3}"/>
              </a:ext>
            </a:extLst>
          </p:cNvPr>
          <p:cNvGrpSpPr/>
          <p:nvPr/>
        </p:nvGrpSpPr>
        <p:grpSpPr>
          <a:xfrm>
            <a:off x="5853162" y="1558193"/>
            <a:ext cx="1519228" cy="1662288"/>
            <a:chOff x="5738051" y="1527779"/>
            <a:chExt cx="1489574" cy="1629842"/>
          </a:xfrm>
        </p:grpSpPr>
        <p:sp>
          <p:nvSpPr>
            <p:cNvPr id="4" name="HoloLens_EC94" title="Icon of Microsoft HoloLens">
              <a:extLst>
                <a:ext uri="{FF2B5EF4-FFF2-40B4-BE49-F238E27FC236}">
                  <a16:creationId xmlns:a16="http://schemas.microsoft.com/office/drawing/2014/main" id="{6E1E3F33-AA5F-45EE-9C72-B30785671954}"/>
                </a:ext>
              </a:extLst>
            </p:cNvPr>
            <p:cNvSpPr>
              <a:spLocks noChangeAspect="1" noEditPoints="1"/>
            </p:cNvSpPr>
            <p:nvPr/>
          </p:nvSpPr>
          <p:spPr bwMode="auto">
            <a:xfrm>
              <a:off x="6161202" y="1527779"/>
              <a:ext cx="643275" cy="343613"/>
            </a:xfrm>
            <a:custGeom>
              <a:avLst/>
              <a:gdLst>
                <a:gd name="T0" fmla="*/ 1751 w 3752"/>
                <a:gd name="T1" fmla="*/ 500 h 2002"/>
                <a:gd name="T2" fmla="*/ 2001 w 3752"/>
                <a:gd name="T3" fmla="*/ 500 h 2002"/>
                <a:gd name="T4" fmla="*/ 0 w 3752"/>
                <a:gd name="T5" fmla="*/ 885 h 2002"/>
                <a:gd name="T6" fmla="*/ 170 w 3752"/>
                <a:gd name="T7" fmla="*/ 940 h 2002"/>
                <a:gd name="T8" fmla="*/ 1336 w 3752"/>
                <a:gd name="T9" fmla="*/ 1124 h 2002"/>
                <a:gd name="T10" fmla="*/ 2493 w 3752"/>
                <a:gd name="T11" fmla="*/ 943 h 2002"/>
                <a:gd name="T12" fmla="*/ 3554 w 3752"/>
                <a:gd name="T13" fmla="*/ 409 h 2002"/>
                <a:gd name="T14" fmla="*/ 3699 w 3752"/>
                <a:gd name="T15" fmla="*/ 305 h 2002"/>
                <a:gd name="T16" fmla="*/ 1 w 3752"/>
                <a:gd name="T17" fmla="*/ 1003 h 2002"/>
                <a:gd name="T18" fmla="*/ 305 w 3752"/>
                <a:gd name="T19" fmla="*/ 1697 h 2002"/>
                <a:gd name="T20" fmla="*/ 1042 w 3752"/>
                <a:gd name="T21" fmla="*/ 2002 h 2002"/>
                <a:gd name="T22" fmla="*/ 1200 w 3752"/>
                <a:gd name="T23" fmla="*/ 2002 h 2002"/>
                <a:gd name="T24" fmla="*/ 1356 w 3752"/>
                <a:gd name="T25" fmla="*/ 1948 h 2002"/>
                <a:gd name="T26" fmla="*/ 1612 w 3752"/>
                <a:gd name="T27" fmla="*/ 1745 h 2002"/>
                <a:gd name="T28" fmla="*/ 1876 w 3752"/>
                <a:gd name="T29" fmla="*/ 1638 h 2002"/>
                <a:gd name="T30" fmla="*/ 2140 w 3752"/>
                <a:gd name="T31" fmla="*/ 1745 h 2002"/>
                <a:gd name="T32" fmla="*/ 2396 w 3752"/>
                <a:gd name="T33" fmla="*/ 1948 h 2002"/>
                <a:gd name="T34" fmla="*/ 2552 w 3752"/>
                <a:gd name="T35" fmla="*/ 2002 h 2002"/>
                <a:gd name="T36" fmla="*/ 2710 w 3752"/>
                <a:gd name="T37" fmla="*/ 2002 h 2002"/>
                <a:gd name="T38" fmla="*/ 3447 w 3752"/>
                <a:gd name="T39" fmla="*/ 1697 h 2002"/>
                <a:gd name="T40" fmla="*/ 3752 w 3752"/>
                <a:gd name="T41" fmla="*/ 960 h 2002"/>
                <a:gd name="T42" fmla="*/ 3752 w 3752"/>
                <a:gd name="T43" fmla="*/ 885 h 2002"/>
                <a:gd name="T44" fmla="*/ 3752 w 3752"/>
                <a:gd name="T45" fmla="*/ 459 h 2002"/>
                <a:gd name="T46" fmla="*/ 3682 w 3752"/>
                <a:gd name="T47" fmla="*/ 286 h 2002"/>
                <a:gd name="T48" fmla="*/ 3681 w 3752"/>
                <a:gd name="T49" fmla="*/ 285 h 2002"/>
                <a:gd name="T50" fmla="*/ 3564 w 3752"/>
                <a:gd name="T51" fmla="*/ 206 h 2002"/>
                <a:gd name="T52" fmla="*/ 3559 w 3752"/>
                <a:gd name="T53" fmla="*/ 204 h 2002"/>
                <a:gd name="T54" fmla="*/ 1876 w 3752"/>
                <a:gd name="T55" fmla="*/ 0 h 2002"/>
                <a:gd name="T56" fmla="*/ 188 w 3752"/>
                <a:gd name="T57" fmla="*/ 206 h 2002"/>
                <a:gd name="T58" fmla="*/ 71 w 3752"/>
                <a:gd name="T59" fmla="*/ 285 h 2002"/>
                <a:gd name="T60" fmla="*/ 70 w 3752"/>
                <a:gd name="T61" fmla="*/ 286 h 2002"/>
                <a:gd name="T62" fmla="*/ 0 w 3752"/>
                <a:gd name="T63" fmla="*/ 459 h 2002"/>
                <a:gd name="T64" fmla="*/ 0 w 3752"/>
                <a:gd name="T65" fmla="*/ 885 h 2002"/>
                <a:gd name="T66" fmla="*/ 1 w 3752"/>
                <a:gd name="T67" fmla="*/ 1003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752" h="2002">
                  <a:moveTo>
                    <a:pt x="1751" y="500"/>
                  </a:moveTo>
                  <a:cubicBezTo>
                    <a:pt x="2001" y="500"/>
                    <a:pt x="2001" y="500"/>
                    <a:pt x="2001" y="500"/>
                  </a:cubicBezTo>
                  <a:moveTo>
                    <a:pt x="0" y="885"/>
                  </a:moveTo>
                  <a:cubicBezTo>
                    <a:pt x="170" y="940"/>
                    <a:pt x="170" y="940"/>
                    <a:pt x="170" y="940"/>
                  </a:cubicBezTo>
                  <a:cubicBezTo>
                    <a:pt x="549" y="1062"/>
                    <a:pt x="942" y="1124"/>
                    <a:pt x="1336" y="1124"/>
                  </a:cubicBezTo>
                  <a:cubicBezTo>
                    <a:pt x="1729" y="1124"/>
                    <a:pt x="2118" y="1063"/>
                    <a:pt x="2493" y="943"/>
                  </a:cubicBezTo>
                  <a:cubicBezTo>
                    <a:pt x="2872" y="822"/>
                    <a:pt x="3229" y="642"/>
                    <a:pt x="3554" y="409"/>
                  </a:cubicBezTo>
                  <a:cubicBezTo>
                    <a:pt x="3699" y="305"/>
                    <a:pt x="3699" y="305"/>
                    <a:pt x="3699" y="305"/>
                  </a:cubicBezTo>
                  <a:moveTo>
                    <a:pt x="1" y="1003"/>
                  </a:moveTo>
                  <a:cubicBezTo>
                    <a:pt x="12" y="1265"/>
                    <a:pt x="119" y="1510"/>
                    <a:pt x="305" y="1697"/>
                  </a:cubicBezTo>
                  <a:cubicBezTo>
                    <a:pt x="502" y="1894"/>
                    <a:pt x="764" y="2002"/>
                    <a:pt x="1042" y="2002"/>
                  </a:cubicBezTo>
                  <a:cubicBezTo>
                    <a:pt x="1200" y="2002"/>
                    <a:pt x="1200" y="2002"/>
                    <a:pt x="1200" y="2002"/>
                  </a:cubicBezTo>
                  <a:cubicBezTo>
                    <a:pt x="1256" y="2002"/>
                    <a:pt x="1312" y="1983"/>
                    <a:pt x="1356" y="1948"/>
                  </a:cubicBezTo>
                  <a:cubicBezTo>
                    <a:pt x="1612" y="1745"/>
                    <a:pt x="1612" y="1745"/>
                    <a:pt x="1612" y="1745"/>
                  </a:cubicBezTo>
                  <a:cubicBezTo>
                    <a:pt x="1683" y="1676"/>
                    <a:pt x="1777" y="1638"/>
                    <a:pt x="1876" y="1638"/>
                  </a:cubicBezTo>
                  <a:cubicBezTo>
                    <a:pt x="1975" y="1638"/>
                    <a:pt x="2069" y="1676"/>
                    <a:pt x="2140" y="1745"/>
                  </a:cubicBezTo>
                  <a:cubicBezTo>
                    <a:pt x="2396" y="1948"/>
                    <a:pt x="2396" y="1948"/>
                    <a:pt x="2396" y="1948"/>
                  </a:cubicBezTo>
                  <a:cubicBezTo>
                    <a:pt x="2440" y="1983"/>
                    <a:pt x="2496" y="2002"/>
                    <a:pt x="2552" y="2002"/>
                  </a:cubicBezTo>
                  <a:cubicBezTo>
                    <a:pt x="2710" y="2002"/>
                    <a:pt x="2710" y="2002"/>
                    <a:pt x="2710" y="2002"/>
                  </a:cubicBezTo>
                  <a:cubicBezTo>
                    <a:pt x="2988" y="2002"/>
                    <a:pt x="3250" y="1894"/>
                    <a:pt x="3447" y="1697"/>
                  </a:cubicBezTo>
                  <a:cubicBezTo>
                    <a:pt x="3644" y="1500"/>
                    <a:pt x="3752" y="1238"/>
                    <a:pt x="3752" y="960"/>
                  </a:cubicBezTo>
                  <a:cubicBezTo>
                    <a:pt x="3752" y="885"/>
                    <a:pt x="3752" y="885"/>
                    <a:pt x="3752" y="885"/>
                  </a:cubicBezTo>
                  <a:cubicBezTo>
                    <a:pt x="3752" y="459"/>
                    <a:pt x="3752" y="459"/>
                    <a:pt x="3752" y="459"/>
                  </a:cubicBezTo>
                  <a:cubicBezTo>
                    <a:pt x="3752" y="394"/>
                    <a:pt x="3727" y="331"/>
                    <a:pt x="3682" y="286"/>
                  </a:cubicBezTo>
                  <a:cubicBezTo>
                    <a:pt x="3681" y="285"/>
                    <a:pt x="3681" y="285"/>
                    <a:pt x="3681" y="285"/>
                  </a:cubicBezTo>
                  <a:cubicBezTo>
                    <a:pt x="3647" y="251"/>
                    <a:pt x="3608" y="225"/>
                    <a:pt x="3564" y="206"/>
                  </a:cubicBezTo>
                  <a:cubicBezTo>
                    <a:pt x="3564" y="206"/>
                    <a:pt x="3560" y="204"/>
                    <a:pt x="3559" y="204"/>
                  </a:cubicBezTo>
                  <a:cubicBezTo>
                    <a:pt x="3224" y="70"/>
                    <a:pt x="2643" y="0"/>
                    <a:pt x="1876" y="0"/>
                  </a:cubicBezTo>
                  <a:cubicBezTo>
                    <a:pt x="1105" y="0"/>
                    <a:pt x="521" y="71"/>
                    <a:pt x="188" y="206"/>
                  </a:cubicBezTo>
                  <a:cubicBezTo>
                    <a:pt x="144" y="225"/>
                    <a:pt x="105" y="251"/>
                    <a:pt x="71" y="285"/>
                  </a:cubicBezTo>
                  <a:cubicBezTo>
                    <a:pt x="70" y="286"/>
                    <a:pt x="70" y="286"/>
                    <a:pt x="70" y="286"/>
                  </a:cubicBezTo>
                  <a:cubicBezTo>
                    <a:pt x="25" y="331"/>
                    <a:pt x="0" y="394"/>
                    <a:pt x="0" y="459"/>
                  </a:cubicBezTo>
                  <a:cubicBezTo>
                    <a:pt x="0" y="885"/>
                    <a:pt x="0" y="885"/>
                    <a:pt x="0" y="885"/>
                  </a:cubicBezTo>
                  <a:lnTo>
                    <a:pt x="1" y="1003"/>
                  </a:lnTo>
                  <a:close/>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sz="1764">
                <a:solidFill>
                  <a:srgbClr val="1A1A1A"/>
                </a:solidFill>
                <a:latin typeface="Segoe UI"/>
              </a:endParaRPr>
            </a:p>
          </p:txBody>
        </p:sp>
        <p:sp>
          <p:nvSpPr>
            <p:cNvPr id="9" name="TextBox 8">
              <a:extLst>
                <a:ext uri="{FF2B5EF4-FFF2-40B4-BE49-F238E27FC236}">
                  <a16:creationId xmlns:a16="http://schemas.microsoft.com/office/drawing/2014/main" id="{CE2F8810-366D-490D-A2F7-70BBF03FA536}"/>
                </a:ext>
              </a:extLst>
            </p:cNvPr>
            <p:cNvSpPr txBox="1"/>
            <p:nvPr/>
          </p:nvSpPr>
          <p:spPr>
            <a:xfrm>
              <a:off x="5738051" y="2173446"/>
              <a:ext cx="1489574" cy="502317"/>
            </a:xfrm>
            <a:prstGeom prst="rect">
              <a:avLst/>
            </a:prstGeom>
            <a:noFill/>
          </p:spPr>
          <p:txBody>
            <a:bodyPr wrap="none" lIns="0" tIns="0" rIns="0" bIns="0" rtlCol="0">
              <a:spAutoFit/>
            </a:bodyPr>
            <a:lstStyle/>
            <a:p>
              <a:pPr algn="ctr" defTabSz="932563">
                <a:defRPr/>
              </a:pPr>
              <a:r>
                <a:rPr lang="en-US" sz="1632">
                  <a:gradFill>
                    <a:gsLst>
                      <a:gs pos="2917">
                        <a:srgbClr val="1A1A1A"/>
                      </a:gs>
                      <a:gs pos="30000">
                        <a:srgbClr val="1A1A1A"/>
                      </a:gs>
                    </a:gsLst>
                    <a:lin ang="5400000" scaled="0"/>
                  </a:gradFill>
                  <a:latin typeface="Segoe UI"/>
                </a:rPr>
                <a:t>Device &amp; Native</a:t>
              </a:r>
            </a:p>
            <a:p>
              <a:pPr algn="ctr" defTabSz="932563">
                <a:defRPr/>
              </a:pPr>
              <a:r>
                <a:rPr lang="en-US" sz="1632">
                  <a:gradFill>
                    <a:gsLst>
                      <a:gs pos="2917">
                        <a:srgbClr val="1A1A1A"/>
                      </a:gs>
                      <a:gs pos="30000">
                        <a:srgbClr val="1A1A1A"/>
                      </a:gs>
                    </a:gsLst>
                    <a:lin ang="5400000" scaled="0"/>
                  </a:gradFill>
                  <a:latin typeface="Segoe UI"/>
                </a:rPr>
                <a:t>Apps</a:t>
              </a:r>
            </a:p>
          </p:txBody>
        </p:sp>
        <p:cxnSp>
          <p:nvCxnSpPr>
            <p:cNvPr id="25" name="Straight Arrow Connector 135">
              <a:extLst>
                <a:ext uri="{FF2B5EF4-FFF2-40B4-BE49-F238E27FC236}">
                  <a16:creationId xmlns:a16="http://schemas.microsoft.com/office/drawing/2014/main" id="{E395E6A0-AC12-4BAA-B88C-9C90EEE4D732}"/>
                </a:ext>
              </a:extLst>
            </p:cNvPr>
            <p:cNvCxnSpPr>
              <a:cxnSpLocks/>
            </p:cNvCxnSpPr>
            <p:nvPr/>
          </p:nvCxnSpPr>
          <p:spPr>
            <a:xfrm>
              <a:off x="6482839" y="2800188"/>
              <a:ext cx="0" cy="357433"/>
            </a:xfrm>
            <a:prstGeom prst="straightConnector1">
              <a:avLst/>
            </a:prstGeom>
            <a:ln w="25400">
              <a:solidFill>
                <a:schemeClr val="bg1">
                  <a:lumMod val="65000"/>
                </a:schemeClr>
              </a:solidFill>
              <a:prstDash val="sysDash"/>
              <a:tailEnd type="arrow"/>
            </a:ln>
          </p:spPr>
          <p:style>
            <a:lnRef idx="1">
              <a:schemeClr val="accent1"/>
            </a:lnRef>
            <a:fillRef idx="0">
              <a:schemeClr val="accent1"/>
            </a:fillRef>
            <a:effectRef idx="0">
              <a:schemeClr val="accent1"/>
            </a:effectRef>
            <a:fontRef idx="minor">
              <a:schemeClr val="tx1"/>
            </a:fontRef>
          </p:style>
        </p:cxnSp>
      </p:grpSp>
      <p:grpSp>
        <p:nvGrpSpPr>
          <p:cNvPr id="53" name="Group 52">
            <a:extLst>
              <a:ext uri="{FF2B5EF4-FFF2-40B4-BE49-F238E27FC236}">
                <a16:creationId xmlns:a16="http://schemas.microsoft.com/office/drawing/2014/main" id="{A4530068-424F-4262-987F-ECB18573C471}"/>
              </a:ext>
            </a:extLst>
          </p:cNvPr>
          <p:cNvGrpSpPr/>
          <p:nvPr/>
        </p:nvGrpSpPr>
        <p:grpSpPr>
          <a:xfrm>
            <a:off x="8425830" y="1393429"/>
            <a:ext cx="526221" cy="1827052"/>
            <a:chOff x="8260503" y="1366231"/>
            <a:chExt cx="515950" cy="1791390"/>
          </a:xfrm>
        </p:grpSpPr>
        <p:sp>
          <p:nvSpPr>
            <p:cNvPr id="3" name="Robot_E99A" title="Icon of a robot">
              <a:extLst>
                <a:ext uri="{FF2B5EF4-FFF2-40B4-BE49-F238E27FC236}">
                  <a16:creationId xmlns:a16="http://schemas.microsoft.com/office/drawing/2014/main" id="{20CCADB7-3DEE-45B5-AD87-EC1762A05C91}"/>
                </a:ext>
              </a:extLst>
            </p:cNvPr>
            <p:cNvSpPr>
              <a:spLocks noChangeAspect="1" noEditPoints="1"/>
            </p:cNvSpPr>
            <p:nvPr/>
          </p:nvSpPr>
          <p:spPr bwMode="auto">
            <a:xfrm>
              <a:off x="8260503" y="1366231"/>
              <a:ext cx="515950" cy="666709"/>
            </a:xfrm>
            <a:custGeom>
              <a:avLst/>
              <a:gdLst>
                <a:gd name="T0" fmla="*/ 1750 w 3000"/>
                <a:gd name="T1" fmla="*/ 250 h 3875"/>
                <a:gd name="T2" fmla="*/ 1500 w 3000"/>
                <a:gd name="T3" fmla="*/ 500 h 3875"/>
                <a:gd name="T4" fmla="*/ 1250 w 3000"/>
                <a:gd name="T5" fmla="*/ 250 h 3875"/>
                <a:gd name="T6" fmla="*/ 1500 w 3000"/>
                <a:gd name="T7" fmla="*/ 0 h 3875"/>
                <a:gd name="T8" fmla="*/ 1750 w 3000"/>
                <a:gd name="T9" fmla="*/ 250 h 3875"/>
                <a:gd name="T10" fmla="*/ 2500 w 3000"/>
                <a:gd name="T11" fmla="*/ 2074 h 3875"/>
                <a:gd name="T12" fmla="*/ 2500 w 3000"/>
                <a:gd name="T13" fmla="*/ 1176 h 3875"/>
                <a:gd name="T14" fmla="*/ 2324 w 3000"/>
                <a:gd name="T15" fmla="*/ 1000 h 3875"/>
                <a:gd name="T16" fmla="*/ 676 w 3000"/>
                <a:gd name="T17" fmla="*/ 1000 h 3875"/>
                <a:gd name="T18" fmla="*/ 500 w 3000"/>
                <a:gd name="T19" fmla="*/ 1176 h 3875"/>
                <a:gd name="T20" fmla="*/ 500 w 3000"/>
                <a:gd name="T21" fmla="*/ 2074 h 3875"/>
                <a:gd name="T22" fmla="*/ 676 w 3000"/>
                <a:gd name="T23" fmla="*/ 2250 h 3875"/>
                <a:gd name="T24" fmla="*/ 2324 w 3000"/>
                <a:gd name="T25" fmla="*/ 2250 h 3875"/>
                <a:gd name="T26" fmla="*/ 2500 w 3000"/>
                <a:gd name="T27" fmla="*/ 2074 h 3875"/>
                <a:gd name="T28" fmla="*/ 3000 w 3000"/>
                <a:gd name="T29" fmla="*/ 3875 h 3875"/>
                <a:gd name="T30" fmla="*/ 3000 w 3000"/>
                <a:gd name="T31" fmla="*/ 2958 h 3875"/>
                <a:gd name="T32" fmla="*/ 2792 w 3000"/>
                <a:gd name="T33" fmla="*/ 2750 h 3875"/>
                <a:gd name="T34" fmla="*/ 208 w 3000"/>
                <a:gd name="T35" fmla="*/ 2750 h 3875"/>
                <a:gd name="T36" fmla="*/ 0 w 3000"/>
                <a:gd name="T37" fmla="*/ 2958 h 3875"/>
                <a:gd name="T38" fmla="*/ 0 w 3000"/>
                <a:gd name="T39" fmla="*/ 3875 h 3875"/>
                <a:gd name="T40" fmla="*/ 1000 w 3000"/>
                <a:gd name="T41" fmla="*/ 2250 h 3875"/>
                <a:gd name="T42" fmla="*/ 1000 w 3000"/>
                <a:gd name="T43" fmla="*/ 2750 h 3875"/>
                <a:gd name="T44" fmla="*/ 1500 w 3000"/>
                <a:gd name="T45" fmla="*/ 500 h 3875"/>
                <a:gd name="T46" fmla="*/ 1500 w 3000"/>
                <a:gd name="T47" fmla="*/ 1000 h 3875"/>
                <a:gd name="T48" fmla="*/ 2000 w 3000"/>
                <a:gd name="T49" fmla="*/ 2250 h 3875"/>
                <a:gd name="T50" fmla="*/ 2000 w 3000"/>
                <a:gd name="T51" fmla="*/ 2750 h 3875"/>
                <a:gd name="T52" fmla="*/ 875 w 3000"/>
                <a:gd name="T53" fmla="*/ 1500 h 3875"/>
                <a:gd name="T54" fmla="*/ 1125 w 3000"/>
                <a:gd name="T55" fmla="*/ 1500 h 3875"/>
                <a:gd name="T56" fmla="*/ 1875 w 3000"/>
                <a:gd name="T57" fmla="*/ 1500 h 3875"/>
                <a:gd name="T58" fmla="*/ 2125 w 3000"/>
                <a:gd name="T59" fmla="*/ 1500 h 3875"/>
                <a:gd name="T60" fmla="*/ 381 w 3000"/>
                <a:gd name="T61" fmla="*/ 1375 h 3875"/>
                <a:gd name="T62" fmla="*/ 381 w 3000"/>
                <a:gd name="T63" fmla="*/ 1875 h 3875"/>
                <a:gd name="T64" fmla="*/ 2624 w 3000"/>
                <a:gd name="T65" fmla="*/ 1375 h 3875"/>
                <a:gd name="T66" fmla="*/ 2624 w 3000"/>
                <a:gd name="T67" fmla="*/ 1875 h 38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00" h="3875">
                  <a:moveTo>
                    <a:pt x="1750" y="250"/>
                  </a:moveTo>
                  <a:cubicBezTo>
                    <a:pt x="1750" y="388"/>
                    <a:pt x="1638" y="500"/>
                    <a:pt x="1500" y="500"/>
                  </a:cubicBezTo>
                  <a:cubicBezTo>
                    <a:pt x="1362" y="500"/>
                    <a:pt x="1250" y="388"/>
                    <a:pt x="1250" y="250"/>
                  </a:cubicBezTo>
                  <a:cubicBezTo>
                    <a:pt x="1250" y="112"/>
                    <a:pt x="1362" y="0"/>
                    <a:pt x="1500" y="0"/>
                  </a:cubicBezTo>
                  <a:cubicBezTo>
                    <a:pt x="1638" y="0"/>
                    <a:pt x="1750" y="112"/>
                    <a:pt x="1750" y="250"/>
                  </a:cubicBezTo>
                  <a:close/>
                  <a:moveTo>
                    <a:pt x="2500" y="2074"/>
                  </a:moveTo>
                  <a:cubicBezTo>
                    <a:pt x="2500" y="1176"/>
                    <a:pt x="2500" y="1176"/>
                    <a:pt x="2500" y="1176"/>
                  </a:cubicBezTo>
                  <a:cubicBezTo>
                    <a:pt x="2500" y="1079"/>
                    <a:pt x="2421" y="1000"/>
                    <a:pt x="2324" y="1000"/>
                  </a:cubicBezTo>
                  <a:cubicBezTo>
                    <a:pt x="676" y="1000"/>
                    <a:pt x="676" y="1000"/>
                    <a:pt x="676" y="1000"/>
                  </a:cubicBezTo>
                  <a:cubicBezTo>
                    <a:pt x="579" y="1000"/>
                    <a:pt x="500" y="1079"/>
                    <a:pt x="500" y="1176"/>
                  </a:cubicBezTo>
                  <a:cubicBezTo>
                    <a:pt x="500" y="2074"/>
                    <a:pt x="500" y="2074"/>
                    <a:pt x="500" y="2074"/>
                  </a:cubicBezTo>
                  <a:cubicBezTo>
                    <a:pt x="500" y="2171"/>
                    <a:pt x="579" y="2250"/>
                    <a:pt x="676" y="2250"/>
                  </a:cubicBezTo>
                  <a:cubicBezTo>
                    <a:pt x="2324" y="2250"/>
                    <a:pt x="2324" y="2250"/>
                    <a:pt x="2324" y="2250"/>
                  </a:cubicBezTo>
                  <a:cubicBezTo>
                    <a:pt x="2421" y="2250"/>
                    <a:pt x="2500" y="2171"/>
                    <a:pt x="2500" y="2074"/>
                  </a:cubicBezTo>
                  <a:close/>
                  <a:moveTo>
                    <a:pt x="3000" y="3875"/>
                  </a:moveTo>
                  <a:cubicBezTo>
                    <a:pt x="3000" y="2958"/>
                    <a:pt x="3000" y="2958"/>
                    <a:pt x="3000" y="2958"/>
                  </a:cubicBezTo>
                  <a:cubicBezTo>
                    <a:pt x="3000" y="2843"/>
                    <a:pt x="2907" y="2750"/>
                    <a:pt x="2792" y="2750"/>
                  </a:cubicBezTo>
                  <a:cubicBezTo>
                    <a:pt x="208" y="2750"/>
                    <a:pt x="208" y="2750"/>
                    <a:pt x="208" y="2750"/>
                  </a:cubicBezTo>
                  <a:cubicBezTo>
                    <a:pt x="93" y="2750"/>
                    <a:pt x="0" y="2843"/>
                    <a:pt x="0" y="2958"/>
                  </a:cubicBezTo>
                  <a:cubicBezTo>
                    <a:pt x="0" y="3875"/>
                    <a:pt x="0" y="3875"/>
                    <a:pt x="0" y="3875"/>
                  </a:cubicBezTo>
                  <a:moveTo>
                    <a:pt x="1000" y="2250"/>
                  </a:moveTo>
                  <a:cubicBezTo>
                    <a:pt x="1000" y="2750"/>
                    <a:pt x="1000" y="2750"/>
                    <a:pt x="1000" y="2750"/>
                  </a:cubicBezTo>
                  <a:moveTo>
                    <a:pt x="1500" y="500"/>
                  </a:moveTo>
                  <a:cubicBezTo>
                    <a:pt x="1500" y="1000"/>
                    <a:pt x="1500" y="1000"/>
                    <a:pt x="1500" y="1000"/>
                  </a:cubicBezTo>
                  <a:moveTo>
                    <a:pt x="2000" y="2250"/>
                  </a:moveTo>
                  <a:cubicBezTo>
                    <a:pt x="2000" y="2750"/>
                    <a:pt x="2000" y="2750"/>
                    <a:pt x="2000" y="2750"/>
                  </a:cubicBezTo>
                  <a:moveTo>
                    <a:pt x="875" y="1500"/>
                  </a:moveTo>
                  <a:cubicBezTo>
                    <a:pt x="1125" y="1500"/>
                    <a:pt x="1125" y="1500"/>
                    <a:pt x="1125" y="1500"/>
                  </a:cubicBezTo>
                  <a:moveTo>
                    <a:pt x="1875" y="1500"/>
                  </a:moveTo>
                  <a:cubicBezTo>
                    <a:pt x="2125" y="1500"/>
                    <a:pt x="2125" y="1500"/>
                    <a:pt x="2125" y="1500"/>
                  </a:cubicBezTo>
                  <a:moveTo>
                    <a:pt x="381" y="1375"/>
                  </a:moveTo>
                  <a:cubicBezTo>
                    <a:pt x="381" y="1875"/>
                    <a:pt x="381" y="1875"/>
                    <a:pt x="381" y="1875"/>
                  </a:cubicBezTo>
                  <a:moveTo>
                    <a:pt x="2624" y="1375"/>
                  </a:moveTo>
                  <a:cubicBezTo>
                    <a:pt x="2624" y="1875"/>
                    <a:pt x="2624" y="1875"/>
                    <a:pt x="2624" y="1875"/>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sz="900">
                <a:gradFill>
                  <a:gsLst>
                    <a:gs pos="0">
                      <a:srgbClr val="505050"/>
                    </a:gs>
                    <a:gs pos="100000">
                      <a:srgbClr val="505050"/>
                    </a:gs>
                  </a:gsLst>
                </a:gradFill>
                <a:latin typeface="Segoe UI"/>
              </a:endParaRPr>
            </a:p>
          </p:txBody>
        </p:sp>
        <p:sp>
          <p:nvSpPr>
            <p:cNvPr id="10" name="TextBox 9">
              <a:extLst>
                <a:ext uri="{FF2B5EF4-FFF2-40B4-BE49-F238E27FC236}">
                  <a16:creationId xmlns:a16="http://schemas.microsoft.com/office/drawing/2014/main" id="{5B93E8FB-EDEB-4F64-ADAE-0AB72B8B92D9}"/>
                </a:ext>
              </a:extLst>
            </p:cNvPr>
            <p:cNvSpPr txBox="1"/>
            <p:nvPr/>
          </p:nvSpPr>
          <p:spPr>
            <a:xfrm>
              <a:off x="8317300" y="2173446"/>
              <a:ext cx="402353" cy="251159"/>
            </a:xfrm>
            <a:prstGeom prst="rect">
              <a:avLst/>
            </a:prstGeom>
            <a:noFill/>
          </p:spPr>
          <p:txBody>
            <a:bodyPr wrap="none" lIns="0" tIns="0" rIns="0" bIns="0" rtlCol="0">
              <a:spAutoFit/>
            </a:bodyPr>
            <a:lstStyle/>
            <a:p>
              <a:pPr algn="ctr" defTabSz="932563">
                <a:defRPr/>
              </a:pPr>
              <a:r>
                <a:rPr lang="en-US" sz="1632">
                  <a:gradFill>
                    <a:gsLst>
                      <a:gs pos="2917">
                        <a:srgbClr val="1A1A1A"/>
                      </a:gs>
                      <a:gs pos="30000">
                        <a:srgbClr val="1A1A1A"/>
                      </a:gs>
                    </a:gsLst>
                    <a:lin ang="5400000" scaled="0"/>
                  </a:gradFill>
                  <a:latin typeface="Segoe UI"/>
                </a:rPr>
                <a:t>Bots</a:t>
              </a:r>
            </a:p>
          </p:txBody>
        </p:sp>
        <p:cxnSp>
          <p:nvCxnSpPr>
            <p:cNvPr id="26" name="Straight Arrow Connector 135">
              <a:extLst>
                <a:ext uri="{FF2B5EF4-FFF2-40B4-BE49-F238E27FC236}">
                  <a16:creationId xmlns:a16="http://schemas.microsoft.com/office/drawing/2014/main" id="{4B26ACA0-39D9-47C4-9CF0-CA9F32E907C6}"/>
                </a:ext>
              </a:extLst>
            </p:cNvPr>
            <p:cNvCxnSpPr>
              <a:cxnSpLocks/>
            </p:cNvCxnSpPr>
            <p:nvPr/>
          </p:nvCxnSpPr>
          <p:spPr>
            <a:xfrm>
              <a:off x="8509482" y="2800188"/>
              <a:ext cx="0" cy="357433"/>
            </a:xfrm>
            <a:prstGeom prst="straightConnector1">
              <a:avLst/>
            </a:prstGeom>
            <a:ln w="25400">
              <a:solidFill>
                <a:schemeClr val="bg1">
                  <a:lumMod val="65000"/>
                </a:schemeClr>
              </a:solidFill>
              <a:prstDash val="sysDash"/>
              <a:tailEnd type="arrow"/>
            </a:ln>
          </p:spPr>
          <p:style>
            <a:lnRef idx="1">
              <a:schemeClr val="accent1"/>
            </a:lnRef>
            <a:fillRef idx="0">
              <a:schemeClr val="accent1"/>
            </a:fillRef>
            <a:effectRef idx="0">
              <a:schemeClr val="accent1"/>
            </a:effectRef>
            <a:fontRef idx="minor">
              <a:schemeClr val="tx1"/>
            </a:fontRef>
          </p:style>
        </p:cxnSp>
      </p:grpSp>
      <p:grpSp>
        <p:nvGrpSpPr>
          <p:cNvPr id="54" name="Group 53">
            <a:extLst>
              <a:ext uri="{FF2B5EF4-FFF2-40B4-BE49-F238E27FC236}">
                <a16:creationId xmlns:a16="http://schemas.microsoft.com/office/drawing/2014/main" id="{C64AD048-E7FD-4C8E-BE36-77EF8064240B}"/>
              </a:ext>
            </a:extLst>
          </p:cNvPr>
          <p:cNvGrpSpPr/>
          <p:nvPr/>
        </p:nvGrpSpPr>
        <p:grpSpPr>
          <a:xfrm>
            <a:off x="10203039" y="1505867"/>
            <a:ext cx="1121028" cy="1714614"/>
            <a:chOff x="10003023" y="1476474"/>
            <a:chExt cx="1099147" cy="1681147"/>
          </a:xfrm>
        </p:grpSpPr>
        <p:sp>
          <p:nvSpPr>
            <p:cNvPr id="6" name="DevUpdate_ECC5" title="Icon of a clock with an arrow around it pointing clockwise">
              <a:extLst>
                <a:ext uri="{FF2B5EF4-FFF2-40B4-BE49-F238E27FC236}">
                  <a16:creationId xmlns:a16="http://schemas.microsoft.com/office/drawing/2014/main" id="{8C0E629A-3A8F-4932-BA7F-F7CB2D71D2C3}"/>
                </a:ext>
              </a:extLst>
            </p:cNvPr>
            <p:cNvSpPr>
              <a:spLocks noChangeAspect="1" noEditPoints="1"/>
            </p:cNvSpPr>
            <p:nvPr/>
          </p:nvSpPr>
          <p:spPr bwMode="auto">
            <a:xfrm>
              <a:off x="10329541" y="1476474"/>
              <a:ext cx="446115" cy="446223"/>
            </a:xfrm>
            <a:custGeom>
              <a:avLst/>
              <a:gdLst>
                <a:gd name="T0" fmla="*/ 2500 w 3750"/>
                <a:gd name="T1" fmla="*/ 2750 h 3750"/>
                <a:gd name="T2" fmla="*/ 1750 w 3750"/>
                <a:gd name="T3" fmla="*/ 2000 h 3750"/>
                <a:gd name="T4" fmla="*/ 1750 w 3750"/>
                <a:gd name="T5" fmla="*/ 875 h 3750"/>
                <a:gd name="T6" fmla="*/ 2875 w 3750"/>
                <a:gd name="T7" fmla="*/ 1250 h 3750"/>
                <a:gd name="T8" fmla="*/ 3750 w 3750"/>
                <a:gd name="T9" fmla="*/ 1250 h 3750"/>
                <a:gd name="T10" fmla="*/ 3750 w 3750"/>
                <a:gd name="T11" fmla="*/ 375 h 3750"/>
                <a:gd name="T12" fmla="*/ 3641 w 3750"/>
                <a:gd name="T13" fmla="*/ 1250 h 3750"/>
                <a:gd name="T14" fmla="*/ 1875 w 3750"/>
                <a:gd name="T15" fmla="*/ 0 h 3750"/>
                <a:gd name="T16" fmla="*/ 0 w 3750"/>
                <a:gd name="T17" fmla="*/ 1875 h 3750"/>
                <a:gd name="T18" fmla="*/ 1875 w 3750"/>
                <a:gd name="T19" fmla="*/ 3750 h 3750"/>
                <a:gd name="T20" fmla="*/ 3681 w 3750"/>
                <a:gd name="T21" fmla="*/ 23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50" h="3750">
                  <a:moveTo>
                    <a:pt x="2500" y="2750"/>
                  </a:moveTo>
                  <a:cubicBezTo>
                    <a:pt x="1750" y="2000"/>
                    <a:pt x="1750" y="2000"/>
                    <a:pt x="1750" y="2000"/>
                  </a:cubicBezTo>
                  <a:cubicBezTo>
                    <a:pt x="1750" y="875"/>
                    <a:pt x="1750" y="875"/>
                    <a:pt x="1750" y="875"/>
                  </a:cubicBezTo>
                  <a:moveTo>
                    <a:pt x="2875" y="1250"/>
                  </a:moveTo>
                  <a:cubicBezTo>
                    <a:pt x="3750" y="1250"/>
                    <a:pt x="3750" y="1250"/>
                    <a:pt x="3750" y="1250"/>
                  </a:cubicBezTo>
                  <a:cubicBezTo>
                    <a:pt x="3750" y="375"/>
                    <a:pt x="3750" y="375"/>
                    <a:pt x="3750" y="375"/>
                  </a:cubicBezTo>
                  <a:moveTo>
                    <a:pt x="3641" y="1250"/>
                  </a:moveTo>
                  <a:cubicBezTo>
                    <a:pt x="3383" y="522"/>
                    <a:pt x="2691" y="0"/>
                    <a:pt x="1875" y="0"/>
                  </a:cubicBezTo>
                  <a:cubicBezTo>
                    <a:pt x="839" y="0"/>
                    <a:pt x="0" y="839"/>
                    <a:pt x="0" y="1875"/>
                  </a:cubicBezTo>
                  <a:cubicBezTo>
                    <a:pt x="0" y="2911"/>
                    <a:pt x="839" y="3750"/>
                    <a:pt x="1875" y="3750"/>
                  </a:cubicBezTo>
                  <a:cubicBezTo>
                    <a:pt x="2737" y="3750"/>
                    <a:pt x="3461" y="3167"/>
                    <a:pt x="3681" y="2375"/>
                  </a:cubicBezTo>
                </a:path>
              </a:pathLst>
            </a:custGeom>
            <a:noFill/>
            <a:ln w="19050" cap="sq">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32563">
                <a:defRPr/>
              </a:pPr>
              <a:endParaRPr lang="en-US" sz="900">
                <a:gradFill>
                  <a:gsLst>
                    <a:gs pos="0">
                      <a:srgbClr val="505050"/>
                    </a:gs>
                    <a:gs pos="100000">
                      <a:srgbClr val="505050"/>
                    </a:gs>
                  </a:gsLst>
                  <a:lin ang="5400000" scaled="1"/>
                </a:gradFill>
                <a:latin typeface="Segoe UI"/>
              </a:endParaRPr>
            </a:p>
          </p:txBody>
        </p:sp>
        <p:sp>
          <p:nvSpPr>
            <p:cNvPr id="11" name="TextBox 10">
              <a:extLst>
                <a:ext uri="{FF2B5EF4-FFF2-40B4-BE49-F238E27FC236}">
                  <a16:creationId xmlns:a16="http://schemas.microsoft.com/office/drawing/2014/main" id="{79AB55E4-7802-4E5E-90E1-9B34F0206507}"/>
                </a:ext>
              </a:extLst>
            </p:cNvPr>
            <p:cNvSpPr txBox="1"/>
            <p:nvPr/>
          </p:nvSpPr>
          <p:spPr>
            <a:xfrm>
              <a:off x="10003023" y="2173446"/>
              <a:ext cx="1099147" cy="502317"/>
            </a:xfrm>
            <a:prstGeom prst="rect">
              <a:avLst/>
            </a:prstGeom>
            <a:noFill/>
          </p:spPr>
          <p:txBody>
            <a:bodyPr wrap="none" lIns="0" tIns="0" rIns="0" bIns="0" rtlCol="0">
              <a:spAutoFit/>
            </a:bodyPr>
            <a:lstStyle/>
            <a:p>
              <a:pPr algn="ctr" defTabSz="932563">
                <a:defRPr/>
              </a:pPr>
              <a:r>
                <a:rPr lang="en-US" sz="1632">
                  <a:gradFill>
                    <a:gsLst>
                      <a:gs pos="2917">
                        <a:srgbClr val="1A1A1A"/>
                      </a:gs>
                      <a:gs pos="30000">
                        <a:srgbClr val="1A1A1A"/>
                      </a:gs>
                    </a:gsLst>
                    <a:lin ang="5400000" scaled="0"/>
                  </a:gradFill>
                  <a:latin typeface="Segoe UI"/>
                </a:rPr>
                <a:t>Background</a:t>
              </a:r>
            </a:p>
            <a:p>
              <a:pPr algn="ctr" defTabSz="932563">
                <a:defRPr/>
              </a:pPr>
              <a:r>
                <a:rPr lang="en-US" sz="1632">
                  <a:gradFill>
                    <a:gsLst>
                      <a:gs pos="2917">
                        <a:srgbClr val="1A1A1A"/>
                      </a:gs>
                      <a:gs pos="30000">
                        <a:srgbClr val="1A1A1A"/>
                      </a:gs>
                    </a:gsLst>
                    <a:lin ang="5400000" scaled="0"/>
                  </a:gradFill>
                  <a:latin typeface="Segoe UI"/>
                </a:rPr>
                <a:t>processes</a:t>
              </a:r>
            </a:p>
          </p:txBody>
        </p:sp>
        <p:cxnSp>
          <p:nvCxnSpPr>
            <p:cNvPr id="27" name="Straight Arrow Connector 135">
              <a:extLst>
                <a:ext uri="{FF2B5EF4-FFF2-40B4-BE49-F238E27FC236}">
                  <a16:creationId xmlns:a16="http://schemas.microsoft.com/office/drawing/2014/main" id="{2F90BB5E-C933-4A1B-9D49-791966411FE2}"/>
                </a:ext>
              </a:extLst>
            </p:cNvPr>
            <p:cNvCxnSpPr>
              <a:cxnSpLocks/>
            </p:cNvCxnSpPr>
            <p:nvPr/>
          </p:nvCxnSpPr>
          <p:spPr>
            <a:xfrm>
              <a:off x="10536125" y="2800188"/>
              <a:ext cx="0" cy="357433"/>
            </a:xfrm>
            <a:prstGeom prst="straightConnector1">
              <a:avLst/>
            </a:prstGeom>
            <a:ln w="25400">
              <a:solidFill>
                <a:schemeClr val="bg1">
                  <a:lumMod val="65000"/>
                </a:schemeClr>
              </a:solidFill>
              <a:prstDash val="sysDash"/>
              <a:tailEnd type="arrow"/>
            </a:ln>
          </p:spPr>
          <p:style>
            <a:lnRef idx="1">
              <a:schemeClr val="accent1"/>
            </a:lnRef>
            <a:fillRef idx="0">
              <a:schemeClr val="accent1"/>
            </a:fillRef>
            <a:effectRef idx="0">
              <a:schemeClr val="accent1"/>
            </a:effectRef>
            <a:fontRef idx="minor">
              <a:schemeClr val="tx1"/>
            </a:fontRef>
          </p:style>
        </p:cxnSp>
      </p:grpSp>
      <p:sp>
        <p:nvSpPr>
          <p:cNvPr id="20" name="Rectangle 19">
            <a:extLst>
              <a:ext uri="{FF2B5EF4-FFF2-40B4-BE49-F238E27FC236}">
                <a16:creationId xmlns:a16="http://schemas.microsoft.com/office/drawing/2014/main" id="{6A3202C6-3A54-490D-AAED-841F437865A2}"/>
              </a:ext>
            </a:extLst>
          </p:cNvPr>
          <p:cNvSpPr/>
          <p:nvPr/>
        </p:nvSpPr>
        <p:spPr>
          <a:xfrm>
            <a:off x="560038" y="1999782"/>
            <a:ext cx="1263266" cy="414353"/>
          </a:xfrm>
          <a:prstGeom prst="rect">
            <a:avLst/>
          </a:prstGeom>
        </p:spPr>
        <p:txBody>
          <a:bodyPr wrap="none">
            <a:spAutoFit/>
          </a:bodyPr>
          <a:lstStyle/>
          <a:p>
            <a:pPr defTabSz="932563">
              <a:defRPr/>
            </a:pPr>
            <a:r>
              <a:rPr lang="en-US" sz="2040">
                <a:solidFill>
                  <a:srgbClr val="D83B01"/>
                </a:solidFill>
                <a:latin typeface="Segoe UI Semibold" panose="020B0702040204020203" pitchFamily="34" charset="0"/>
                <a:cs typeface="Segoe UI Semibold" panose="020B0702040204020203" pitchFamily="34" charset="0"/>
              </a:rPr>
              <a:t>Your</a:t>
            </a:r>
            <a:r>
              <a:rPr lang="en-US" sz="2040">
                <a:solidFill>
                  <a:srgbClr val="E3008C"/>
                </a:solidFill>
                <a:latin typeface="Segoe UI Semibold" panose="020B0702040204020203" pitchFamily="34" charset="0"/>
                <a:cs typeface="Segoe UI Semibold" panose="020B0702040204020203" pitchFamily="34" charset="0"/>
              </a:rPr>
              <a:t> </a:t>
            </a:r>
            <a:r>
              <a:rPr lang="en-US" sz="2040">
                <a:solidFill>
                  <a:srgbClr val="1A1A1A"/>
                </a:solidFill>
                <a:latin typeface="Segoe UI Semibold" panose="020B0702040204020203" pitchFamily="34" charset="0"/>
                <a:cs typeface="Segoe UI Semibold" panose="020B0702040204020203" pitchFamily="34" charset="0"/>
              </a:rPr>
              <a:t>app</a:t>
            </a:r>
          </a:p>
        </p:txBody>
      </p:sp>
      <p:sp>
        <p:nvSpPr>
          <p:cNvPr id="33" name="Rectangle 32">
            <a:extLst>
              <a:ext uri="{FF2B5EF4-FFF2-40B4-BE49-F238E27FC236}">
                <a16:creationId xmlns:a16="http://schemas.microsoft.com/office/drawing/2014/main" id="{557BFD44-0721-4A4E-A1C4-EB3091D186E6}"/>
              </a:ext>
            </a:extLst>
          </p:cNvPr>
          <p:cNvSpPr/>
          <p:nvPr/>
        </p:nvSpPr>
        <p:spPr>
          <a:xfrm>
            <a:off x="535244" y="3422504"/>
            <a:ext cx="1226578" cy="414353"/>
          </a:xfrm>
          <a:prstGeom prst="rect">
            <a:avLst/>
          </a:prstGeom>
        </p:spPr>
        <p:txBody>
          <a:bodyPr wrap="none">
            <a:spAutoFit/>
          </a:bodyPr>
          <a:lstStyle/>
          <a:p>
            <a:pPr defTabSz="932563">
              <a:defRPr/>
            </a:pPr>
            <a:r>
              <a:rPr lang="en-US" sz="2040">
                <a:solidFill>
                  <a:srgbClr val="1A1A1A"/>
                </a:solidFill>
                <a:latin typeface="Segoe UI Semibold" panose="020B0702040204020203" pitchFamily="34" charset="0"/>
                <a:cs typeface="Segoe UI Semibold" panose="020B0702040204020203" pitchFamily="34" charset="0"/>
              </a:rPr>
              <a:t>Gateway</a:t>
            </a:r>
          </a:p>
        </p:txBody>
      </p:sp>
      <p:sp>
        <p:nvSpPr>
          <p:cNvPr id="34" name="Rectangle 33">
            <a:extLst>
              <a:ext uri="{FF2B5EF4-FFF2-40B4-BE49-F238E27FC236}">
                <a16:creationId xmlns:a16="http://schemas.microsoft.com/office/drawing/2014/main" id="{24AFE7C5-6D85-46DC-B629-E6E8736DBD5D}"/>
              </a:ext>
            </a:extLst>
          </p:cNvPr>
          <p:cNvSpPr/>
          <p:nvPr/>
        </p:nvSpPr>
        <p:spPr>
          <a:xfrm>
            <a:off x="535244" y="4843752"/>
            <a:ext cx="1948702" cy="1054716"/>
          </a:xfrm>
          <a:prstGeom prst="rect">
            <a:avLst/>
          </a:prstGeom>
        </p:spPr>
        <p:txBody>
          <a:bodyPr wrap="square">
            <a:spAutoFit/>
          </a:bodyPr>
          <a:lstStyle/>
          <a:p>
            <a:pPr defTabSz="932563">
              <a:defRPr/>
            </a:pPr>
            <a:r>
              <a:rPr lang="en-US" sz="2040">
                <a:solidFill>
                  <a:srgbClr val="D83B01"/>
                </a:solidFill>
                <a:latin typeface="Segoe UI Semibold" panose="020B0702040204020203" pitchFamily="34" charset="0"/>
                <a:cs typeface="Segoe UI Semibold" panose="020B0702040204020203" pitchFamily="34" charset="0"/>
              </a:rPr>
              <a:t>Your or your customer’s </a:t>
            </a:r>
            <a:r>
              <a:rPr lang="en-US" sz="2040">
                <a:solidFill>
                  <a:srgbClr val="1A1A1A"/>
                </a:solidFill>
                <a:latin typeface="Segoe UI Semibold" panose="020B0702040204020203" pitchFamily="34" charset="0"/>
                <a:cs typeface="Segoe UI Semibold" panose="020B0702040204020203" pitchFamily="34" charset="0"/>
              </a:rPr>
              <a:t>data</a:t>
            </a:r>
          </a:p>
        </p:txBody>
      </p:sp>
      <p:sp>
        <p:nvSpPr>
          <p:cNvPr id="47" name="Rectangle 46">
            <a:extLst>
              <a:ext uri="{FF2B5EF4-FFF2-40B4-BE49-F238E27FC236}">
                <a16:creationId xmlns:a16="http://schemas.microsoft.com/office/drawing/2014/main" id="{F68BBB87-5AC2-4CEA-87CC-12B4E1A41211}"/>
              </a:ext>
            </a:extLst>
          </p:cNvPr>
          <p:cNvSpPr/>
          <p:nvPr/>
        </p:nvSpPr>
        <p:spPr>
          <a:xfrm>
            <a:off x="3875336" y="4308552"/>
            <a:ext cx="1336706" cy="414353"/>
          </a:xfrm>
          <a:prstGeom prst="rect">
            <a:avLst/>
          </a:prstGeom>
        </p:spPr>
        <p:txBody>
          <a:bodyPr wrap="none" lIns="0">
            <a:spAutoFit/>
          </a:bodyPr>
          <a:lstStyle/>
          <a:p>
            <a:pPr defTabSz="951028" fontAlgn="base">
              <a:spcBef>
                <a:spcPct val="0"/>
              </a:spcBef>
              <a:spcAft>
                <a:spcPct val="0"/>
              </a:spcAft>
              <a:defRPr/>
            </a:pPr>
            <a:r>
              <a:rPr lang="en-US" sz="2040" b="1">
                <a:solidFill>
                  <a:srgbClr val="D83B01"/>
                </a:solidFill>
                <a:latin typeface="Segoe UI Semibold"/>
                <a:ea typeface="Segoe UI" pitchFamily="34" charset="0"/>
                <a:cs typeface="Segoe UI" pitchFamily="34" charset="0"/>
              </a:rPr>
              <a:t>Office 365</a:t>
            </a:r>
          </a:p>
        </p:txBody>
      </p:sp>
      <p:sp>
        <p:nvSpPr>
          <p:cNvPr id="48" name="Rectangle 47">
            <a:extLst>
              <a:ext uri="{FF2B5EF4-FFF2-40B4-BE49-F238E27FC236}">
                <a16:creationId xmlns:a16="http://schemas.microsoft.com/office/drawing/2014/main" id="{BE33D879-237D-4622-84E5-484A60E488F8}"/>
              </a:ext>
            </a:extLst>
          </p:cNvPr>
          <p:cNvSpPr/>
          <p:nvPr/>
        </p:nvSpPr>
        <p:spPr>
          <a:xfrm>
            <a:off x="5829409" y="4308552"/>
            <a:ext cx="1542706" cy="414353"/>
          </a:xfrm>
          <a:prstGeom prst="rect">
            <a:avLst/>
          </a:prstGeom>
        </p:spPr>
        <p:txBody>
          <a:bodyPr wrap="none" lIns="0">
            <a:spAutoFit/>
          </a:bodyPr>
          <a:lstStyle/>
          <a:p>
            <a:pPr defTabSz="951028" fontAlgn="base">
              <a:spcBef>
                <a:spcPct val="0"/>
              </a:spcBef>
              <a:spcAft>
                <a:spcPct val="0"/>
              </a:spcAft>
              <a:defRPr/>
            </a:pPr>
            <a:r>
              <a:rPr lang="en-US" sz="2040" b="1">
                <a:solidFill>
                  <a:srgbClr val="D83B01"/>
                </a:solidFill>
                <a:latin typeface="Segoe UI Semibold"/>
                <a:cs typeface="Segoe UI" pitchFamily="34" charset="0"/>
              </a:rPr>
              <a:t>Windows 10</a:t>
            </a:r>
          </a:p>
        </p:txBody>
      </p:sp>
      <p:sp>
        <p:nvSpPr>
          <p:cNvPr id="49" name="Rectangle 48">
            <a:extLst>
              <a:ext uri="{FF2B5EF4-FFF2-40B4-BE49-F238E27FC236}">
                <a16:creationId xmlns:a16="http://schemas.microsoft.com/office/drawing/2014/main" id="{FE9F9575-F7E4-4176-915A-5EFA57683AC1}"/>
              </a:ext>
            </a:extLst>
          </p:cNvPr>
          <p:cNvSpPr/>
          <p:nvPr/>
        </p:nvSpPr>
        <p:spPr>
          <a:xfrm>
            <a:off x="8023808" y="4308552"/>
            <a:ext cx="3691049" cy="414353"/>
          </a:xfrm>
          <a:prstGeom prst="rect">
            <a:avLst/>
          </a:prstGeom>
        </p:spPr>
        <p:txBody>
          <a:bodyPr wrap="none" lIns="0">
            <a:spAutoFit/>
          </a:bodyPr>
          <a:lstStyle/>
          <a:p>
            <a:pPr defTabSz="951028" fontAlgn="base">
              <a:spcBef>
                <a:spcPct val="0"/>
              </a:spcBef>
              <a:spcAft>
                <a:spcPct val="0"/>
              </a:spcAft>
              <a:defRPr/>
            </a:pPr>
            <a:r>
              <a:rPr lang="en-US" sz="2040" b="1">
                <a:solidFill>
                  <a:srgbClr val="D83B01"/>
                </a:solidFill>
                <a:latin typeface="Segoe UI Semibold"/>
                <a:cs typeface="Segoe UI" pitchFamily="34" charset="0"/>
              </a:rPr>
              <a:t>Enterprise Mobility + Security</a:t>
            </a:r>
          </a:p>
        </p:txBody>
      </p:sp>
      <p:grpSp>
        <p:nvGrpSpPr>
          <p:cNvPr id="36" name="Group 35">
            <a:extLst>
              <a:ext uri="{FF2B5EF4-FFF2-40B4-BE49-F238E27FC236}">
                <a16:creationId xmlns:a16="http://schemas.microsoft.com/office/drawing/2014/main" id="{80329689-F794-4486-8473-E4FD6A1C2E17}"/>
              </a:ext>
            </a:extLst>
          </p:cNvPr>
          <p:cNvGrpSpPr/>
          <p:nvPr/>
        </p:nvGrpSpPr>
        <p:grpSpPr>
          <a:xfrm>
            <a:off x="2601922" y="1432726"/>
            <a:ext cx="433397" cy="1630374"/>
            <a:chOff x="2155371" y="1453091"/>
            <a:chExt cx="662953" cy="966576"/>
          </a:xfrm>
        </p:grpSpPr>
        <p:sp>
          <p:nvSpPr>
            <p:cNvPr id="28" name="Left Bracket 27">
              <a:extLst>
                <a:ext uri="{FF2B5EF4-FFF2-40B4-BE49-F238E27FC236}">
                  <a16:creationId xmlns:a16="http://schemas.microsoft.com/office/drawing/2014/main" id="{5EB217E6-2C5C-4D0C-9C32-ADC69B4792E4}"/>
                </a:ext>
              </a:extLst>
            </p:cNvPr>
            <p:cNvSpPr/>
            <p:nvPr/>
          </p:nvSpPr>
          <p:spPr>
            <a:xfrm>
              <a:off x="2332707" y="1453091"/>
              <a:ext cx="485617" cy="966576"/>
            </a:xfrm>
            <a:prstGeom prst="leftBracket">
              <a:avLst>
                <a:gd name="adj" fmla="val 0"/>
              </a:avLst>
            </a:prstGeom>
            <a:ln w="190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932563">
                <a:defRPr/>
              </a:pPr>
              <a:endParaRPr lang="en-US">
                <a:solidFill>
                  <a:srgbClr val="1A1A1A"/>
                </a:solidFill>
                <a:latin typeface="Segoe UI"/>
              </a:endParaRPr>
            </a:p>
          </p:txBody>
        </p:sp>
        <p:cxnSp>
          <p:nvCxnSpPr>
            <p:cNvPr id="31" name="Straight Connector 30">
              <a:extLst>
                <a:ext uri="{FF2B5EF4-FFF2-40B4-BE49-F238E27FC236}">
                  <a16:creationId xmlns:a16="http://schemas.microsoft.com/office/drawing/2014/main" id="{8393E949-BA14-4ACC-81F7-0F8D6CAC19AD}"/>
                </a:ext>
              </a:extLst>
            </p:cNvPr>
            <p:cNvCxnSpPr>
              <a:cxnSpLocks/>
            </p:cNvCxnSpPr>
            <p:nvPr/>
          </p:nvCxnSpPr>
          <p:spPr>
            <a:xfrm>
              <a:off x="2155371" y="1920234"/>
              <a:ext cx="177336" cy="0"/>
            </a:xfrm>
            <a:prstGeom prst="line">
              <a:avLst/>
            </a:prstGeom>
            <a:ln w="190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50" name="Group 49">
            <a:extLst>
              <a:ext uri="{FF2B5EF4-FFF2-40B4-BE49-F238E27FC236}">
                <a16:creationId xmlns:a16="http://schemas.microsoft.com/office/drawing/2014/main" id="{1C4382A5-F8F1-48FB-BCCA-83131B12E21E}"/>
              </a:ext>
            </a:extLst>
          </p:cNvPr>
          <p:cNvGrpSpPr/>
          <p:nvPr/>
        </p:nvGrpSpPr>
        <p:grpSpPr>
          <a:xfrm>
            <a:off x="2601922" y="3241150"/>
            <a:ext cx="433397" cy="1122387"/>
            <a:chOff x="2155371" y="1453091"/>
            <a:chExt cx="662953" cy="966576"/>
          </a:xfrm>
        </p:grpSpPr>
        <p:sp>
          <p:nvSpPr>
            <p:cNvPr id="55" name="Left Bracket 54">
              <a:extLst>
                <a:ext uri="{FF2B5EF4-FFF2-40B4-BE49-F238E27FC236}">
                  <a16:creationId xmlns:a16="http://schemas.microsoft.com/office/drawing/2014/main" id="{F47BBB95-FC5F-4788-BF2D-1E0C5758CEAB}"/>
                </a:ext>
              </a:extLst>
            </p:cNvPr>
            <p:cNvSpPr/>
            <p:nvPr/>
          </p:nvSpPr>
          <p:spPr>
            <a:xfrm>
              <a:off x="2332707" y="1453091"/>
              <a:ext cx="485617" cy="966576"/>
            </a:xfrm>
            <a:prstGeom prst="leftBracket">
              <a:avLst>
                <a:gd name="adj" fmla="val 0"/>
              </a:avLst>
            </a:prstGeom>
            <a:ln w="190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932563">
                <a:defRPr/>
              </a:pPr>
              <a:endParaRPr lang="en-US">
                <a:solidFill>
                  <a:srgbClr val="1A1A1A"/>
                </a:solidFill>
                <a:latin typeface="Segoe UI"/>
              </a:endParaRPr>
            </a:p>
          </p:txBody>
        </p:sp>
        <p:cxnSp>
          <p:nvCxnSpPr>
            <p:cNvPr id="56" name="Straight Connector 55">
              <a:extLst>
                <a:ext uri="{FF2B5EF4-FFF2-40B4-BE49-F238E27FC236}">
                  <a16:creationId xmlns:a16="http://schemas.microsoft.com/office/drawing/2014/main" id="{7A08034C-1275-4987-8958-FF3C9D5F3401}"/>
                </a:ext>
              </a:extLst>
            </p:cNvPr>
            <p:cNvCxnSpPr>
              <a:cxnSpLocks/>
            </p:cNvCxnSpPr>
            <p:nvPr/>
          </p:nvCxnSpPr>
          <p:spPr>
            <a:xfrm>
              <a:off x="2155371" y="1920234"/>
              <a:ext cx="177336" cy="0"/>
            </a:xfrm>
            <a:prstGeom prst="line">
              <a:avLst/>
            </a:prstGeom>
            <a:ln w="190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57" name="Group 56">
            <a:extLst>
              <a:ext uri="{FF2B5EF4-FFF2-40B4-BE49-F238E27FC236}">
                <a16:creationId xmlns:a16="http://schemas.microsoft.com/office/drawing/2014/main" id="{2127F51B-1B46-483A-9047-0257FDFFA5C6}"/>
              </a:ext>
            </a:extLst>
          </p:cNvPr>
          <p:cNvGrpSpPr/>
          <p:nvPr/>
        </p:nvGrpSpPr>
        <p:grpSpPr>
          <a:xfrm>
            <a:off x="2576355" y="4539303"/>
            <a:ext cx="438324" cy="2097237"/>
            <a:chOff x="2155371" y="1453091"/>
            <a:chExt cx="662953" cy="966576"/>
          </a:xfrm>
        </p:grpSpPr>
        <p:sp>
          <p:nvSpPr>
            <p:cNvPr id="58" name="Left Bracket 57">
              <a:extLst>
                <a:ext uri="{FF2B5EF4-FFF2-40B4-BE49-F238E27FC236}">
                  <a16:creationId xmlns:a16="http://schemas.microsoft.com/office/drawing/2014/main" id="{90FCAA36-3A75-47A0-837A-8104C648867D}"/>
                </a:ext>
              </a:extLst>
            </p:cNvPr>
            <p:cNvSpPr/>
            <p:nvPr/>
          </p:nvSpPr>
          <p:spPr>
            <a:xfrm>
              <a:off x="2332707" y="1453091"/>
              <a:ext cx="485617" cy="966576"/>
            </a:xfrm>
            <a:prstGeom prst="leftBracket">
              <a:avLst>
                <a:gd name="adj" fmla="val 0"/>
              </a:avLst>
            </a:prstGeom>
            <a:ln w="190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932563">
                <a:defRPr/>
              </a:pPr>
              <a:endParaRPr lang="en-US">
                <a:solidFill>
                  <a:srgbClr val="1A1A1A"/>
                </a:solidFill>
                <a:latin typeface="Segoe UI"/>
              </a:endParaRPr>
            </a:p>
          </p:txBody>
        </p:sp>
        <p:cxnSp>
          <p:nvCxnSpPr>
            <p:cNvPr id="59" name="Straight Connector 58">
              <a:extLst>
                <a:ext uri="{FF2B5EF4-FFF2-40B4-BE49-F238E27FC236}">
                  <a16:creationId xmlns:a16="http://schemas.microsoft.com/office/drawing/2014/main" id="{63A70DA0-2FB6-4852-807E-593916ED239D}"/>
                </a:ext>
              </a:extLst>
            </p:cNvPr>
            <p:cNvCxnSpPr>
              <a:cxnSpLocks/>
            </p:cNvCxnSpPr>
            <p:nvPr/>
          </p:nvCxnSpPr>
          <p:spPr>
            <a:xfrm>
              <a:off x="2155371" y="1920234"/>
              <a:ext cx="177336" cy="0"/>
            </a:xfrm>
            <a:prstGeom prst="line">
              <a:avLst/>
            </a:prstGeom>
            <a:ln w="190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60" name="Group 59">
            <a:extLst>
              <a:ext uri="{FF2B5EF4-FFF2-40B4-BE49-F238E27FC236}">
                <a16:creationId xmlns:a16="http://schemas.microsoft.com/office/drawing/2014/main" id="{4CCD234B-0046-4D0E-A1BE-53B393F58423}"/>
              </a:ext>
            </a:extLst>
          </p:cNvPr>
          <p:cNvGrpSpPr/>
          <p:nvPr/>
        </p:nvGrpSpPr>
        <p:grpSpPr>
          <a:xfrm>
            <a:off x="3411146" y="3241152"/>
            <a:ext cx="8423435" cy="944945"/>
            <a:chOff x="426689" y="5086787"/>
            <a:chExt cx="11338622" cy="1271972"/>
          </a:xfrm>
        </p:grpSpPr>
        <p:grpSp>
          <p:nvGrpSpPr>
            <p:cNvPr id="66" name="Group 65">
              <a:extLst>
                <a:ext uri="{FF2B5EF4-FFF2-40B4-BE49-F238E27FC236}">
                  <a16:creationId xmlns:a16="http://schemas.microsoft.com/office/drawing/2014/main" id="{F9F52863-A3EF-43E8-ACC6-D12C9518B7F8}"/>
                </a:ext>
              </a:extLst>
            </p:cNvPr>
            <p:cNvGrpSpPr/>
            <p:nvPr/>
          </p:nvGrpSpPr>
          <p:grpSpPr>
            <a:xfrm>
              <a:off x="426689" y="5097870"/>
              <a:ext cx="11338621" cy="1260889"/>
              <a:chOff x="426689" y="5097870"/>
              <a:chExt cx="11338621" cy="1260889"/>
            </a:xfrm>
          </p:grpSpPr>
          <p:pic>
            <p:nvPicPr>
              <p:cNvPr id="69" name="Picture 68">
                <a:extLst>
                  <a:ext uri="{FF2B5EF4-FFF2-40B4-BE49-F238E27FC236}">
                    <a16:creationId xmlns:a16="http://schemas.microsoft.com/office/drawing/2014/main" id="{4C082F9B-E53F-46F5-BFED-887A35B6EFA5}"/>
                  </a:ext>
                </a:extLst>
              </p:cNvPr>
              <p:cNvPicPr>
                <a:picLocks noChangeAspect="1"/>
              </p:cNvPicPr>
              <p:nvPr/>
            </p:nvPicPr>
            <p:blipFill rotWithShape="1">
              <a:blip r:embed="rId3">
                <a:lum bright="70000" contrast="-70000"/>
              </a:blip>
              <a:srcRect l="18804" t="8154" r="28547" b="10393"/>
              <a:stretch/>
            </p:blipFill>
            <p:spPr>
              <a:xfrm>
                <a:off x="9959493" y="5097870"/>
                <a:ext cx="1805817" cy="1243195"/>
              </a:xfrm>
              <a:prstGeom prst="rect">
                <a:avLst/>
              </a:prstGeom>
            </p:spPr>
          </p:pic>
          <p:pic>
            <p:nvPicPr>
              <p:cNvPr id="70" name="Picture 69">
                <a:extLst>
                  <a:ext uri="{FF2B5EF4-FFF2-40B4-BE49-F238E27FC236}">
                    <a16:creationId xmlns:a16="http://schemas.microsoft.com/office/drawing/2014/main" id="{1EC02462-E5F3-4BA8-ADCC-36269C64772F}"/>
                  </a:ext>
                </a:extLst>
              </p:cNvPr>
              <p:cNvPicPr>
                <a:picLocks noChangeAspect="1"/>
              </p:cNvPicPr>
              <p:nvPr/>
            </p:nvPicPr>
            <p:blipFill rotWithShape="1">
              <a:blip r:embed="rId3">
                <a:lum bright="70000" contrast="-70000"/>
              </a:blip>
              <a:srcRect l="18804" t="9492" b="7896"/>
              <a:stretch/>
            </p:blipFill>
            <p:spPr>
              <a:xfrm>
                <a:off x="7482873" y="5097870"/>
                <a:ext cx="2784930" cy="1260888"/>
              </a:xfrm>
              <a:prstGeom prst="rect">
                <a:avLst/>
              </a:prstGeom>
            </p:spPr>
          </p:pic>
          <p:pic>
            <p:nvPicPr>
              <p:cNvPr id="71" name="Picture 70">
                <a:extLst>
                  <a:ext uri="{FF2B5EF4-FFF2-40B4-BE49-F238E27FC236}">
                    <a16:creationId xmlns:a16="http://schemas.microsoft.com/office/drawing/2014/main" id="{7EDA4EA4-E837-4873-A2AC-7794EE3AC21D}"/>
                  </a:ext>
                </a:extLst>
              </p:cNvPr>
              <p:cNvPicPr>
                <a:picLocks noChangeAspect="1"/>
              </p:cNvPicPr>
              <p:nvPr/>
            </p:nvPicPr>
            <p:blipFill rotWithShape="1">
              <a:blip r:embed="rId3">
                <a:lum bright="70000" contrast="-70000"/>
              </a:blip>
              <a:srcRect l="18804" t="10637" b="6877"/>
              <a:stretch/>
            </p:blipFill>
            <p:spPr>
              <a:xfrm>
                <a:off x="5006903" y="5099825"/>
                <a:ext cx="2784930" cy="1258934"/>
              </a:xfrm>
              <a:prstGeom prst="rect">
                <a:avLst/>
              </a:prstGeom>
            </p:spPr>
          </p:pic>
          <p:pic>
            <p:nvPicPr>
              <p:cNvPr id="72" name="Picture 71">
                <a:extLst>
                  <a:ext uri="{FF2B5EF4-FFF2-40B4-BE49-F238E27FC236}">
                    <a16:creationId xmlns:a16="http://schemas.microsoft.com/office/drawing/2014/main" id="{839F849D-B9A9-489C-B6AA-B01131822E13}"/>
                  </a:ext>
                </a:extLst>
              </p:cNvPr>
              <p:cNvPicPr>
                <a:picLocks noChangeAspect="1"/>
              </p:cNvPicPr>
              <p:nvPr/>
            </p:nvPicPr>
            <p:blipFill rotWithShape="1">
              <a:blip r:embed="rId3">
                <a:lum bright="70000" contrast="-70000"/>
              </a:blip>
              <a:srcRect l="18804" t="12869" b="5805"/>
              <a:stretch/>
            </p:blipFill>
            <p:spPr>
              <a:xfrm>
                <a:off x="2520743" y="5106495"/>
                <a:ext cx="2784930" cy="1241242"/>
              </a:xfrm>
              <a:prstGeom prst="rect">
                <a:avLst/>
              </a:prstGeom>
            </p:spPr>
          </p:pic>
          <p:pic>
            <p:nvPicPr>
              <p:cNvPr id="73" name="Picture 72">
                <a:extLst>
                  <a:ext uri="{FF2B5EF4-FFF2-40B4-BE49-F238E27FC236}">
                    <a16:creationId xmlns:a16="http://schemas.microsoft.com/office/drawing/2014/main" id="{E8302E3F-4F7B-4459-9693-40704D7805B4}"/>
                  </a:ext>
                </a:extLst>
              </p:cNvPr>
              <p:cNvPicPr>
                <a:picLocks noChangeAspect="1"/>
              </p:cNvPicPr>
              <p:nvPr/>
            </p:nvPicPr>
            <p:blipFill rotWithShape="1">
              <a:blip r:embed="rId3">
                <a:lum bright="70000" contrast="-70000"/>
              </a:blip>
              <a:srcRect l="29939" t="12869" b="5805"/>
              <a:stretch/>
            </p:blipFill>
            <p:spPr>
              <a:xfrm>
                <a:off x="426689" y="5099823"/>
                <a:ext cx="2403013" cy="1241242"/>
              </a:xfrm>
              <a:prstGeom prst="rect">
                <a:avLst/>
              </a:prstGeom>
            </p:spPr>
          </p:pic>
        </p:grpSp>
        <p:sp>
          <p:nvSpPr>
            <p:cNvPr id="67" name="Rectangle 66">
              <a:extLst>
                <a:ext uri="{FF2B5EF4-FFF2-40B4-BE49-F238E27FC236}">
                  <a16:creationId xmlns:a16="http://schemas.microsoft.com/office/drawing/2014/main" id="{2C5E7312-BB03-4639-9131-AC5DA6FA6FAC}"/>
                </a:ext>
              </a:extLst>
            </p:cNvPr>
            <p:cNvSpPr/>
            <p:nvPr/>
          </p:nvSpPr>
          <p:spPr>
            <a:xfrm>
              <a:off x="426690" y="5086787"/>
              <a:ext cx="11338621" cy="1258116"/>
            </a:xfrm>
            <a:prstGeom prst="rect">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defRPr/>
              </a:pPr>
              <a:r>
                <a:rPr lang="en-US">
                  <a:solidFill>
                    <a:prstClr val="white"/>
                  </a:solidFill>
                  <a:latin typeface="Calibri" panose="020F0502020204030204"/>
                </a:rPr>
                <a:t>1</a:t>
              </a:r>
            </a:p>
          </p:txBody>
        </p:sp>
        <p:sp>
          <p:nvSpPr>
            <p:cNvPr id="68" name="Title 1">
              <a:extLst>
                <a:ext uri="{FF2B5EF4-FFF2-40B4-BE49-F238E27FC236}">
                  <a16:creationId xmlns:a16="http://schemas.microsoft.com/office/drawing/2014/main" id="{C08B6008-8AF4-4265-906A-895E9DE1D1C6}"/>
                </a:ext>
              </a:extLst>
            </p:cNvPr>
            <p:cNvSpPr txBox="1">
              <a:spLocks/>
            </p:cNvSpPr>
            <p:nvPr/>
          </p:nvSpPr>
          <p:spPr>
            <a:xfrm>
              <a:off x="3653581" y="5448364"/>
              <a:ext cx="4884840" cy="486533"/>
            </a:xfrm>
            <a:prstGeom prst="rect">
              <a:avLst/>
            </a:prstGeom>
          </p:spPr>
          <p:txBody>
            <a:bodyPr vert="horz" wrap="square" lIns="149196" tIns="93247" rIns="149196" bIns="93247" rtlCol="0" anchor="ctr">
              <a:noAutofit/>
            </a:bodyPr>
            <a:lstStyle>
              <a:lvl1pPr marL="0" algn="l" defTabSz="896218" rtl="0" eaLnBrk="1" latinLnBrk="0" hangingPunct="1">
                <a:lnSpc>
                  <a:spcPct val="90000"/>
                </a:lnSpc>
                <a:spcBef>
                  <a:spcPct val="0"/>
                </a:spcBef>
                <a:buNone/>
                <a:defRPr lang="en-US" sz="3921" b="0" i="0" u="none" kern="1200" cap="none" spc="-147" baseline="0" dirty="0">
                  <a:ln w="3175">
                    <a:noFill/>
                  </a:ln>
                  <a:solidFill>
                    <a:schemeClr val="accent5">
                      <a:lumMod val="50000"/>
                    </a:schemeClr>
                  </a:solidFill>
                  <a:effectLst/>
                  <a:latin typeface="Segoe UI Semibold" charset="0"/>
                  <a:ea typeface="Segoe UI Semibold" charset="0"/>
                  <a:cs typeface="Segoe UI Semibold" charset="0"/>
                </a:defRPr>
              </a:lvl1pPr>
            </a:lstStyle>
            <a:p>
              <a:pPr algn="ctr" defTabSz="914053">
                <a:defRPr/>
              </a:pPr>
              <a:r>
                <a:rPr lang="en-US" sz="2448" kern="0" spc="-51">
                  <a:solidFill>
                    <a:srgbClr val="1A1A1A"/>
                  </a:solidFill>
                  <a:latin typeface="Segoe UI Semibold" panose="020B0702040204020203" pitchFamily="34" charset="0"/>
                  <a:cs typeface="Segoe UI Semibold" panose="020B0702040204020203" pitchFamily="34" charset="0"/>
                </a:rPr>
                <a:t>Microsoft </a:t>
              </a:r>
              <a:r>
                <a:rPr lang="en-US" sz="2448" kern="0" spc="-51">
                  <a:ln>
                    <a:noFill/>
                  </a:ln>
                  <a:solidFill>
                    <a:srgbClr val="1A1A1A"/>
                  </a:solidFill>
                  <a:latin typeface="Segoe UI Semibold" panose="020B0702040204020203" pitchFamily="34" charset="0"/>
                  <a:cs typeface="Segoe UI Semibold" panose="020B0702040204020203" pitchFamily="34" charset="0"/>
                </a:rPr>
                <a:t>Graph</a:t>
              </a:r>
              <a:endParaRPr lang="en-US" sz="2448" spc="-150">
                <a:solidFill>
                  <a:srgbClr val="1A1A1A"/>
                </a:solidFill>
              </a:endParaRPr>
            </a:p>
          </p:txBody>
        </p:sp>
      </p:grpSp>
      <p:cxnSp>
        <p:nvCxnSpPr>
          <p:cNvPr id="21" name="Straight Connector 20">
            <a:extLst>
              <a:ext uri="{FF2B5EF4-FFF2-40B4-BE49-F238E27FC236}">
                <a16:creationId xmlns:a16="http://schemas.microsoft.com/office/drawing/2014/main" id="{30FF8580-DB36-4972-9C59-196FF58D96FB}"/>
              </a:ext>
            </a:extLst>
          </p:cNvPr>
          <p:cNvCxnSpPr/>
          <p:nvPr/>
        </p:nvCxnSpPr>
        <p:spPr>
          <a:xfrm>
            <a:off x="3411146" y="4864344"/>
            <a:ext cx="8423434" cy="0"/>
          </a:xfrm>
          <a:prstGeom prst="line">
            <a:avLst/>
          </a:prstGeom>
          <a:ln w="190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06660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6" presetClass="entr" presetSubtype="42" fill="hold" nodeType="withEffect">
                                  <p:stCondLst>
                                    <p:cond delay="250"/>
                                  </p:stCondLst>
                                  <p:childTnLst>
                                    <p:set>
                                      <p:cBhvr>
                                        <p:cTn id="9" dur="1" fill="hold">
                                          <p:stCondLst>
                                            <p:cond delay="0"/>
                                          </p:stCondLst>
                                        </p:cTn>
                                        <p:tgtEl>
                                          <p:spTgt spid="36"/>
                                        </p:tgtEl>
                                        <p:attrNameLst>
                                          <p:attrName>style.visibility</p:attrName>
                                        </p:attrNameLst>
                                      </p:cBhvr>
                                      <p:to>
                                        <p:strVal val="visible"/>
                                      </p:to>
                                    </p:set>
                                    <p:animEffect transition="in" filter="barn(outHorizontal)">
                                      <p:cBhvr>
                                        <p:cTn id="10" dur="250"/>
                                        <p:tgtEl>
                                          <p:spTgt spid="36"/>
                                        </p:tgtEl>
                                      </p:cBhvr>
                                    </p:animEffect>
                                  </p:childTnLst>
                                </p:cTn>
                              </p:par>
                            </p:childTnLst>
                          </p:cTn>
                        </p:par>
                        <p:par>
                          <p:cTn id="11" fill="hold">
                            <p:stCondLst>
                              <p:cond delay="500"/>
                            </p:stCondLst>
                            <p:childTnLst>
                              <p:par>
                                <p:cTn id="12" presetID="1" presetClass="entr" presetSubtype="0" fill="hold" nodeType="afterEffect">
                                  <p:stCondLst>
                                    <p:cond delay="500"/>
                                  </p:stCondLst>
                                  <p:childTnLst>
                                    <p:set>
                                      <p:cBhvr>
                                        <p:cTn id="13" dur="1" fill="hold">
                                          <p:stCondLst>
                                            <p:cond delay="0"/>
                                          </p:stCondLst>
                                        </p:cTn>
                                        <p:tgtEl>
                                          <p:spTgt spid="51"/>
                                        </p:tgtEl>
                                        <p:attrNameLst>
                                          <p:attrName>style.visibility</p:attrName>
                                        </p:attrNameLst>
                                      </p:cBhvr>
                                      <p:to>
                                        <p:strVal val="visible"/>
                                      </p:to>
                                    </p:set>
                                  </p:childTnLst>
                                </p:cTn>
                              </p:par>
                              <p:par>
                                <p:cTn id="14" presetID="6" presetClass="emph" presetSubtype="0" accel="100000" autoRev="1" fill="hold" nodeType="withEffect">
                                  <p:stCondLst>
                                    <p:cond delay="0"/>
                                  </p:stCondLst>
                                  <p:childTnLst>
                                    <p:animScale>
                                      <p:cBhvr>
                                        <p:cTn id="15" dur="500" fill="hold"/>
                                        <p:tgtEl>
                                          <p:spTgt spid="51"/>
                                        </p:tgtEl>
                                      </p:cBhvr>
                                      <p:by x="0" y="0"/>
                                    </p:animScale>
                                  </p:childTnLst>
                                </p:cTn>
                              </p:par>
                              <p:par>
                                <p:cTn id="16" presetID="42" presetClass="path" presetSubtype="0" decel="100000" fill="hold" nodeType="withEffect">
                                  <p:stCondLst>
                                    <p:cond delay="500"/>
                                  </p:stCondLst>
                                  <p:childTnLst>
                                    <p:animMotion origin="layout" path="M -4.79167E-6 -1.11111E-6 L -4.79167E-6 -0.16528 " pathEditMode="relative" rAng="0" ptsTypes="AA">
                                      <p:cBhvr>
                                        <p:cTn id="17" dur="500" spd="-100000" fill="hold"/>
                                        <p:tgtEl>
                                          <p:spTgt spid="51"/>
                                        </p:tgtEl>
                                        <p:attrNameLst>
                                          <p:attrName>ppt_x</p:attrName>
                                          <p:attrName>ppt_y</p:attrName>
                                        </p:attrNameLst>
                                      </p:cBhvr>
                                      <p:rCtr x="0" y="-8264"/>
                                    </p:animMotion>
                                  </p:childTnLst>
                                </p:cTn>
                              </p:par>
                              <p:par>
                                <p:cTn id="18" presetID="1" presetClass="entr" presetSubtype="0" fill="hold" nodeType="withEffect">
                                  <p:stCondLst>
                                    <p:cond delay="750"/>
                                  </p:stCondLst>
                                  <p:childTnLst>
                                    <p:set>
                                      <p:cBhvr>
                                        <p:cTn id="19" dur="1" fill="hold">
                                          <p:stCondLst>
                                            <p:cond delay="0"/>
                                          </p:stCondLst>
                                        </p:cTn>
                                        <p:tgtEl>
                                          <p:spTgt spid="52"/>
                                        </p:tgtEl>
                                        <p:attrNameLst>
                                          <p:attrName>style.visibility</p:attrName>
                                        </p:attrNameLst>
                                      </p:cBhvr>
                                      <p:to>
                                        <p:strVal val="visible"/>
                                      </p:to>
                                    </p:set>
                                  </p:childTnLst>
                                </p:cTn>
                              </p:par>
                              <p:par>
                                <p:cTn id="20" presetID="6" presetClass="emph" presetSubtype="0" accel="100000" autoRev="1" fill="hold" nodeType="withEffect">
                                  <p:stCondLst>
                                    <p:cond delay="250"/>
                                  </p:stCondLst>
                                  <p:childTnLst>
                                    <p:animScale>
                                      <p:cBhvr>
                                        <p:cTn id="21" dur="500" fill="hold"/>
                                        <p:tgtEl>
                                          <p:spTgt spid="52"/>
                                        </p:tgtEl>
                                      </p:cBhvr>
                                      <p:by x="0" y="0"/>
                                    </p:animScale>
                                  </p:childTnLst>
                                </p:cTn>
                              </p:par>
                              <p:par>
                                <p:cTn id="22" presetID="42" presetClass="path" presetSubtype="0" decel="100000" fill="hold" nodeType="withEffect">
                                  <p:stCondLst>
                                    <p:cond delay="750"/>
                                  </p:stCondLst>
                                  <p:childTnLst>
                                    <p:animMotion origin="layout" path="M -4.79167E-6 -1.11111E-6 L -4.79167E-6 -0.16528 " pathEditMode="relative" rAng="0" ptsTypes="AA">
                                      <p:cBhvr>
                                        <p:cTn id="23" dur="500" spd="-100000" fill="hold"/>
                                        <p:tgtEl>
                                          <p:spTgt spid="52"/>
                                        </p:tgtEl>
                                        <p:attrNameLst>
                                          <p:attrName>ppt_x</p:attrName>
                                          <p:attrName>ppt_y</p:attrName>
                                        </p:attrNameLst>
                                      </p:cBhvr>
                                      <p:rCtr x="0" y="-8264"/>
                                    </p:animMotion>
                                  </p:childTnLst>
                                </p:cTn>
                              </p:par>
                              <p:par>
                                <p:cTn id="24" presetID="1" presetClass="entr" presetSubtype="0" fill="hold" nodeType="withEffect">
                                  <p:stCondLst>
                                    <p:cond delay="1000"/>
                                  </p:stCondLst>
                                  <p:childTnLst>
                                    <p:set>
                                      <p:cBhvr>
                                        <p:cTn id="25" dur="1" fill="hold">
                                          <p:stCondLst>
                                            <p:cond delay="0"/>
                                          </p:stCondLst>
                                        </p:cTn>
                                        <p:tgtEl>
                                          <p:spTgt spid="53"/>
                                        </p:tgtEl>
                                        <p:attrNameLst>
                                          <p:attrName>style.visibility</p:attrName>
                                        </p:attrNameLst>
                                      </p:cBhvr>
                                      <p:to>
                                        <p:strVal val="visible"/>
                                      </p:to>
                                    </p:set>
                                  </p:childTnLst>
                                </p:cTn>
                              </p:par>
                              <p:par>
                                <p:cTn id="26" presetID="6" presetClass="emph" presetSubtype="0" accel="100000" autoRev="1" fill="hold" nodeType="withEffect">
                                  <p:stCondLst>
                                    <p:cond delay="500"/>
                                  </p:stCondLst>
                                  <p:childTnLst>
                                    <p:animScale>
                                      <p:cBhvr>
                                        <p:cTn id="27" dur="500" fill="hold"/>
                                        <p:tgtEl>
                                          <p:spTgt spid="53"/>
                                        </p:tgtEl>
                                      </p:cBhvr>
                                      <p:by x="0" y="0"/>
                                    </p:animScale>
                                  </p:childTnLst>
                                </p:cTn>
                              </p:par>
                              <p:par>
                                <p:cTn id="28" presetID="42" presetClass="path" presetSubtype="0" decel="100000" fill="hold" nodeType="withEffect">
                                  <p:stCondLst>
                                    <p:cond delay="1000"/>
                                  </p:stCondLst>
                                  <p:childTnLst>
                                    <p:animMotion origin="layout" path="M -4.79167E-6 -1.11111E-6 L -4.79167E-6 -0.16528 " pathEditMode="relative" rAng="0" ptsTypes="AA">
                                      <p:cBhvr>
                                        <p:cTn id="29" dur="500" spd="-100000" fill="hold"/>
                                        <p:tgtEl>
                                          <p:spTgt spid="53"/>
                                        </p:tgtEl>
                                        <p:attrNameLst>
                                          <p:attrName>ppt_x</p:attrName>
                                          <p:attrName>ppt_y</p:attrName>
                                        </p:attrNameLst>
                                      </p:cBhvr>
                                      <p:rCtr x="0" y="-8264"/>
                                    </p:animMotion>
                                  </p:childTnLst>
                                </p:cTn>
                              </p:par>
                              <p:par>
                                <p:cTn id="30" presetID="1" presetClass="entr" presetSubtype="0" fill="hold" nodeType="withEffect">
                                  <p:stCondLst>
                                    <p:cond delay="1250"/>
                                  </p:stCondLst>
                                  <p:childTnLst>
                                    <p:set>
                                      <p:cBhvr>
                                        <p:cTn id="31" dur="1" fill="hold">
                                          <p:stCondLst>
                                            <p:cond delay="0"/>
                                          </p:stCondLst>
                                        </p:cTn>
                                        <p:tgtEl>
                                          <p:spTgt spid="54"/>
                                        </p:tgtEl>
                                        <p:attrNameLst>
                                          <p:attrName>style.visibility</p:attrName>
                                        </p:attrNameLst>
                                      </p:cBhvr>
                                      <p:to>
                                        <p:strVal val="visible"/>
                                      </p:to>
                                    </p:set>
                                  </p:childTnLst>
                                </p:cTn>
                              </p:par>
                              <p:par>
                                <p:cTn id="32" presetID="6" presetClass="emph" presetSubtype="0" accel="100000" autoRev="1" fill="hold" nodeType="withEffect">
                                  <p:stCondLst>
                                    <p:cond delay="750"/>
                                  </p:stCondLst>
                                  <p:childTnLst>
                                    <p:animScale>
                                      <p:cBhvr>
                                        <p:cTn id="33" dur="500" fill="hold"/>
                                        <p:tgtEl>
                                          <p:spTgt spid="54"/>
                                        </p:tgtEl>
                                      </p:cBhvr>
                                      <p:by x="0" y="0"/>
                                    </p:animScale>
                                  </p:childTnLst>
                                </p:cTn>
                              </p:par>
                              <p:par>
                                <p:cTn id="34" presetID="42" presetClass="path" presetSubtype="0" decel="100000" fill="hold" nodeType="withEffect">
                                  <p:stCondLst>
                                    <p:cond delay="1250"/>
                                  </p:stCondLst>
                                  <p:childTnLst>
                                    <p:animMotion origin="layout" path="M -4.79167E-6 -1.11111E-6 L -4.79167E-6 -0.16528 " pathEditMode="relative" rAng="0" ptsTypes="AA">
                                      <p:cBhvr>
                                        <p:cTn id="35" dur="500" spd="-100000" fill="hold"/>
                                        <p:tgtEl>
                                          <p:spTgt spid="54"/>
                                        </p:tgtEl>
                                        <p:attrNameLst>
                                          <p:attrName>ppt_x</p:attrName>
                                          <p:attrName>ppt_y</p:attrName>
                                        </p:attrNameLst>
                                      </p:cBhvr>
                                      <p:rCtr x="0" y="-8264"/>
                                    </p:animMotion>
                                  </p:childTnLst>
                                </p:cTn>
                              </p:par>
                            </p:childTnLst>
                          </p:cTn>
                        </p:par>
                        <p:par>
                          <p:cTn id="36" fill="hold">
                            <p:stCondLst>
                              <p:cond delay="2250"/>
                            </p:stCondLst>
                            <p:childTnLst>
                              <p:par>
                                <p:cTn id="37" presetID="10" presetClass="entr" presetSubtype="0" fill="hold" grpId="0" nodeType="afterEffect">
                                  <p:stCondLst>
                                    <p:cond delay="0"/>
                                  </p:stCondLst>
                                  <p:childTnLst>
                                    <p:set>
                                      <p:cBhvr>
                                        <p:cTn id="38" dur="1" fill="hold">
                                          <p:stCondLst>
                                            <p:cond delay="0"/>
                                          </p:stCondLst>
                                        </p:cTn>
                                        <p:tgtEl>
                                          <p:spTgt spid="33"/>
                                        </p:tgtEl>
                                        <p:attrNameLst>
                                          <p:attrName>style.visibility</p:attrName>
                                        </p:attrNameLst>
                                      </p:cBhvr>
                                      <p:to>
                                        <p:strVal val="visible"/>
                                      </p:to>
                                    </p:set>
                                    <p:animEffect transition="in" filter="fade">
                                      <p:cBhvr>
                                        <p:cTn id="39" dur="500"/>
                                        <p:tgtEl>
                                          <p:spTgt spid="33"/>
                                        </p:tgtEl>
                                      </p:cBhvr>
                                    </p:animEffect>
                                  </p:childTnLst>
                                </p:cTn>
                              </p:par>
                              <p:par>
                                <p:cTn id="40" presetID="16" presetClass="entr" presetSubtype="42" fill="hold" nodeType="withEffect">
                                  <p:stCondLst>
                                    <p:cond delay="250"/>
                                  </p:stCondLst>
                                  <p:childTnLst>
                                    <p:set>
                                      <p:cBhvr>
                                        <p:cTn id="41" dur="1" fill="hold">
                                          <p:stCondLst>
                                            <p:cond delay="0"/>
                                          </p:stCondLst>
                                        </p:cTn>
                                        <p:tgtEl>
                                          <p:spTgt spid="50"/>
                                        </p:tgtEl>
                                        <p:attrNameLst>
                                          <p:attrName>style.visibility</p:attrName>
                                        </p:attrNameLst>
                                      </p:cBhvr>
                                      <p:to>
                                        <p:strVal val="visible"/>
                                      </p:to>
                                    </p:set>
                                    <p:animEffect transition="in" filter="barn(outHorizontal)">
                                      <p:cBhvr>
                                        <p:cTn id="42" dur="250"/>
                                        <p:tgtEl>
                                          <p:spTgt spid="50"/>
                                        </p:tgtEl>
                                      </p:cBhvr>
                                    </p:animEffect>
                                  </p:childTnLst>
                                </p:cTn>
                              </p:par>
                            </p:childTnLst>
                          </p:cTn>
                        </p:par>
                        <p:par>
                          <p:cTn id="43" fill="hold">
                            <p:stCondLst>
                              <p:cond delay="2750"/>
                            </p:stCondLst>
                            <p:childTnLst>
                              <p:par>
                                <p:cTn id="44" presetID="10" presetClass="entr" presetSubtype="0" fill="hold" grpId="0" nodeType="afterEffect">
                                  <p:stCondLst>
                                    <p:cond delay="0"/>
                                  </p:stCondLst>
                                  <p:childTnLst>
                                    <p:set>
                                      <p:cBhvr>
                                        <p:cTn id="45" dur="1" fill="hold">
                                          <p:stCondLst>
                                            <p:cond delay="0"/>
                                          </p:stCondLst>
                                        </p:cTn>
                                        <p:tgtEl>
                                          <p:spTgt spid="34"/>
                                        </p:tgtEl>
                                        <p:attrNameLst>
                                          <p:attrName>style.visibility</p:attrName>
                                        </p:attrNameLst>
                                      </p:cBhvr>
                                      <p:to>
                                        <p:strVal val="visible"/>
                                      </p:to>
                                    </p:set>
                                    <p:animEffect transition="in" filter="fade">
                                      <p:cBhvr>
                                        <p:cTn id="46" dur="500"/>
                                        <p:tgtEl>
                                          <p:spTgt spid="34"/>
                                        </p:tgtEl>
                                      </p:cBhvr>
                                    </p:animEffect>
                                  </p:childTnLst>
                                </p:cTn>
                              </p:par>
                              <p:par>
                                <p:cTn id="47" presetID="16" presetClass="entr" presetSubtype="42" fill="hold" nodeType="withEffect">
                                  <p:stCondLst>
                                    <p:cond delay="250"/>
                                  </p:stCondLst>
                                  <p:childTnLst>
                                    <p:set>
                                      <p:cBhvr>
                                        <p:cTn id="48" dur="1" fill="hold">
                                          <p:stCondLst>
                                            <p:cond delay="0"/>
                                          </p:stCondLst>
                                        </p:cTn>
                                        <p:tgtEl>
                                          <p:spTgt spid="57"/>
                                        </p:tgtEl>
                                        <p:attrNameLst>
                                          <p:attrName>style.visibility</p:attrName>
                                        </p:attrNameLst>
                                      </p:cBhvr>
                                      <p:to>
                                        <p:strVal val="visible"/>
                                      </p:to>
                                    </p:set>
                                    <p:animEffect transition="in" filter="barn(outHorizontal)">
                                      <p:cBhvr>
                                        <p:cTn id="49" dur="250"/>
                                        <p:tgtEl>
                                          <p:spTgt spid="57"/>
                                        </p:tgtEl>
                                      </p:cBhvr>
                                    </p:animEffect>
                                  </p:childTnLst>
                                </p:cTn>
                              </p:par>
                              <p:par>
                                <p:cTn id="50" presetID="10" presetClass="entr" presetSubtype="0" fill="hold" grpId="0" nodeType="withEffect">
                                  <p:stCondLst>
                                    <p:cond delay="250"/>
                                  </p:stCondLst>
                                  <p:childTnLst>
                                    <p:set>
                                      <p:cBhvr>
                                        <p:cTn id="51" dur="1" fill="hold">
                                          <p:stCondLst>
                                            <p:cond delay="0"/>
                                          </p:stCondLst>
                                        </p:cTn>
                                        <p:tgtEl>
                                          <p:spTgt spid="47"/>
                                        </p:tgtEl>
                                        <p:attrNameLst>
                                          <p:attrName>style.visibility</p:attrName>
                                        </p:attrNameLst>
                                      </p:cBhvr>
                                      <p:to>
                                        <p:strVal val="visible"/>
                                      </p:to>
                                    </p:set>
                                    <p:animEffect transition="in" filter="fade">
                                      <p:cBhvr>
                                        <p:cTn id="52" dur="500"/>
                                        <p:tgtEl>
                                          <p:spTgt spid="47"/>
                                        </p:tgtEl>
                                      </p:cBhvr>
                                    </p:animEffect>
                                  </p:childTnLst>
                                </p:cTn>
                              </p:par>
                              <p:par>
                                <p:cTn id="53" presetID="22" presetClass="entr" presetSubtype="8" fill="hold" nodeType="withEffect">
                                  <p:stCondLst>
                                    <p:cond delay="250"/>
                                  </p:stCondLst>
                                  <p:childTnLst>
                                    <p:set>
                                      <p:cBhvr>
                                        <p:cTn id="54" dur="1" fill="hold">
                                          <p:stCondLst>
                                            <p:cond delay="0"/>
                                          </p:stCondLst>
                                        </p:cTn>
                                        <p:tgtEl>
                                          <p:spTgt spid="21"/>
                                        </p:tgtEl>
                                        <p:attrNameLst>
                                          <p:attrName>style.visibility</p:attrName>
                                        </p:attrNameLst>
                                      </p:cBhvr>
                                      <p:to>
                                        <p:strVal val="visible"/>
                                      </p:to>
                                    </p:set>
                                    <p:animEffect transition="in" filter="wipe(left)">
                                      <p:cBhvr>
                                        <p:cTn id="55" dur="750"/>
                                        <p:tgtEl>
                                          <p:spTgt spid="21"/>
                                        </p:tgtEl>
                                      </p:cBhvr>
                                    </p:animEffect>
                                  </p:childTnLst>
                                </p:cTn>
                              </p:par>
                              <p:par>
                                <p:cTn id="56" presetID="10" presetClass="entr" presetSubtype="0" fill="hold" grpId="0" nodeType="withEffect">
                                  <p:stCondLst>
                                    <p:cond delay="250"/>
                                  </p:stCondLst>
                                  <p:childTnLst>
                                    <p:set>
                                      <p:cBhvr>
                                        <p:cTn id="57" dur="1" fill="hold">
                                          <p:stCondLst>
                                            <p:cond delay="0"/>
                                          </p:stCondLst>
                                        </p:cTn>
                                        <p:tgtEl>
                                          <p:spTgt spid="48"/>
                                        </p:tgtEl>
                                        <p:attrNameLst>
                                          <p:attrName>style.visibility</p:attrName>
                                        </p:attrNameLst>
                                      </p:cBhvr>
                                      <p:to>
                                        <p:strVal val="visible"/>
                                      </p:to>
                                    </p:set>
                                    <p:animEffect transition="in" filter="fade">
                                      <p:cBhvr>
                                        <p:cTn id="58" dur="500"/>
                                        <p:tgtEl>
                                          <p:spTgt spid="48"/>
                                        </p:tgtEl>
                                      </p:cBhvr>
                                    </p:animEffect>
                                  </p:childTnLst>
                                </p:cTn>
                              </p:par>
                              <p:par>
                                <p:cTn id="59" presetID="10" presetClass="entr" presetSubtype="0" fill="hold" grpId="0" nodeType="withEffect">
                                  <p:stCondLst>
                                    <p:cond delay="250"/>
                                  </p:stCondLst>
                                  <p:childTnLst>
                                    <p:set>
                                      <p:cBhvr>
                                        <p:cTn id="60" dur="1" fill="hold">
                                          <p:stCondLst>
                                            <p:cond delay="0"/>
                                          </p:stCondLst>
                                        </p:cTn>
                                        <p:tgtEl>
                                          <p:spTgt spid="49"/>
                                        </p:tgtEl>
                                        <p:attrNameLst>
                                          <p:attrName>style.visibility</p:attrName>
                                        </p:attrNameLst>
                                      </p:cBhvr>
                                      <p:to>
                                        <p:strVal val="visible"/>
                                      </p:to>
                                    </p:set>
                                    <p:animEffect transition="in" filter="fade">
                                      <p:cBhvr>
                                        <p:cTn id="61" dur="500"/>
                                        <p:tgtEl>
                                          <p:spTgt spid="49"/>
                                        </p:tgtEl>
                                      </p:cBhvr>
                                    </p:animEffect>
                                  </p:childTnLst>
                                </p:cTn>
                              </p:par>
                            </p:childTnLst>
                          </p:cTn>
                        </p:par>
                        <p:par>
                          <p:cTn id="62" fill="hold">
                            <p:stCondLst>
                              <p:cond delay="3750"/>
                            </p:stCondLst>
                            <p:childTnLst>
                              <p:par>
                                <p:cTn id="63" presetID="1" presetClass="entr" presetSubtype="0" fill="hold" nodeType="afterEffect">
                                  <p:stCondLst>
                                    <p:cond delay="500"/>
                                  </p:stCondLst>
                                  <p:childTnLst>
                                    <p:set>
                                      <p:cBhvr>
                                        <p:cTn id="64" dur="1" fill="hold">
                                          <p:stCondLst>
                                            <p:cond delay="0"/>
                                          </p:stCondLst>
                                        </p:cTn>
                                        <p:tgtEl>
                                          <p:spTgt spid="61"/>
                                        </p:tgtEl>
                                        <p:attrNameLst>
                                          <p:attrName>style.visibility</p:attrName>
                                        </p:attrNameLst>
                                      </p:cBhvr>
                                      <p:to>
                                        <p:strVal val="visible"/>
                                      </p:to>
                                    </p:set>
                                  </p:childTnLst>
                                </p:cTn>
                              </p:par>
                              <p:par>
                                <p:cTn id="65" presetID="6" presetClass="emph" presetSubtype="0" accel="100000" autoRev="1" fill="hold" nodeType="withEffect">
                                  <p:stCondLst>
                                    <p:cond delay="0"/>
                                  </p:stCondLst>
                                  <p:childTnLst>
                                    <p:animScale>
                                      <p:cBhvr>
                                        <p:cTn id="66" dur="500" fill="hold"/>
                                        <p:tgtEl>
                                          <p:spTgt spid="61"/>
                                        </p:tgtEl>
                                      </p:cBhvr>
                                      <p:by x="0" y="0"/>
                                    </p:animScale>
                                  </p:childTnLst>
                                </p:cTn>
                              </p:par>
                              <p:par>
                                <p:cTn id="67" presetID="42" presetClass="path" presetSubtype="0" decel="100000" fill="hold" nodeType="withEffect">
                                  <p:stCondLst>
                                    <p:cond delay="500"/>
                                  </p:stCondLst>
                                  <p:childTnLst>
                                    <p:animMotion origin="layout" path="M -4.79167E-6 -1.11111E-6 L -4.79167E-6 -0.16528 " pathEditMode="relative" rAng="0" ptsTypes="AA">
                                      <p:cBhvr>
                                        <p:cTn id="68" dur="500" spd="-100000" fill="hold"/>
                                        <p:tgtEl>
                                          <p:spTgt spid="61"/>
                                        </p:tgtEl>
                                        <p:attrNameLst>
                                          <p:attrName>ppt_x</p:attrName>
                                          <p:attrName>ppt_y</p:attrName>
                                        </p:attrNameLst>
                                      </p:cBhvr>
                                      <p:rCtr x="0" y="-8264"/>
                                    </p:animMotion>
                                  </p:childTnLst>
                                </p:cTn>
                              </p:par>
                              <p:par>
                                <p:cTn id="69" presetID="1" presetClass="entr" presetSubtype="0" fill="hold" nodeType="withEffect">
                                  <p:stCondLst>
                                    <p:cond delay="750"/>
                                  </p:stCondLst>
                                  <p:childTnLst>
                                    <p:set>
                                      <p:cBhvr>
                                        <p:cTn id="70" dur="1" fill="hold">
                                          <p:stCondLst>
                                            <p:cond delay="0"/>
                                          </p:stCondLst>
                                        </p:cTn>
                                        <p:tgtEl>
                                          <p:spTgt spid="62"/>
                                        </p:tgtEl>
                                        <p:attrNameLst>
                                          <p:attrName>style.visibility</p:attrName>
                                        </p:attrNameLst>
                                      </p:cBhvr>
                                      <p:to>
                                        <p:strVal val="visible"/>
                                      </p:to>
                                    </p:set>
                                  </p:childTnLst>
                                </p:cTn>
                              </p:par>
                              <p:par>
                                <p:cTn id="71" presetID="6" presetClass="emph" presetSubtype="0" accel="100000" autoRev="1" fill="hold" nodeType="withEffect">
                                  <p:stCondLst>
                                    <p:cond delay="250"/>
                                  </p:stCondLst>
                                  <p:childTnLst>
                                    <p:animScale>
                                      <p:cBhvr>
                                        <p:cTn id="72" dur="500" fill="hold"/>
                                        <p:tgtEl>
                                          <p:spTgt spid="62"/>
                                        </p:tgtEl>
                                      </p:cBhvr>
                                      <p:by x="0" y="0"/>
                                    </p:animScale>
                                  </p:childTnLst>
                                </p:cTn>
                              </p:par>
                              <p:par>
                                <p:cTn id="73" presetID="42" presetClass="path" presetSubtype="0" decel="100000" fill="hold" nodeType="withEffect">
                                  <p:stCondLst>
                                    <p:cond delay="750"/>
                                  </p:stCondLst>
                                  <p:childTnLst>
                                    <p:animMotion origin="layout" path="M -4.79167E-6 -1.11111E-6 L -4.79167E-6 -0.16528 " pathEditMode="relative" rAng="0" ptsTypes="AA">
                                      <p:cBhvr>
                                        <p:cTn id="74" dur="500" spd="-100000" fill="hold"/>
                                        <p:tgtEl>
                                          <p:spTgt spid="62"/>
                                        </p:tgtEl>
                                        <p:attrNameLst>
                                          <p:attrName>ppt_x</p:attrName>
                                          <p:attrName>ppt_y</p:attrName>
                                        </p:attrNameLst>
                                      </p:cBhvr>
                                      <p:rCtr x="0" y="-8264"/>
                                    </p:animMotion>
                                  </p:childTnLst>
                                </p:cTn>
                              </p:par>
                              <p:par>
                                <p:cTn id="75" presetID="1" presetClass="entr" presetSubtype="0" fill="hold" nodeType="withEffect">
                                  <p:stCondLst>
                                    <p:cond delay="1000"/>
                                  </p:stCondLst>
                                  <p:childTnLst>
                                    <p:set>
                                      <p:cBhvr>
                                        <p:cTn id="76" dur="1" fill="hold">
                                          <p:stCondLst>
                                            <p:cond delay="0"/>
                                          </p:stCondLst>
                                        </p:cTn>
                                        <p:tgtEl>
                                          <p:spTgt spid="63"/>
                                        </p:tgtEl>
                                        <p:attrNameLst>
                                          <p:attrName>style.visibility</p:attrName>
                                        </p:attrNameLst>
                                      </p:cBhvr>
                                      <p:to>
                                        <p:strVal val="visible"/>
                                      </p:to>
                                    </p:set>
                                  </p:childTnLst>
                                </p:cTn>
                              </p:par>
                              <p:par>
                                <p:cTn id="77" presetID="6" presetClass="emph" presetSubtype="0" accel="100000" autoRev="1" fill="hold" nodeType="withEffect">
                                  <p:stCondLst>
                                    <p:cond delay="500"/>
                                  </p:stCondLst>
                                  <p:childTnLst>
                                    <p:animScale>
                                      <p:cBhvr>
                                        <p:cTn id="78" dur="500" fill="hold"/>
                                        <p:tgtEl>
                                          <p:spTgt spid="63"/>
                                        </p:tgtEl>
                                      </p:cBhvr>
                                      <p:by x="0" y="0"/>
                                    </p:animScale>
                                  </p:childTnLst>
                                </p:cTn>
                              </p:par>
                              <p:par>
                                <p:cTn id="79" presetID="42" presetClass="path" presetSubtype="0" decel="100000" fill="hold" nodeType="withEffect">
                                  <p:stCondLst>
                                    <p:cond delay="1000"/>
                                  </p:stCondLst>
                                  <p:childTnLst>
                                    <p:animMotion origin="layout" path="M -4.79167E-6 -1.11111E-6 L -4.79167E-6 -0.16528 " pathEditMode="relative" rAng="0" ptsTypes="AA">
                                      <p:cBhvr>
                                        <p:cTn id="80" dur="500" spd="-100000" fill="hold"/>
                                        <p:tgtEl>
                                          <p:spTgt spid="63"/>
                                        </p:tgtEl>
                                        <p:attrNameLst>
                                          <p:attrName>ppt_x</p:attrName>
                                          <p:attrName>ppt_y</p:attrName>
                                        </p:attrNameLst>
                                      </p:cBhvr>
                                      <p:rCtr x="0" y="-8264"/>
                                    </p:animMotion>
                                  </p:childTnLst>
                                </p:cTn>
                              </p:par>
                              <p:par>
                                <p:cTn id="81" presetID="1" presetClass="entr" presetSubtype="0" fill="hold" nodeType="withEffect">
                                  <p:stCondLst>
                                    <p:cond delay="1250"/>
                                  </p:stCondLst>
                                  <p:childTnLst>
                                    <p:set>
                                      <p:cBhvr>
                                        <p:cTn id="82" dur="1" fill="hold">
                                          <p:stCondLst>
                                            <p:cond delay="0"/>
                                          </p:stCondLst>
                                        </p:cTn>
                                        <p:tgtEl>
                                          <p:spTgt spid="64"/>
                                        </p:tgtEl>
                                        <p:attrNameLst>
                                          <p:attrName>style.visibility</p:attrName>
                                        </p:attrNameLst>
                                      </p:cBhvr>
                                      <p:to>
                                        <p:strVal val="visible"/>
                                      </p:to>
                                    </p:set>
                                  </p:childTnLst>
                                </p:cTn>
                              </p:par>
                              <p:par>
                                <p:cTn id="83" presetID="6" presetClass="emph" presetSubtype="0" accel="100000" autoRev="1" fill="hold" nodeType="withEffect">
                                  <p:stCondLst>
                                    <p:cond delay="750"/>
                                  </p:stCondLst>
                                  <p:childTnLst>
                                    <p:animScale>
                                      <p:cBhvr>
                                        <p:cTn id="84" dur="500" fill="hold"/>
                                        <p:tgtEl>
                                          <p:spTgt spid="64"/>
                                        </p:tgtEl>
                                      </p:cBhvr>
                                      <p:by x="0" y="0"/>
                                    </p:animScale>
                                  </p:childTnLst>
                                </p:cTn>
                              </p:par>
                              <p:par>
                                <p:cTn id="85" presetID="42" presetClass="path" presetSubtype="0" decel="100000" fill="hold" nodeType="withEffect">
                                  <p:stCondLst>
                                    <p:cond delay="1250"/>
                                  </p:stCondLst>
                                  <p:childTnLst>
                                    <p:animMotion origin="layout" path="M -4.79167E-6 -1.11111E-6 L -4.79167E-6 -0.16528 " pathEditMode="relative" rAng="0" ptsTypes="AA">
                                      <p:cBhvr>
                                        <p:cTn id="86" dur="500" spd="-100000" fill="hold"/>
                                        <p:tgtEl>
                                          <p:spTgt spid="64"/>
                                        </p:tgtEl>
                                        <p:attrNameLst>
                                          <p:attrName>ppt_x</p:attrName>
                                          <p:attrName>ppt_y</p:attrName>
                                        </p:attrNameLst>
                                      </p:cBhvr>
                                      <p:rCtr x="0" y="-826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33" grpId="0"/>
      <p:bldP spid="34" grpId="0"/>
      <p:bldP spid="47" grpId="0"/>
      <p:bldP spid="48" grpId="0"/>
      <p:bldP spid="49" grpId="0"/>
    </p:bldLst>
  </p:timing>
</p:sld>
</file>

<file path=ppt/theme/theme1.xml><?xml version="1.0" encoding="utf-8"?>
<a:theme xmlns:a="http://schemas.openxmlformats.org/drawingml/2006/main" name="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2.xml><?xml version="1.0" encoding="utf-8"?>
<a:theme xmlns:a="http://schemas.openxmlformats.org/drawingml/2006/main" name="1_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F09820594E7B0041BAC4DECBBC892FF9" ma:contentTypeVersion="8" ma:contentTypeDescription="Create a new document." ma:contentTypeScope="" ma:versionID="a4814d1cc1d58eee3ea03778ca413c81">
  <xsd:schema xmlns:xsd="http://www.w3.org/2001/XMLSchema" xmlns:xs="http://www.w3.org/2001/XMLSchema" xmlns:p="http://schemas.microsoft.com/office/2006/metadata/properties" xmlns:ns2="61b79488-63fd-46f4-b1bf-09cb63d2085e" targetNamespace="http://schemas.microsoft.com/office/2006/metadata/properties" ma:root="true" ma:fieldsID="40fb5444c5ccb72d5b900b723022c04a" ns2:_="">
    <xsd:import namespace="61b79488-63fd-46f4-b1bf-09cb63d2085e"/>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1b79488-63fd-46f4-b1bf-09cb63d2085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1EE5866-A3ED-447F-9386-F25EB407268F}">
  <ds:schemaRefs>
    <ds:schemaRef ds:uri="http://schemas.microsoft.com/sharepoint/v3/contenttype/forms"/>
  </ds:schemaRefs>
</ds:datastoreItem>
</file>

<file path=customXml/itemProps2.xml><?xml version="1.0" encoding="utf-8"?>
<ds:datastoreItem xmlns:ds="http://schemas.openxmlformats.org/officeDocument/2006/customXml" ds:itemID="{9A3C4BB6-DB8D-4070-8F7B-E5A2778ED62A}">
  <ds:schemaRefs>
    <ds:schemaRef ds:uri="http://schemas.microsoft.com/office/2006/documentManagement/types"/>
    <ds:schemaRef ds:uri="http://schemas.openxmlformats.org/package/2006/metadata/core-properties"/>
    <ds:schemaRef ds:uri="http://schemas.microsoft.com/office/2006/metadata/properties"/>
    <ds:schemaRef ds:uri="http://www.w3.org/XML/1998/namespace"/>
    <ds:schemaRef ds:uri="http://purl.org/dc/terms/"/>
    <ds:schemaRef ds:uri="61b79488-63fd-46f4-b1bf-09cb63d2085e"/>
    <ds:schemaRef ds:uri="http://purl.org/dc/elements/1.1/"/>
    <ds:schemaRef ds:uri="http://schemas.microsoft.com/office/infopath/2007/PartnerControls"/>
    <ds:schemaRef ds:uri="http://purl.org/dc/dcmitype/"/>
  </ds:schemaRefs>
</ds:datastoreItem>
</file>

<file path=customXml/itemProps3.xml><?xml version="1.0" encoding="utf-8"?>
<ds:datastoreItem xmlns:ds="http://schemas.openxmlformats.org/officeDocument/2006/customXml" ds:itemID="{5A1D25C1-2135-48C5-8BF1-D610241FBA7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1b79488-63fd-46f4-b1bf-09cb63d2085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Office templates</Template>
  <TotalTime>0</TotalTime>
  <Words>3015</Words>
  <Application>Microsoft Office PowerPoint</Application>
  <PresentationFormat>Custom</PresentationFormat>
  <Paragraphs>323</Paragraphs>
  <Slides>21</Slides>
  <Notes>21</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21</vt:i4>
      </vt:variant>
    </vt:vector>
  </HeadingPairs>
  <TitlesOfParts>
    <vt:vector size="33" baseType="lpstr">
      <vt:lpstr>Arial</vt:lpstr>
      <vt:lpstr>Calibri</vt:lpstr>
      <vt:lpstr>Courier New</vt:lpstr>
      <vt:lpstr>Georgia</vt:lpstr>
      <vt:lpstr>Segoe UI</vt:lpstr>
      <vt:lpstr>Segoe UI Light</vt:lpstr>
      <vt:lpstr>Segoe UI Semibold</vt:lpstr>
      <vt:lpstr>Segoe UI Semilight</vt:lpstr>
      <vt:lpstr>Times</vt:lpstr>
      <vt:lpstr>Wingdings</vt:lpstr>
      <vt:lpstr>Office 365 PPT Template - 2017</vt:lpstr>
      <vt:lpstr>1_Office 365 PPT Template - 2017</vt:lpstr>
      <vt:lpstr>Getting Started  with  Microsoft Identity</vt:lpstr>
      <vt:lpstr>Overview</vt:lpstr>
      <vt:lpstr>Digital Transformation is about connections </vt:lpstr>
      <vt:lpstr>Manage and secure with identity as the control plane</vt:lpstr>
      <vt:lpstr>PowerPoint Presentation</vt:lpstr>
      <vt:lpstr>Microsoft Identity Services</vt:lpstr>
      <vt:lpstr>External collaboration using B2B</vt:lpstr>
      <vt:lpstr>Azure Active Directory B2C</vt:lpstr>
      <vt:lpstr>Gateway to your data in the Microsoft cloud</vt:lpstr>
      <vt:lpstr>PowerPoint Presentation</vt:lpstr>
      <vt:lpstr>ID tokens</vt:lpstr>
      <vt:lpstr>OpenID Connect &amp; ID tokens</vt:lpstr>
      <vt:lpstr>ID token claims</vt:lpstr>
      <vt:lpstr>Obtaining ID tokens</vt:lpstr>
      <vt:lpstr>Access tokens</vt:lpstr>
      <vt:lpstr>Access tokens</vt:lpstr>
      <vt:lpstr>Obtaining access tokens</vt:lpstr>
      <vt:lpstr>Difference between user and application access tokens</vt:lpstr>
      <vt:lpstr>Demo</vt:lpstr>
      <vt:lpstr>Thank you.</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2017-08-19T23:50:46Z</dcterms:created>
  <dcterms:modified xsi:type="dcterms:W3CDTF">2020-09-03T17:48:16Z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0x010100F09820594E7B0041BAC4DECBBC892FF9</vt:lpwstr>
  </property>
</Properties>
</file>